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68" r:id="rId10"/>
    <p:sldMasterId id="2147483780" r:id="rId11"/>
    <p:sldMasterId id="2147483792" r:id="rId12"/>
  </p:sldMasterIdLst>
  <p:notesMasterIdLst>
    <p:notesMasterId r:id="rId65"/>
  </p:notesMasterIdLst>
  <p:sldIdLst>
    <p:sldId id="256" r:id="rId13"/>
    <p:sldId id="257" r:id="rId14"/>
    <p:sldId id="258" r:id="rId15"/>
    <p:sldId id="259" r:id="rId16"/>
    <p:sldId id="260" r:id="rId17"/>
    <p:sldId id="296" r:id="rId18"/>
    <p:sldId id="261" r:id="rId19"/>
    <p:sldId id="262" r:id="rId20"/>
    <p:sldId id="263" r:id="rId21"/>
    <p:sldId id="264" r:id="rId22"/>
    <p:sldId id="265" r:id="rId23"/>
    <p:sldId id="266" r:id="rId24"/>
    <p:sldId id="305" r:id="rId25"/>
    <p:sldId id="297" r:id="rId26"/>
    <p:sldId id="310" r:id="rId27"/>
    <p:sldId id="267" r:id="rId28"/>
    <p:sldId id="268" r:id="rId29"/>
    <p:sldId id="270" r:id="rId30"/>
    <p:sldId id="271" r:id="rId31"/>
    <p:sldId id="272" r:id="rId32"/>
    <p:sldId id="273" r:id="rId33"/>
    <p:sldId id="274" r:id="rId34"/>
    <p:sldId id="306" r:id="rId35"/>
    <p:sldId id="311" r:id="rId36"/>
    <p:sldId id="312" r:id="rId37"/>
    <p:sldId id="298" r:id="rId38"/>
    <p:sldId id="302" r:id="rId39"/>
    <p:sldId id="290" r:id="rId40"/>
    <p:sldId id="291" r:id="rId41"/>
    <p:sldId id="292" r:id="rId42"/>
    <p:sldId id="293" r:id="rId43"/>
    <p:sldId id="294" r:id="rId44"/>
    <p:sldId id="295" r:id="rId45"/>
    <p:sldId id="307" r:id="rId46"/>
    <p:sldId id="303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309" r:id="rId61"/>
    <p:sldId id="308" r:id="rId62"/>
    <p:sldId id="301" r:id="rId63"/>
    <p:sldId id="304" r:id="rId64"/>
  </p:sldIdLst>
  <p:sldSz cx="9144000" cy="6858000" type="screen4x3"/>
  <p:notesSz cx="6858000" cy="9144000"/>
  <p:defaultTextStyle>
    <a:defPPr>
      <a:defRPr lang="fr-FR"/>
    </a:defPPr>
    <a:lvl1pPr marL="0" algn="l" defTabSz="913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78" algn="l" defTabSz="913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358" algn="l" defTabSz="913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038" algn="l" defTabSz="913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715" algn="l" defTabSz="913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396" algn="l" defTabSz="913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074" algn="l" defTabSz="913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748" algn="l" defTabSz="913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431" algn="l" defTabSz="9133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IL" initials="AI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presProps" Target="pres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etral:Documents:DossierPro:Action%203%20Re&#769;seau%20expe&#769;:Arc%20Me&#769;dit:Results:IFT_RDT_Degats%20EXPEcoViti%20ARC%20MED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etral:Documents:DossierPro:Action%203%20Re&#769;seau%20expe&#769;:Arc%20Me&#769;dit:Results:IFT_RDT_Degats%20EXPEcoViti%20ARC%20MED.xlsm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etral:Documents:DossierPro:Action%203%20Re&#769;seau%20expe&#769;:Arc%20Me&#769;dit:Results:IFT_RDT_Degats%20EXPEcoViti%20ARC%20MED.xlsm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etral:Documents:DossierPro:Action%203%20Re&#769;seau%20expe&#769;:Arc%20Me&#769;dit:Results:IFT_RDT_Degats%20EXPEcoViti%20ARC%20MED.xlsm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'Red IFT 2015'!$N$66</c:f>
              <c:strCache>
                <c:ptCount val="1"/>
                <c:pt idx="0">
                  <c:v>IFT 2015</c:v>
                </c:pt>
              </c:strCache>
            </c:strRef>
          </c:tx>
          <c:spPr>
            <a:solidFill>
              <a:srgbClr val="FF6600"/>
            </a:solidFill>
            <a:effectLst/>
          </c:spPr>
          <c:invertIfNegative val="0"/>
          <c:cat>
            <c:strRef>
              <c:f>'Red IFT 2015'!$M$67:$M$75</c:f>
              <c:strCache>
                <c:ptCount val="9"/>
                <c:pt idx="0">
                  <c:v>Cabernet-Franc InnoBio (CA11)</c:v>
                </c:pt>
                <c:pt idx="1">
                  <c:v>Cabernet-Franc Référence Viti (CA11)</c:v>
                </c:pt>
                <c:pt idx="2">
                  <c:v>Grenache InnoBio (CA66)</c:v>
                </c:pt>
                <c:pt idx="3">
                  <c:v>Grenache Référence Viti (CA66)</c:v>
                </c:pt>
                <c:pt idx="4">
                  <c:v>Grenache InnoBio (CA84)</c:v>
                </c:pt>
                <c:pt idx="5">
                  <c:v>Grenache Référence Viti (CA84)</c:v>
                </c:pt>
                <c:pt idx="6">
                  <c:v>Grenache InnoBio (Chapitre)</c:v>
                </c:pt>
                <c:pt idx="7">
                  <c:v>Mourvèdre InnoBio (Chapitre)</c:v>
                </c:pt>
                <c:pt idx="8">
                  <c:v>Référence Viti (Chapitre)</c:v>
                </c:pt>
              </c:strCache>
            </c:strRef>
          </c:cat>
          <c:val>
            <c:numRef>
              <c:f>'Red IFT 2015'!$N$67:$N$75</c:f>
              <c:numCache>
                <c:formatCode>0.0</c:formatCode>
                <c:ptCount val="9"/>
                <c:pt idx="0">
                  <c:v>3.08</c:v>
                </c:pt>
                <c:pt idx="1">
                  <c:v>13.671031746666671</c:v>
                </c:pt>
                <c:pt idx="2">
                  <c:v>3.361111111</c:v>
                </c:pt>
                <c:pt idx="3">
                  <c:v>7.4055555556666661</c:v>
                </c:pt>
                <c:pt idx="4">
                  <c:v>2.8926666666666661</c:v>
                </c:pt>
                <c:pt idx="5">
                  <c:v>8.0827777776666707</c:v>
                </c:pt>
                <c:pt idx="6">
                  <c:v>4.3426944443333326</c:v>
                </c:pt>
                <c:pt idx="7">
                  <c:v>4.3689444443333327</c:v>
                </c:pt>
                <c:pt idx="8">
                  <c:v>11.028106060000001</c:v>
                </c:pt>
              </c:numCache>
            </c:numRef>
          </c:val>
        </c:ser>
        <c:ser>
          <c:idx val="1"/>
          <c:order val="1"/>
          <c:tx>
            <c:strRef>
              <c:f>'Red IFT 2015'!$O$66</c:f>
              <c:strCache>
                <c:ptCount val="1"/>
                <c:pt idx="0">
                  <c:v>NODU Vert 2015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cat>
            <c:strRef>
              <c:f>'Red IFT 2015'!$M$67:$M$75</c:f>
              <c:strCache>
                <c:ptCount val="9"/>
                <c:pt idx="0">
                  <c:v>Cabernet-Franc InnoBio (CA11)</c:v>
                </c:pt>
                <c:pt idx="1">
                  <c:v>Cabernet-Franc Référence Viti (CA11)</c:v>
                </c:pt>
                <c:pt idx="2">
                  <c:v>Grenache InnoBio (CA66)</c:v>
                </c:pt>
                <c:pt idx="3">
                  <c:v>Grenache Référence Viti (CA66)</c:v>
                </c:pt>
                <c:pt idx="4">
                  <c:v>Grenache InnoBio (CA84)</c:v>
                </c:pt>
                <c:pt idx="5">
                  <c:v>Grenache Référence Viti (CA84)</c:v>
                </c:pt>
                <c:pt idx="6">
                  <c:v>Grenache InnoBio (Chapitre)</c:v>
                </c:pt>
                <c:pt idx="7">
                  <c:v>Mourvèdre InnoBio (Chapitre)</c:v>
                </c:pt>
                <c:pt idx="8">
                  <c:v>Référence Viti (Chapitre)</c:v>
                </c:pt>
              </c:strCache>
            </c:strRef>
          </c:cat>
          <c:val>
            <c:numRef>
              <c:f>'Red IFT 2015'!$O$67:$O$75</c:f>
              <c:numCache>
                <c:formatCode>0.0</c:formatCode>
                <c:ptCount val="9"/>
                <c:pt idx="0">
                  <c:v>2.2013333333333329</c:v>
                </c:pt>
                <c:pt idx="1">
                  <c:v>0.266666666666667</c:v>
                </c:pt>
                <c:pt idx="2">
                  <c:v>3.933333333333334</c:v>
                </c:pt>
                <c:pt idx="3">
                  <c:v>4.3333333333333321</c:v>
                </c:pt>
                <c:pt idx="4">
                  <c:v>1.5</c:v>
                </c:pt>
                <c:pt idx="5">
                  <c:v>0</c:v>
                </c:pt>
                <c:pt idx="6">
                  <c:v>6.4808269841269839</c:v>
                </c:pt>
                <c:pt idx="7">
                  <c:v>6.6252714285714278</c:v>
                </c:pt>
                <c:pt idx="8">
                  <c:v>2.4731888888888891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8195712"/>
        <c:axId val="228267136"/>
      </c:barChart>
      <c:lineChart>
        <c:grouping val="standard"/>
        <c:varyColors val="0"/>
        <c:ser>
          <c:idx val="2"/>
          <c:order val="2"/>
          <c:tx>
            <c:v>IFT Référence 2006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'Red IFT 2015'!$Q$67:$Q$75</c:f>
              <c:numCache>
                <c:formatCode>0.0</c:formatCode>
                <c:ptCount val="9"/>
                <c:pt idx="0">
                  <c:v>12.9</c:v>
                </c:pt>
                <c:pt idx="1">
                  <c:v>12.9</c:v>
                </c:pt>
                <c:pt idx="2">
                  <c:v>12.9</c:v>
                </c:pt>
                <c:pt idx="3">
                  <c:v>12.9</c:v>
                </c:pt>
                <c:pt idx="4">
                  <c:v>12.9</c:v>
                </c:pt>
                <c:pt idx="5">
                  <c:v>12.9</c:v>
                </c:pt>
                <c:pt idx="6">
                  <c:v>12.9</c:v>
                </c:pt>
                <c:pt idx="7">
                  <c:v>12.9</c:v>
                </c:pt>
                <c:pt idx="8">
                  <c:v>12.9</c:v>
                </c:pt>
              </c:numCache>
            </c:numRef>
          </c:val>
          <c:smooth val="0"/>
        </c:ser>
        <c:ser>
          <c:idx val="3"/>
          <c:order val="3"/>
          <c:tx>
            <c:v>Objectif 2020</c:v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'Red IFT 2015'!$T$67:$T$75</c:f>
              <c:numCache>
                <c:formatCode>0.0</c:formatCode>
                <c:ptCount val="9"/>
                <c:pt idx="0">
                  <c:v>9.6750000000000007</c:v>
                </c:pt>
                <c:pt idx="1">
                  <c:v>9.6750000000000007</c:v>
                </c:pt>
                <c:pt idx="2">
                  <c:v>9.6750000000000007</c:v>
                </c:pt>
                <c:pt idx="3">
                  <c:v>9.6750000000000007</c:v>
                </c:pt>
                <c:pt idx="4">
                  <c:v>9.6750000000000007</c:v>
                </c:pt>
                <c:pt idx="5">
                  <c:v>9.6750000000000007</c:v>
                </c:pt>
                <c:pt idx="6">
                  <c:v>9.6750000000000007</c:v>
                </c:pt>
                <c:pt idx="7">
                  <c:v>9.6750000000000007</c:v>
                </c:pt>
                <c:pt idx="8">
                  <c:v>9.6750000000000007</c:v>
                </c:pt>
              </c:numCache>
            </c:numRef>
          </c:val>
          <c:smooth val="0"/>
        </c:ser>
        <c:ser>
          <c:idx val="4"/>
          <c:order val="4"/>
          <c:tx>
            <c:v>Objetcif 2025</c:v>
          </c:tx>
          <c:marker>
            <c:symbol val="none"/>
          </c:marker>
          <c:val>
            <c:numRef>
              <c:f>'Red IFT 2015'!$U$67:$U$75</c:f>
              <c:numCache>
                <c:formatCode>0.0</c:formatCode>
                <c:ptCount val="9"/>
                <c:pt idx="0">
                  <c:v>6.45</c:v>
                </c:pt>
                <c:pt idx="1">
                  <c:v>6.45</c:v>
                </c:pt>
                <c:pt idx="2">
                  <c:v>6.45</c:v>
                </c:pt>
                <c:pt idx="3">
                  <c:v>6.45</c:v>
                </c:pt>
                <c:pt idx="4">
                  <c:v>6.45</c:v>
                </c:pt>
                <c:pt idx="5">
                  <c:v>6.45</c:v>
                </c:pt>
                <c:pt idx="6">
                  <c:v>6.45</c:v>
                </c:pt>
                <c:pt idx="7">
                  <c:v>6.45</c:v>
                </c:pt>
                <c:pt idx="8">
                  <c:v>6.45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195712"/>
        <c:axId val="228267136"/>
      </c:lineChart>
      <c:catAx>
        <c:axId val="228195712"/>
        <c:scaling>
          <c:orientation val="minMax"/>
        </c:scaling>
        <c:delete val="0"/>
        <c:axPos val="b"/>
        <c:majorTickMark val="out"/>
        <c:minorTickMark val="none"/>
        <c:tickLblPos val="nextTo"/>
        <c:crossAx val="228267136"/>
        <c:crosses val="autoZero"/>
        <c:auto val="1"/>
        <c:lblAlgn val="ctr"/>
        <c:lblOffset val="100"/>
        <c:noMultiLvlLbl val="0"/>
      </c:catAx>
      <c:valAx>
        <c:axId val="228267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IFT Moyen 2012 à 2014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2281957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159376118468103E-2"/>
          <c:y val="3.7313432835820899E-2"/>
          <c:w val="0.93504090797244099"/>
          <c:h val="0.80171379625193195"/>
        </c:manualLayout>
      </c:layout>
      <c:scatterChart>
        <c:scatterStyle val="lineMarker"/>
        <c:varyColors val="0"/>
        <c:ser>
          <c:idx val="0"/>
          <c:order val="0"/>
          <c:tx>
            <c:v>2012</c:v>
          </c:tx>
          <c:spPr>
            <a:ln w="63500">
              <a:noFill/>
            </a:ln>
            <a:effectLst/>
          </c:spPr>
          <c:marker>
            <c:symbol val="circle"/>
            <c:size val="13"/>
            <c:spPr>
              <a:effectLst/>
            </c:spPr>
          </c:marker>
          <c:xVal>
            <c:numRef>
              <c:f>'IFT RDT Arc Med'!$I$2:$I$4</c:f>
              <c:numCache>
                <c:formatCode>0%</c:formatCode>
                <c:ptCount val="3"/>
                <c:pt idx="0">
                  <c:v>-0.27906976744186002</c:v>
                </c:pt>
                <c:pt idx="1">
                  <c:v>-0.50387596899224796</c:v>
                </c:pt>
                <c:pt idx="2">
                  <c:v>-0.57364341085271298</c:v>
                </c:pt>
              </c:numCache>
            </c:numRef>
          </c:xVal>
          <c:yVal>
            <c:numRef>
              <c:f>'IFT RDT Arc Med'!$M$2:$M$4</c:f>
              <c:numCache>
                <c:formatCode>0%</c:formatCode>
                <c:ptCount val="3"/>
                <c:pt idx="0">
                  <c:v>-0.42</c:v>
                </c:pt>
                <c:pt idx="1">
                  <c:v>-0.11</c:v>
                </c:pt>
                <c:pt idx="2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2013</c:v>
          </c:tx>
          <c:spPr>
            <a:ln w="63500">
              <a:noFill/>
            </a:ln>
            <a:effectLst/>
          </c:spPr>
          <c:marker>
            <c:symbol val="circle"/>
            <c:size val="13"/>
            <c:spPr>
              <a:effectLst/>
            </c:spPr>
          </c:marker>
          <c:xVal>
            <c:numRef>
              <c:f>'IFT RDT Arc Med'!$I$5:$I$9</c:f>
              <c:numCache>
                <c:formatCode>0%</c:formatCode>
                <c:ptCount val="5"/>
                <c:pt idx="0">
                  <c:v>-0.72093023255814004</c:v>
                </c:pt>
                <c:pt idx="1">
                  <c:v>-0.44961240310077499</c:v>
                </c:pt>
                <c:pt idx="2">
                  <c:v>-0.775193798449612</c:v>
                </c:pt>
                <c:pt idx="3">
                  <c:v>3.1007751937984499E-2</c:v>
                </c:pt>
                <c:pt idx="4">
                  <c:v>0.13953488372093001</c:v>
                </c:pt>
              </c:numCache>
            </c:numRef>
          </c:xVal>
          <c:yVal>
            <c:numRef>
              <c:f>'IFT RDT Arc Med'!$M$5:$M$9</c:f>
              <c:numCache>
                <c:formatCode>0%</c:formatCode>
                <c:ptCount val="5"/>
                <c:pt idx="0">
                  <c:v>-0.34</c:v>
                </c:pt>
                <c:pt idx="1">
                  <c:v>-0.112</c:v>
                </c:pt>
                <c:pt idx="2">
                  <c:v>0</c:v>
                </c:pt>
                <c:pt idx="3">
                  <c:v>0.197392598343685</c:v>
                </c:pt>
                <c:pt idx="4">
                  <c:v>0.2</c:v>
                </c:pt>
              </c:numCache>
            </c:numRef>
          </c:yVal>
          <c:smooth val="0"/>
        </c:ser>
        <c:ser>
          <c:idx val="2"/>
          <c:order val="2"/>
          <c:tx>
            <c:v>2014</c:v>
          </c:tx>
          <c:spPr>
            <a:ln w="63500">
              <a:noFill/>
            </a:ln>
            <a:effectLst/>
          </c:spPr>
          <c:marker>
            <c:symbol val="circle"/>
            <c:size val="13"/>
            <c:spPr>
              <a:effectLst/>
            </c:spPr>
          </c:marker>
          <c:xVal>
            <c:numRef>
              <c:f>'IFT RDT Arc Med'!$I$10:$I$14</c:f>
              <c:numCache>
                <c:formatCode>0%</c:formatCode>
                <c:ptCount val="5"/>
                <c:pt idx="0">
                  <c:v>-0.79844961240310097</c:v>
                </c:pt>
                <c:pt idx="1">
                  <c:v>-0.35658914728682201</c:v>
                </c:pt>
                <c:pt idx="2">
                  <c:v>-0.63565891472868197</c:v>
                </c:pt>
                <c:pt idx="3">
                  <c:v>-0.31782945736434098</c:v>
                </c:pt>
                <c:pt idx="4">
                  <c:v>-0.34883720930232598</c:v>
                </c:pt>
              </c:numCache>
            </c:numRef>
          </c:xVal>
          <c:yVal>
            <c:numRef>
              <c:f>'IFT RDT Arc Med'!$M$10:$M$14</c:f>
              <c:numCache>
                <c:formatCode>0%</c:formatCode>
                <c:ptCount val="5"/>
                <c:pt idx="0">
                  <c:v>0</c:v>
                </c:pt>
                <c:pt idx="1">
                  <c:v>-0.02</c:v>
                </c:pt>
                <c:pt idx="2">
                  <c:v>0</c:v>
                </c:pt>
                <c:pt idx="3">
                  <c:v>0.36042124851970903</c:v>
                </c:pt>
                <c:pt idx="4">
                  <c:v>0.36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328960"/>
        <c:axId val="228331520"/>
      </c:scatterChart>
      <c:valAx>
        <c:axId val="228328960"/>
        <c:scaling>
          <c:orientation val="minMax"/>
          <c:max val="0.5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% de réduction de l'IFT (Réf 2006) </a:t>
                </a:r>
              </a:p>
            </c:rich>
          </c:tx>
          <c:layout>
            <c:manualLayout>
              <c:xMode val="edge"/>
              <c:yMode val="edge"/>
              <c:x val="0.73952428753579103"/>
              <c:y val="0.3628013777267509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228331520"/>
        <c:crosses val="autoZero"/>
        <c:crossBetween val="midCat"/>
      </c:valAx>
      <c:valAx>
        <c:axId val="228331520"/>
        <c:scaling>
          <c:orientation val="minMax"/>
          <c:max val="0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Variation rendement (%)</a:t>
                </a:r>
              </a:p>
            </c:rich>
          </c:tx>
          <c:layout>
            <c:manualLayout>
              <c:xMode val="edge"/>
              <c:yMode val="edge"/>
              <c:x val="0.6640625"/>
              <c:y val="1.4806268475912401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22832896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'Degat Recolte'!$B$114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'Degat Recolte'!$A$115:$A$123</c:f>
              <c:strCache>
                <c:ptCount val="9"/>
                <c:pt idx="0">
                  <c:v>Cabernet-Franc InnoBio (CA11)</c:v>
                </c:pt>
                <c:pt idx="1">
                  <c:v>Cabernet-Franc Référence Viti (CA11)</c:v>
                </c:pt>
                <c:pt idx="2">
                  <c:v>Grenache InnoBio (CA66)</c:v>
                </c:pt>
                <c:pt idx="3">
                  <c:v>Grenache Référence Viti (CA66)</c:v>
                </c:pt>
                <c:pt idx="4">
                  <c:v>Grenache InnoBio (CA84)</c:v>
                </c:pt>
                <c:pt idx="5">
                  <c:v>Grenache Référence Viti (CA84)</c:v>
                </c:pt>
                <c:pt idx="6">
                  <c:v>Grenache InnoBio (Chapitre)</c:v>
                </c:pt>
                <c:pt idx="7">
                  <c:v>Mourvèdre InnoBio (Chapitre)</c:v>
                </c:pt>
                <c:pt idx="8">
                  <c:v>Référence Viti (Chapitre)</c:v>
                </c:pt>
              </c:strCache>
            </c:strRef>
          </c:cat>
          <c:val>
            <c:numRef>
              <c:f>'Degat Recolte'!$B$115:$B$123</c:f>
              <c:numCache>
                <c:formatCode>0.0%</c:formatCode>
                <c:ptCount val="9"/>
                <c:pt idx="0">
                  <c:v>5.8000000000000003E-2</c:v>
                </c:pt>
                <c:pt idx="1">
                  <c:v>5.1999999999999998E-2</c:v>
                </c:pt>
                <c:pt idx="2">
                  <c:v>0.06</c:v>
                </c:pt>
                <c:pt idx="3">
                  <c:v>0</c:v>
                </c:pt>
                <c:pt idx="4">
                  <c:v>1.7000000000000001E-2</c:v>
                </c:pt>
                <c:pt idx="5">
                  <c:v>0</c:v>
                </c:pt>
                <c:pt idx="6">
                  <c:v>3.5000000000000003E-2</c:v>
                </c:pt>
                <c:pt idx="7">
                  <c:v>0.1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'Degat Recolte'!$C$114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'Degat Recolte'!$A$115:$A$123</c:f>
              <c:strCache>
                <c:ptCount val="9"/>
                <c:pt idx="0">
                  <c:v>Cabernet-Franc InnoBio (CA11)</c:v>
                </c:pt>
                <c:pt idx="1">
                  <c:v>Cabernet-Franc Référence Viti (CA11)</c:v>
                </c:pt>
                <c:pt idx="2">
                  <c:v>Grenache InnoBio (CA66)</c:v>
                </c:pt>
                <c:pt idx="3">
                  <c:v>Grenache Référence Viti (CA66)</c:v>
                </c:pt>
                <c:pt idx="4">
                  <c:v>Grenache InnoBio (CA84)</c:v>
                </c:pt>
                <c:pt idx="5">
                  <c:v>Grenache Référence Viti (CA84)</c:v>
                </c:pt>
                <c:pt idx="6">
                  <c:v>Grenache InnoBio (Chapitre)</c:v>
                </c:pt>
                <c:pt idx="7">
                  <c:v>Mourvèdre InnoBio (Chapitre)</c:v>
                </c:pt>
                <c:pt idx="8">
                  <c:v>Référence Viti (Chapitre)</c:v>
                </c:pt>
              </c:strCache>
            </c:strRef>
          </c:cat>
          <c:val>
            <c:numRef>
              <c:f>'Degat Recolte'!$C$115:$C$123</c:f>
              <c:numCache>
                <c:formatCode>0.0%</c:formatCode>
                <c:ptCount val="9"/>
                <c:pt idx="0">
                  <c:v>0.222</c:v>
                </c:pt>
                <c:pt idx="1">
                  <c:v>0</c:v>
                </c:pt>
                <c:pt idx="2">
                  <c:v>0.109</c:v>
                </c:pt>
                <c:pt idx="3">
                  <c:v>0</c:v>
                </c:pt>
                <c:pt idx="4">
                  <c:v>0.04</c:v>
                </c:pt>
                <c:pt idx="5">
                  <c:v>0.04</c:v>
                </c:pt>
                <c:pt idx="6">
                  <c:v>0.46829999999999999</c:v>
                </c:pt>
                <c:pt idx="7">
                  <c:v>0.19980000000000001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'Degat Recolte'!$D$114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'Degat Recolte'!$A$115:$A$123</c:f>
              <c:strCache>
                <c:ptCount val="9"/>
                <c:pt idx="0">
                  <c:v>Cabernet-Franc InnoBio (CA11)</c:v>
                </c:pt>
                <c:pt idx="1">
                  <c:v>Cabernet-Franc Référence Viti (CA11)</c:v>
                </c:pt>
                <c:pt idx="2">
                  <c:v>Grenache InnoBio (CA66)</c:v>
                </c:pt>
                <c:pt idx="3">
                  <c:v>Grenache Référence Viti (CA66)</c:v>
                </c:pt>
                <c:pt idx="4">
                  <c:v>Grenache InnoBio (CA84)</c:v>
                </c:pt>
                <c:pt idx="5">
                  <c:v>Grenache Référence Viti (CA84)</c:v>
                </c:pt>
                <c:pt idx="6">
                  <c:v>Grenache InnoBio (Chapitre)</c:v>
                </c:pt>
                <c:pt idx="7">
                  <c:v>Mourvèdre InnoBio (Chapitre)</c:v>
                </c:pt>
                <c:pt idx="8">
                  <c:v>Référence Viti (Chapitre)</c:v>
                </c:pt>
              </c:strCache>
            </c:strRef>
          </c:cat>
          <c:val>
            <c:numRef>
              <c:f>'Degat Recolte'!$D$115:$D$123</c:f>
              <c:numCache>
                <c:formatCode>0.0%</c:formatCode>
                <c:ptCount val="9"/>
                <c:pt idx="0">
                  <c:v>0.02</c:v>
                </c:pt>
                <c:pt idx="1">
                  <c:v>5.4999999999999997E-3</c:v>
                </c:pt>
                <c:pt idx="2">
                  <c:v>3.1E-2</c:v>
                </c:pt>
                <c:pt idx="3">
                  <c:v>7.4999999999999997E-2</c:v>
                </c:pt>
                <c:pt idx="4">
                  <c:v>0</c:v>
                </c:pt>
                <c:pt idx="5">
                  <c:v>0</c:v>
                </c:pt>
                <c:pt idx="6">
                  <c:v>0.111</c:v>
                </c:pt>
                <c:pt idx="7">
                  <c:v>9.7000000000000003E-2</c:v>
                </c:pt>
                <c:pt idx="8">
                  <c:v>2.9000000000000001E-2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353152"/>
        <c:axId val="228354688"/>
      </c:barChart>
      <c:lineChart>
        <c:grouping val="standard"/>
        <c:varyColors val="0"/>
        <c:ser>
          <c:idx val="3"/>
          <c:order val="3"/>
          <c:tx>
            <c:strRef>
              <c:f>'Degat Recolte'!$E$114</c:f>
              <c:strCache>
                <c:ptCount val="1"/>
                <c:pt idx="0">
                  <c:v>Objectif (SOC)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'Degat Recolte'!$E$115:$E$123</c:f>
              <c:numCache>
                <c:formatCode>0%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353152"/>
        <c:axId val="228354688"/>
      </c:lineChart>
      <c:catAx>
        <c:axId val="22835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228354688"/>
        <c:crosses val="autoZero"/>
        <c:auto val="1"/>
        <c:lblAlgn val="ctr"/>
        <c:lblOffset val="100"/>
        <c:noMultiLvlLbl val="0"/>
      </c:catAx>
      <c:valAx>
        <c:axId val="228354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fr-FR" sz="1200" b="1" i="0" baseline="0">
                    <a:effectLst/>
                  </a:rPr>
                  <a:t>Dégâts à la vendange (intensité %)</a:t>
                </a:r>
                <a:endParaRPr lang="fr-FR" sz="1000">
                  <a:effectLst/>
                </a:endParaRP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228353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762399018304499"/>
          <c:y val="0.910837001079563"/>
          <c:w val="0.48271738759927701"/>
          <c:h val="7.3822634586783994E-2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'Coût Phyto'!$N$4</c:f>
              <c:strCache>
                <c:ptCount val="1"/>
                <c:pt idx="0">
                  <c:v>Fongicide mildiou (Downy M.)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'Coût Phyto'!$M$5:$M$23</c:f>
              <c:strCache>
                <c:ptCount val="19"/>
                <c:pt idx="0">
                  <c:v>Cabernet-Franc InnoBio (CA11)</c:v>
                </c:pt>
                <c:pt idx="1">
                  <c:v>Cabernet-Franc IPM-50% (CA11)</c:v>
                </c:pt>
                <c:pt idx="2">
                  <c:v>Cabernet-Franc Référence Viti (CA11)</c:v>
                </c:pt>
                <c:pt idx="3">
                  <c:v>Chardonnay IPM-50% (CA66)</c:v>
                </c:pt>
                <c:pt idx="4">
                  <c:v>Chardonnay Référence Viti (CA66)</c:v>
                </c:pt>
                <c:pt idx="5">
                  <c:v>Grenache InnoBio (CA66)</c:v>
                </c:pt>
                <c:pt idx="6">
                  <c:v>Grenache Référence Viti (CA66)</c:v>
                </c:pt>
                <c:pt idx="7">
                  <c:v>Grenache InnoBio (CA84)</c:v>
                </c:pt>
                <c:pt idx="8">
                  <c:v>Grenache IPM-50% (CA84)</c:v>
                </c:pt>
                <c:pt idx="9">
                  <c:v>Grenache Référence Viti (CA84)</c:v>
                </c:pt>
                <c:pt idx="10">
                  <c:v>Grenache InnoBio (Chapitre)</c:v>
                </c:pt>
                <c:pt idx="11">
                  <c:v>Grenache IPM-50% (Chapitre)</c:v>
                </c:pt>
                <c:pt idx="12">
                  <c:v>Mourvèdre InnoBio (Chapitre)</c:v>
                </c:pt>
                <c:pt idx="13">
                  <c:v>Mourvèdre IPM-50% (Chapitre)</c:v>
                </c:pt>
                <c:pt idx="14">
                  <c:v>Référence Viti (Chapitre)</c:v>
                </c:pt>
                <c:pt idx="15">
                  <c:v>Syrah IPM-50% (CA26)</c:v>
                </c:pt>
                <c:pt idx="16">
                  <c:v>Syrah Référence Viti (CA26)</c:v>
                </c:pt>
                <c:pt idx="17">
                  <c:v>Syrah IPM-50% (CA30)</c:v>
                </c:pt>
                <c:pt idx="18">
                  <c:v>Syrah Référence Viti (CA30)</c:v>
                </c:pt>
              </c:strCache>
            </c:strRef>
          </c:cat>
          <c:val>
            <c:numRef>
              <c:f>'Coût Phyto'!$N$5:$N$23</c:f>
              <c:numCache>
                <c:formatCode>_-* #\ ##0\ "€"_-;\-* #\ ##0\ "€"_-;_-* "-"??\ "€"_-;_-@_-</c:formatCode>
                <c:ptCount val="19"/>
                <c:pt idx="0">
                  <c:v>88.172666666666629</c:v>
                </c:pt>
                <c:pt idx="1">
                  <c:v>92.218999999999994</c:v>
                </c:pt>
                <c:pt idx="2">
                  <c:v>212.7883333333333</c:v>
                </c:pt>
                <c:pt idx="3">
                  <c:v>30.532666666666671</c:v>
                </c:pt>
                <c:pt idx="4">
                  <c:v>91.402333333333345</c:v>
                </c:pt>
                <c:pt idx="5">
                  <c:v>46.4508333333333</c:v>
                </c:pt>
                <c:pt idx="6">
                  <c:v>91.192166666666651</c:v>
                </c:pt>
                <c:pt idx="7">
                  <c:v>81.162220000000005</c:v>
                </c:pt>
                <c:pt idx="8">
                  <c:v>110.6104466666666</c:v>
                </c:pt>
                <c:pt idx="9">
                  <c:v>181.5549</c:v>
                </c:pt>
                <c:pt idx="10">
                  <c:v>52.980433333333323</c:v>
                </c:pt>
                <c:pt idx="11">
                  <c:v>85.873969999999986</c:v>
                </c:pt>
                <c:pt idx="12">
                  <c:v>50.569833333333328</c:v>
                </c:pt>
                <c:pt idx="13">
                  <c:v>80.663303333333289</c:v>
                </c:pt>
                <c:pt idx="14">
                  <c:v>97.293466666666674</c:v>
                </c:pt>
                <c:pt idx="15">
                  <c:v>71.77</c:v>
                </c:pt>
                <c:pt idx="16">
                  <c:v>202.3605</c:v>
                </c:pt>
                <c:pt idx="17">
                  <c:v>81.181633333333309</c:v>
                </c:pt>
                <c:pt idx="18">
                  <c:v>254.9843333333333</c:v>
                </c:pt>
              </c:numCache>
            </c:numRef>
          </c:val>
        </c:ser>
        <c:ser>
          <c:idx val="3"/>
          <c:order val="1"/>
          <c:tx>
            <c:strRef>
              <c:f>'Coût Phyto'!$O$4</c:f>
              <c:strCache>
                <c:ptCount val="1"/>
                <c:pt idx="0">
                  <c:v>Fongicide oïdium (Powdery M.)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val>
            <c:numRef>
              <c:f>'Coût Phyto'!$O$5:$O$23</c:f>
              <c:numCache>
                <c:formatCode>_-* #\ ##0\ "€"_-;\-* #\ ##0\ "€"_-;_-* "-"??\ "€"_-;_-@_-</c:formatCode>
                <c:ptCount val="19"/>
                <c:pt idx="0">
                  <c:v>91.976666666666674</c:v>
                </c:pt>
                <c:pt idx="1">
                  <c:v>22.582133333333299</c:v>
                </c:pt>
                <c:pt idx="2">
                  <c:v>106.2286666666667</c:v>
                </c:pt>
                <c:pt idx="3">
                  <c:v>227.41041666666669</c:v>
                </c:pt>
                <c:pt idx="4">
                  <c:v>291.83658333333329</c:v>
                </c:pt>
                <c:pt idx="5">
                  <c:v>174.51499999999999</c:v>
                </c:pt>
                <c:pt idx="6">
                  <c:v>200.94533333333339</c:v>
                </c:pt>
                <c:pt idx="7">
                  <c:v>59.095833333333331</c:v>
                </c:pt>
                <c:pt idx="8">
                  <c:v>15.17936666666667</c:v>
                </c:pt>
                <c:pt idx="9">
                  <c:v>62.641133333333329</c:v>
                </c:pt>
                <c:pt idx="10">
                  <c:v>319.50513000000001</c:v>
                </c:pt>
                <c:pt idx="11">
                  <c:v>133.32311999999999</c:v>
                </c:pt>
                <c:pt idx="12">
                  <c:v>334.00846333333328</c:v>
                </c:pt>
                <c:pt idx="13">
                  <c:v>147.03310333333329</c:v>
                </c:pt>
                <c:pt idx="14">
                  <c:v>164.47688333333329</c:v>
                </c:pt>
                <c:pt idx="15">
                  <c:v>35.625999999999998</c:v>
                </c:pt>
                <c:pt idx="16">
                  <c:v>110.071275</c:v>
                </c:pt>
                <c:pt idx="17">
                  <c:v>60.185916666666643</c:v>
                </c:pt>
                <c:pt idx="18">
                  <c:v>117.331</c:v>
                </c:pt>
              </c:numCache>
            </c:numRef>
          </c:val>
        </c:ser>
        <c:ser>
          <c:idx val="4"/>
          <c:order val="2"/>
          <c:tx>
            <c:strRef>
              <c:f>'Coût Phyto'!$P$4</c:f>
              <c:strCache>
                <c:ptCount val="1"/>
                <c:pt idx="0">
                  <c:v>Insecticide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val>
            <c:numRef>
              <c:f>'Coût Phyto'!$P$5:$P$23</c:f>
              <c:numCache>
                <c:formatCode>_-* #\ ##0\ "€"_-;\-* #\ ##0\ "€"_-;_-* "-"??\ "€"_-;_-@_-</c:formatCode>
                <c:ptCount val="19"/>
                <c:pt idx="0">
                  <c:v>75.72</c:v>
                </c:pt>
                <c:pt idx="1">
                  <c:v>75.72</c:v>
                </c:pt>
                <c:pt idx="2">
                  <c:v>40.293333333333329</c:v>
                </c:pt>
                <c:pt idx="3">
                  <c:v>188.98124999999999</c:v>
                </c:pt>
                <c:pt idx="4">
                  <c:v>199.88249999999999</c:v>
                </c:pt>
                <c:pt idx="5">
                  <c:v>189.3</c:v>
                </c:pt>
                <c:pt idx="6">
                  <c:v>227.16</c:v>
                </c:pt>
                <c:pt idx="7">
                  <c:v>151.44</c:v>
                </c:pt>
                <c:pt idx="8">
                  <c:v>97.32</c:v>
                </c:pt>
                <c:pt idx="9">
                  <c:v>97.32</c:v>
                </c:pt>
                <c:pt idx="10">
                  <c:v>158.6769066666667</c:v>
                </c:pt>
                <c:pt idx="11">
                  <c:v>30.023959999999999</c:v>
                </c:pt>
                <c:pt idx="12">
                  <c:v>158.8283466666667</c:v>
                </c:pt>
                <c:pt idx="13">
                  <c:v>30.023959999999999</c:v>
                </c:pt>
                <c:pt idx="14">
                  <c:v>110.84856000000001</c:v>
                </c:pt>
              </c:numCache>
            </c:numRef>
          </c:val>
        </c:ser>
        <c:ser>
          <c:idx val="5"/>
          <c:order val="3"/>
          <c:tx>
            <c:strRef>
              <c:f>'Coût Phyto'!$Q$4</c:f>
              <c:strCache>
                <c:ptCount val="1"/>
                <c:pt idx="0">
                  <c:v>Herbicide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val>
            <c:numRef>
              <c:f>'Coût Phyto'!$Q$5:$Q$23</c:f>
              <c:numCache>
                <c:formatCode>General</c:formatCode>
                <c:ptCount val="19"/>
                <c:pt idx="2" formatCode="_-* #\ ##0\ &quot;€&quot;_-;\-* #\ ##0\ &quot;€&quot;_-;_-* &quot;-&quot;??\ &quot;€&quot;_-;_-@_-">
                  <c:v>76.185999999999979</c:v>
                </c:pt>
                <c:pt idx="14" formatCode="_-* #\ ##0\ &quot;€&quot;_-;\-* #\ ##0\ &quot;€&quot;_-;_-* &quot;-&quot;??\ &quot;€&quot;_-;_-@_-">
                  <c:v>95.098333333333301</c:v>
                </c:pt>
              </c:numCache>
            </c:numRef>
          </c:val>
        </c:ser>
        <c:ser>
          <c:idx val="1"/>
          <c:order val="4"/>
          <c:tx>
            <c:strRef>
              <c:f>'Coût Phyto'!$U$4</c:f>
              <c:strCache>
                <c:ptCount val="1"/>
                <c:pt idx="0">
                  <c:v>Réduction coût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c:spPr>
          <c:invertIfNegative val="0"/>
          <c:dPt>
            <c:idx val="6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fr-FR"/>
                      <a:t>-41%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fr-FR"/>
                      <a:t>-56%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fr-FR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fr-FR"/>
                      <a:t>-23%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fr-FR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fr-FR"/>
                      <a:t>--21%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fr-FR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fr-FR"/>
                      <a:t>-15%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fr-FR"/>
                      <a:t>-35%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fr-FR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45365316433984E-3"/>
                  <c:y val="-1.9916619079516501E-2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+14%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fr-FR"/>
                      <a:t>-47%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8.1788438811331899E-4"/>
                  <c:y val="-1.2447739899517101E-2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+16%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fr-FR"/>
                      <a:t>-45%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fr-FR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fr-FR"/>
                      <a:t>-66%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fr-FR"/>
                      <a:t>-62%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fr-FR" baseline="0"/>
                      <a:t> </a:t>
                    </a:r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'Coût Phyto'!$M$5:$M$23</c:f>
              <c:strCache>
                <c:ptCount val="19"/>
                <c:pt idx="0">
                  <c:v>Cabernet-Franc InnoBio (CA11)</c:v>
                </c:pt>
                <c:pt idx="1">
                  <c:v>Cabernet-Franc IPM-50% (CA11)</c:v>
                </c:pt>
                <c:pt idx="2">
                  <c:v>Cabernet-Franc Référence Viti (CA11)</c:v>
                </c:pt>
                <c:pt idx="3">
                  <c:v>Chardonnay IPM-50% (CA66)</c:v>
                </c:pt>
                <c:pt idx="4">
                  <c:v>Chardonnay Référence Viti (CA66)</c:v>
                </c:pt>
                <c:pt idx="5">
                  <c:v>Grenache InnoBio (CA66)</c:v>
                </c:pt>
                <c:pt idx="6">
                  <c:v>Grenache Référence Viti (CA66)</c:v>
                </c:pt>
                <c:pt idx="7">
                  <c:v>Grenache InnoBio (CA84)</c:v>
                </c:pt>
                <c:pt idx="8">
                  <c:v>Grenache IPM-50% (CA84)</c:v>
                </c:pt>
                <c:pt idx="9">
                  <c:v>Grenache Référence Viti (CA84)</c:v>
                </c:pt>
                <c:pt idx="10">
                  <c:v>Grenache InnoBio (Chapitre)</c:v>
                </c:pt>
                <c:pt idx="11">
                  <c:v>Grenache IPM-50% (Chapitre)</c:v>
                </c:pt>
                <c:pt idx="12">
                  <c:v>Mourvèdre InnoBio (Chapitre)</c:v>
                </c:pt>
                <c:pt idx="13">
                  <c:v>Mourvèdre IPM-50% (Chapitre)</c:v>
                </c:pt>
                <c:pt idx="14">
                  <c:v>Référence Viti (Chapitre)</c:v>
                </c:pt>
                <c:pt idx="15">
                  <c:v>Syrah IPM-50% (CA26)</c:v>
                </c:pt>
                <c:pt idx="16">
                  <c:v>Syrah Référence Viti (CA26)</c:v>
                </c:pt>
                <c:pt idx="17">
                  <c:v>Syrah IPM-50% (CA30)</c:v>
                </c:pt>
                <c:pt idx="18">
                  <c:v>Syrah Référence Viti (CA30)</c:v>
                </c:pt>
              </c:strCache>
            </c:strRef>
          </c:cat>
          <c:val>
            <c:numRef>
              <c:f>'Coût Phyto'!$U$5:$U$23</c:f>
              <c:numCache>
                <c:formatCode>_-* #\ ##0\ "€"_-;\-* #\ ##0\ "€"_-;_-* "-"??\ "€"_-;_-@_-</c:formatCode>
                <c:ptCount val="19"/>
                <c:pt idx="0">
                  <c:v>179.62700000000001</c:v>
                </c:pt>
                <c:pt idx="1">
                  <c:v>244.9752</c:v>
                </c:pt>
                <c:pt idx="2">
                  <c:v>0</c:v>
                </c:pt>
                <c:pt idx="3">
                  <c:v>136.1970833333333</c:v>
                </c:pt>
                <c:pt idx="4">
                  <c:v>0</c:v>
                </c:pt>
                <c:pt idx="5">
                  <c:v>109.0316666666666</c:v>
                </c:pt>
                <c:pt idx="6">
                  <c:v>0</c:v>
                </c:pt>
                <c:pt idx="7">
                  <c:v>49.817979999999977</c:v>
                </c:pt>
                <c:pt idx="8">
                  <c:v>118.40622</c:v>
                </c:pt>
                <c:pt idx="9">
                  <c:v>0</c:v>
                </c:pt>
                <c:pt idx="10">
                  <c:v>0</c:v>
                </c:pt>
                <c:pt idx="11">
                  <c:v>218.49619333333339</c:v>
                </c:pt>
                <c:pt idx="12">
                  <c:v>0</c:v>
                </c:pt>
                <c:pt idx="13">
                  <c:v>209.99687666666671</c:v>
                </c:pt>
                <c:pt idx="14">
                  <c:v>0</c:v>
                </c:pt>
                <c:pt idx="15">
                  <c:v>205.035775</c:v>
                </c:pt>
                <c:pt idx="16">
                  <c:v>0</c:v>
                </c:pt>
                <c:pt idx="17">
                  <c:v>230.94778333333329</c:v>
                </c:pt>
                <c:pt idx="1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1416576"/>
        <c:axId val="231418112"/>
      </c:barChart>
      <c:lineChart>
        <c:grouping val="standard"/>
        <c:varyColors val="0"/>
        <c:ser>
          <c:idx val="2"/>
          <c:order val="5"/>
          <c:tx>
            <c:strRef>
              <c:f>'Coût Phyto'!$S$4</c:f>
              <c:strCache>
                <c:ptCount val="1"/>
                <c:pt idx="0">
                  <c:v>Coût Ref. Viti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val>
            <c:numRef>
              <c:f>'Coût Phyto'!$S$5:$S$23</c:f>
              <c:numCache>
                <c:formatCode>_-* #\ ##0\ "€"_-;\-* #\ ##0\ "€"_-;_-* "-"??\ "€"_-;_-@_-</c:formatCode>
                <c:ptCount val="19"/>
                <c:pt idx="0">
                  <c:v>435.49633333333333</c:v>
                </c:pt>
                <c:pt idx="1">
                  <c:v>435.49633333333333</c:v>
                </c:pt>
                <c:pt idx="2">
                  <c:v>435.49633333333333</c:v>
                </c:pt>
                <c:pt idx="3">
                  <c:v>583.12141666666696</c:v>
                </c:pt>
                <c:pt idx="4">
                  <c:v>583.12141666666696</c:v>
                </c:pt>
                <c:pt idx="5">
                  <c:v>519.29750000000001</c:v>
                </c:pt>
                <c:pt idx="6">
                  <c:v>519.29750000000001</c:v>
                </c:pt>
                <c:pt idx="7">
                  <c:v>341.51603333333333</c:v>
                </c:pt>
                <c:pt idx="8">
                  <c:v>341.51603333333333</c:v>
                </c:pt>
                <c:pt idx="9">
                  <c:v>341.51603333333333</c:v>
                </c:pt>
                <c:pt idx="10">
                  <c:v>467.71724333333327</c:v>
                </c:pt>
                <c:pt idx="11">
                  <c:v>467.71724333333327</c:v>
                </c:pt>
                <c:pt idx="12">
                  <c:v>467.71724333333327</c:v>
                </c:pt>
                <c:pt idx="13">
                  <c:v>467.71724333333327</c:v>
                </c:pt>
                <c:pt idx="14">
                  <c:v>467.71724333333327</c:v>
                </c:pt>
                <c:pt idx="15">
                  <c:v>312.43177499999967</c:v>
                </c:pt>
                <c:pt idx="16">
                  <c:v>312.43177499999967</c:v>
                </c:pt>
                <c:pt idx="17">
                  <c:v>372.31533333333329</c:v>
                </c:pt>
                <c:pt idx="18">
                  <c:v>372.31533333333329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416576"/>
        <c:axId val="231418112"/>
      </c:lineChart>
      <c:catAx>
        <c:axId val="23141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231418112"/>
        <c:crosses val="autoZero"/>
        <c:auto val="1"/>
        <c:lblAlgn val="ctr"/>
        <c:lblOffset val="100"/>
        <c:noMultiLvlLbl val="0"/>
      </c:catAx>
      <c:valAx>
        <c:axId val="231418112"/>
        <c:scaling>
          <c:orientation val="minMax"/>
          <c:max val="600"/>
          <c:min val="0"/>
        </c:scaling>
        <c:delete val="0"/>
        <c:axPos val="l"/>
        <c:numFmt formatCode="_-* #\ ##0\ &quot;€&quot;_-;\-* #\ ##0\ &quot;€&quot;_-;_-* &quot;-&quot;??\ &quot;€&quot;_-;_-@_-" sourceLinked="1"/>
        <c:majorTickMark val="out"/>
        <c:minorTickMark val="none"/>
        <c:tickLblPos val="nextTo"/>
        <c:crossAx val="2314165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fr-FR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01T20:53:33.962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0558B-6C18-471E-A7BA-50F3C2EAEBF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810C21-CB43-4266-9BE6-94B98B5933F9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l"/>
          <a:r>
            <a:rPr lang="fr-FR" sz="2000" b="1" dirty="0">
              <a:solidFill>
                <a:schemeClr val="tx1">
                  <a:lumMod val="65000"/>
                  <a:lumOff val="35000"/>
                </a:schemeClr>
              </a:solidFill>
            </a:rPr>
            <a:t>Le </a:t>
          </a:r>
          <a:r>
            <a:rPr lang="fr-FR" sz="2000" b="1" dirty="0" err="1">
              <a:solidFill>
                <a:schemeClr val="tx1">
                  <a:lumMod val="65000"/>
                  <a:lumOff val="35000"/>
                </a:schemeClr>
              </a:solidFill>
            </a:rPr>
            <a:t>biocontrôle</a:t>
          </a:r>
          <a:r>
            <a:rPr lang="fr-FR" sz="2000" b="1" dirty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/>
          </a:r>
          <a:br>
            <a: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c’est </a:t>
          </a:r>
          <a:r>
            <a:rPr lang="fr-FR" sz="2000" b="1" dirty="0">
              <a:solidFill>
                <a:schemeClr val="tx1">
                  <a:lumMod val="65000"/>
                  <a:lumOff val="35000"/>
                </a:schemeClr>
              </a:solidFill>
            </a:rPr>
            <a:t>quoi ?  </a:t>
          </a:r>
        </a:p>
        <a:p>
          <a:pPr algn="ctr"/>
          <a:endParaRPr lang="fr-FR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211ABE2-4F4D-4C60-8C54-B404542AB48A}" type="parTrans" cxnId="{DD5B7516-1733-40A5-89FE-4126B553F91D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6D89228-0FEC-4302-A26A-F3975104EA65}" type="sibTrans" cxnId="{DD5B7516-1733-40A5-89FE-4126B553F91D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BA450E0-DAC0-41B0-9806-C006901118E0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l"/>
          <a:r>
            <a:rPr lang="fr-FR" sz="2000" b="1" dirty="0">
              <a:solidFill>
                <a:schemeClr val="tx1">
                  <a:lumMod val="65000"/>
                  <a:lumOff val="35000"/>
                </a:schemeClr>
              </a:solidFill>
            </a:rPr>
            <a:t>Un marché jeune et dynamique… qui peine à s’imposer, pourquoi ?    </a:t>
          </a:r>
          <a:r>
            <a:rPr lang="fr-FR" sz="1100" b="1" dirty="0">
              <a:solidFill>
                <a:schemeClr val="tx1">
                  <a:lumMod val="65000"/>
                  <a:lumOff val="35000"/>
                </a:schemeClr>
              </a:solidFill>
            </a:rPr>
            <a:t/>
          </a:r>
          <a:br>
            <a:rPr lang="fr-FR" sz="1100" b="1" dirty="0">
              <a:solidFill>
                <a:schemeClr val="tx1">
                  <a:lumMod val="65000"/>
                  <a:lumOff val="35000"/>
                </a:schemeClr>
              </a:solidFill>
            </a:rPr>
          </a:br>
          <a:endParaRPr lang="fr-FR" sz="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51D3A40-1D68-4B8B-A3A4-66DED8CC78E8}" type="parTrans" cxnId="{D6739143-9050-4149-8FA4-C8D656005179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09A9199-E57F-4C8D-83AE-573DAC618225}" type="sibTrans" cxnId="{D6739143-9050-4149-8FA4-C8D656005179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119CD3-CA15-47FD-8DC8-79B97B61946B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l"/>
          <a:r>
            <a:rPr lang="fr-FR" sz="2000" b="1" dirty="0">
              <a:solidFill>
                <a:schemeClr val="tx1">
                  <a:lumMod val="65000"/>
                  <a:lumOff val="35000"/>
                </a:schemeClr>
              </a:solidFill>
            </a:rPr>
            <a:t>Ce secteur en émergence </a:t>
          </a:r>
          <a:r>
            <a: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bénéficie-t-il </a:t>
          </a:r>
          <a:r>
            <a:rPr lang="fr-FR" sz="2000" b="1" dirty="0">
              <a:solidFill>
                <a:schemeClr val="tx1">
                  <a:lumMod val="65000"/>
                  <a:lumOff val="35000"/>
                </a:schemeClr>
              </a:solidFill>
            </a:rPr>
            <a:t>de réels moyens </a:t>
          </a:r>
          <a:r>
            <a: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en </a:t>
          </a:r>
          <a:r>
            <a:rPr lang="fr-FR" sz="2000" b="1" dirty="0">
              <a:solidFill>
                <a:schemeClr val="tx1">
                  <a:lumMod val="65000"/>
                  <a:lumOff val="35000"/>
                </a:schemeClr>
              </a:solidFill>
            </a:rPr>
            <a:t>matière d’enseignement et de recherche ?  </a:t>
          </a:r>
          <a:r>
            <a:rPr lang="fr-FR" sz="1200" b="1" dirty="0">
              <a:solidFill>
                <a:schemeClr val="tx1">
                  <a:lumMod val="65000"/>
                  <a:lumOff val="35000"/>
                </a:schemeClr>
              </a:solidFill>
            </a:rPr>
            <a:t/>
          </a:r>
          <a:br>
            <a:rPr lang="fr-FR" sz="1200" b="1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fr-FR" sz="11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fr-FR" sz="1100" dirty="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</a:p>
      </dgm:t>
    </dgm:pt>
    <dgm:pt modelId="{7990AC54-12B9-495C-827A-BA9A46B574DB}" type="parTrans" cxnId="{57ABBD96-AA35-4C59-B168-1D5D1920C4C2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196AEF7-C437-4FD0-8DF0-1E80029F6E19}" type="sibTrans" cxnId="{57ABBD96-AA35-4C59-B168-1D5D1920C4C2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C8F59EF-7F32-4067-B2AC-230B8176E9CD}" type="pres">
      <dgm:prSet presAssocID="{FA50558B-6C18-471E-A7BA-50F3C2EAEB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A5FE94-E0D9-4765-B623-2B4710C111C8}" type="pres">
      <dgm:prSet presAssocID="{88810C21-CB43-4266-9BE6-94B98B5933F9}" presName="node" presStyleLbl="node1" presStyleIdx="0" presStyleCnt="3" custScaleX="75372" custLinFactNeighborX="-3352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E405CA-E571-42E3-B751-E70BFC8991BA}" type="pres">
      <dgm:prSet presAssocID="{76D89228-0FEC-4302-A26A-F3975104EA65}" presName="sibTrans" presStyleCnt="0"/>
      <dgm:spPr/>
    </dgm:pt>
    <dgm:pt modelId="{DB0199DD-B7F4-4087-AC95-605AEBFA9EF3}" type="pres">
      <dgm:prSet presAssocID="{2BA450E0-DAC0-41B0-9806-C006901118E0}" presName="node" presStyleLbl="node1" presStyleIdx="1" presStyleCnt="3" custScaleX="908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3A42EC-942C-494A-A45E-63DC597CD48C}" type="pres">
      <dgm:prSet presAssocID="{009A9199-E57F-4C8D-83AE-573DAC618225}" presName="sibTrans" presStyleCnt="0"/>
      <dgm:spPr/>
    </dgm:pt>
    <dgm:pt modelId="{C52611EA-EA42-4E01-AD69-9FAA9D7B31E2}" type="pres">
      <dgm:prSet presAssocID="{7A119CD3-CA15-47FD-8DC8-79B97B61946B}" presName="node" presStyleLbl="node1" presStyleIdx="2" presStyleCnt="3" custScaleX="1079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7ABBD96-AA35-4C59-B168-1D5D1920C4C2}" srcId="{FA50558B-6C18-471E-A7BA-50F3C2EAEBFB}" destId="{7A119CD3-CA15-47FD-8DC8-79B97B61946B}" srcOrd="2" destOrd="0" parTransId="{7990AC54-12B9-495C-827A-BA9A46B574DB}" sibTransId="{2196AEF7-C437-4FD0-8DF0-1E80029F6E19}"/>
    <dgm:cxn modelId="{D6739143-9050-4149-8FA4-C8D656005179}" srcId="{FA50558B-6C18-471E-A7BA-50F3C2EAEBFB}" destId="{2BA450E0-DAC0-41B0-9806-C006901118E0}" srcOrd="1" destOrd="0" parTransId="{151D3A40-1D68-4B8B-A3A4-66DED8CC78E8}" sibTransId="{009A9199-E57F-4C8D-83AE-573DAC618225}"/>
    <dgm:cxn modelId="{BE4F8523-94C4-4F91-8BEA-35CB8A22A206}" type="presOf" srcId="{2BA450E0-DAC0-41B0-9806-C006901118E0}" destId="{DB0199DD-B7F4-4087-AC95-605AEBFA9EF3}" srcOrd="0" destOrd="0" presId="urn:microsoft.com/office/officeart/2005/8/layout/hList6"/>
    <dgm:cxn modelId="{DD5B7516-1733-40A5-89FE-4126B553F91D}" srcId="{FA50558B-6C18-471E-A7BA-50F3C2EAEBFB}" destId="{88810C21-CB43-4266-9BE6-94B98B5933F9}" srcOrd="0" destOrd="0" parTransId="{D211ABE2-4F4D-4C60-8C54-B404542AB48A}" sibTransId="{76D89228-0FEC-4302-A26A-F3975104EA65}"/>
    <dgm:cxn modelId="{F583A4F9-1C74-4009-92F8-745F233C028E}" type="presOf" srcId="{7A119CD3-CA15-47FD-8DC8-79B97B61946B}" destId="{C52611EA-EA42-4E01-AD69-9FAA9D7B31E2}" srcOrd="0" destOrd="0" presId="urn:microsoft.com/office/officeart/2005/8/layout/hList6"/>
    <dgm:cxn modelId="{23A86A76-CE5B-407A-A37F-7DE2B3BA44A5}" type="presOf" srcId="{88810C21-CB43-4266-9BE6-94B98B5933F9}" destId="{36A5FE94-E0D9-4765-B623-2B4710C111C8}" srcOrd="0" destOrd="0" presId="urn:microsoft.com/office/officeart/2005/8/layout/hList6"/>
    <dgm:cxn modelId="{5BD8371A-F62C-406D-BE4A-3193B0113886}" type="presOf" srcId="{FA50558B-6C18-471E-A7BA-50F3C2EAEBFB}" destId="{0C8F59EF-7F32-4067-B2AC-230B8176E9CD}" srcOrd="0" destOrd="0" presId="urn:microsoft.com/office/officeart/2005/8/layout/hList6"/>
    <dgm:cxn modelId="{B4717E5C-7CBE-4AD1-8683-AA470FE40265}" type="presParOf" srcId="{0C8F59EF-7F32-4067-B2AC-230B8176E9CD}" destId="{36A5FE94-E0D9-4765-B623-2B4710C111C8}" srcOrd="0" destOrd="0" presId="urn:microsoft.com/office/officeart/2005/8/layout/hList6"/>
    <dgm:cxn modelId="{59B0EE88-BA5B-4F59-A9BD-CADED4960B10}" type="presParOf" srcId="{0C8F59EF-7F32-4067-B2AC-230B8176E9CD}" destId="{D0E405CA-E571-42E3-B751-E70BFC8991BA}" srcOrd="1" destOrd="0" presId="urn:microsoft.com/office/officeart/2005/8/layout/hList6"/>
    <dgm:cxn modelId="{39B3936E-C8DB-4A40-A8CA-03D472D9F8D1}" type="presParOf" srcId="{0C8F59EF-7F32-4067-B2AC-230B8176E9CD}" destId="{DB0199DD-B7F4-4087-AC95-605AEBFA9EF3}" srcOrd="2" destOrd="0" presId="urn:microsoft.com/office/officeart/2005/8/layout/hList6"/>
    <dgm:cxn modelId="{B7C391FD-E89F-4989-A698-B9A370BE291A}" type="presParOf" srcId="{0C8F59EF-7F32-4067-B2AC-230B8176E9CD}" destId="{8D3A42EC-942C-494A-A45E-63DC597CD48C}" srcOrd="3" destOrd="0" presId="urn:microsoft.com/office/officeart/2005/8/layout/hList6"/>
    <dgm:cxn modelId="{9F54F4DB-ED0C-42CC-9068-DBFD4D41C8FF}" type="presParOf" srcId="{0C8F59EF-7F32-4067-B2AC-230B8176E9CD}" destId="{C52611EA-EA42-4E01-AD69-9FAA9D7B31E2}" srcOrd="4" destOrd="0" presId="urn:microsoft.com/office/officeart/2005/8/layout/hList6"/>
  </dgm:cxnLst>
  <dgm:bg>
    <a:solidFill>
      <a:schemeClr val="accent3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50558B-6C18-471E-A7BA-50F3C2EAEB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810C21-CB43-4266-9BE6-94B98B5933F9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l"/>
          <a:r>
            <a:rPr lang="fr-FR" sz="1800" b="1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Partie 1</a:t>
          </a:r>
        </a:p>
        <a:p>
          <a:pPr algn="l"/>
          <a:r>
            <a:rPr lang="fr-FR" sz="2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Le </a:t>
          </a:r>
          <a:r>
            <a:rPr lang="fr-FR" sz="2400" b="1" dirty="0" err="1">
              <a:solidFill>
                <a:schemeClr val="tx1">
                  <a:lumMod val="65000"/>
                  <a:lumOff val="35000"/>
                </a:schemeClr>
              </a:solidFill>
            </a:rPr>
            <a:t>biocontrôle</a:t>
          </a:r>
          <a:r>
            <a:rPr lang="fr-FR" sz="2400" b="1" dirty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fr-FR" sz="2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/>
          </a:r>
          <a:br>
            <a:rPr lang="fr-FR" sz="2400" b="1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fr-FR" sz="2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c’est </a:t>
          </a:r>
          <a:r>
            <a:rPr lang="fr-FR" sz="2400" b="1" dirty="0">
              <a:solidFill>
                <a:schemeClr val="tx1">
                  <a:lumMod val="65000"/>
                  <a:lumOff val="35000"/>
                </a:schemeClr>
              </a:solidFill>
            </a:rPr>
            <a:t>quoi ?  </a:t>
          </a:r>
          <a:endParaRPr lang="fr-FR" sz="2400" b="1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endParaRPr lang="fr-FR" sz="1400" b="1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r>
            <a: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Etat des lieux des produits et techniques  </a:t>
          </a:r>
        </a:p>
        <a:p>
          <a:r>
            <a: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Comment s’intègre le </a:t>
          </a:r>
          <a:r>
            <a:rPr lang="fr-FR" sz="20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biocontrôle</a:t>
          </a:r>
          <a:r>
            <a: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dans la gestion des systèmes de culture ?       </a:t>
          </a:r>
        </a:p>
      </dgm:t>
    </dgm:pt>
    <dgm:pt modelId="{D211ABE2-4F4D-4C60-8C54-B404542AB48A}" type="parTrans" cxnId="{DD5B7516-1733-40A5-89FE-4126B553F91D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6D89228-0FEC-4302-A26A-F3975104EA65}" type="sibTrans" cxnId="{DD5B7516-1733-40A5-89FE-4126B553F91D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829E6E9-51A3-45F9-A0E8-33943531B631}" type="pres">
      <dgm:prSet presAssocID="{FA50558B-6C18-471E-A7BA-50F3C2EAEB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79DAEC-3A83-487E-BF7C-055D74E86D1A}" type="pres">
      <dgm:prSet presAssocID="{88810C21-CB43-4266-9BE6-94B98B5933F9}" presName="node" presStyleLbl="node1" presStyleIdx="0" presStyleCnt="1" custScaleX="1446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CECC9B8-F287-48DC-BD76-D5E7A145C2A9}" type="presOf" srcId="{88810C21-CB43-4266-9BE6-94B98B5933F9}" destId="{1679DAEC-3A83-487E-BF7C-055D74E86D1A}" srcOrd="0" destOrd="0" presId="urn:microsoft.com/office/officeart/2005/8/layout/default"/>
    <dgm:cxn modelId="{EBBCF52F-8453-4F6E-8553-1B9E1EC473FA}" type="presOf" srcId="{FA50558B-6C18-471E-A7BA-50F3C2EAEBFB}" destId="{1829E6E9-51A3-45F9-A0E8-33943531B631}" srcOrd="0" destOrd="0" presId="urn:microsoft.com/office/officeart/2005/8/layout/default"/>
    <dgm:cxn modelId="{DD5B7516-1733-40A5-89FE-4126B553F91D}" srcId="{FA50558B-6C18-471E-A7BA-50F3C2EAEBFB}" destId="{88810C21-CB43-4266-9BE6-94B98B5933F9}" srcOrd="0" destOrd="0" parTransId="{D211ABE2-4F4D-4C60-8C54-B404542AB48A}" sibTransId="{76D89228-0FEC-4302-A26A-F3975104EA65}"/>
    <dgm:cxn modelId="{515A90B7-0C88-4F70-806C-665192AC2EBF}" type="presParOf" srcId="{1829E6E9-51A3-45F9-A0E8-33943531B631}" destId="{1679DAEC-3A83-487E-BF7C-055D74E86D1A}" srcOrd="0" destOrd="0" presId="urn:microsoft.com/office/officeart/2005/8/layout/default"/>
  </dgm:cxnLst>
  <dgm:bg>
    <a:solidFill>
      <a:schemeClr val="accent3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50558B-6C18-471E-A7BA-50F3C2EAEB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810C21-CB43-4266-9BE6-94B98B5933F9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l"/>
          <a:r>
            <a:rPr lang="fr-FR" sz="1800" b="1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Partie 2</a:t>
          </a:r>
        </a:p>
        <a:p>
          <a:r>
            <a:rPr lang="fr-FR" sz="24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Un marché jeune et dynamique… qui peine à s’imposer, pourquoi ?    </a:t>
          </a:r>
        </a:p>
        <a:p>
          <a:r>
            <a:rPr lang="fr-FR" sz="20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Quelles sont les parts de marché du </a:t>
          </a:r>
          <a:r>
            <a:rPr lang="fr-FR" sz="2000" b="1" i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biocontrôle</a:t>
          </a:r>
          <a:r>
            <a:rPr lang="fr-FR" sz="20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, comment évoluent-elles ? </a:t>
          </a:r>
        </a:p>
        <a:p>
          <a:r>
            <a:rPr lang="fr-FR" sz="20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Quel est le cadre législatif de ces solutions ? Est-il un frein à leur développement ? </a:t>
          </a:r>
        </a:p>
        <a:p>
          <a:r>
            <a:rPr lang="fr-FR" sz="20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Comment les entreprises de production et distribution d’intrants s’impliquent-elles dans le développement du </a:t>
          </a:r>
          <a:r>
            <a:rPr lang="fr-FR" sz="2000" b="1" i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biocontrôle</a:t>
          </a:r>
          <a:r>
            <a:rPr lang="fr-FR" sz="20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?</a:t>
          </a:r>
        </a:p>
        <a:p>
          <a:r>
            <a: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</a:p>
      </dgm:t>
    </dgm:pt>
    <dgm:pt modelId="{D211ABE2-4F4D-4C60-8C54-B404542AB48A}" type="parTrans" cxnId="{DD5B7516-1733-40A5-89FE-4126B553F91D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6D89228-0FEC-4302-A26A-F3975104EA65}" type="sibTrans" cxnId="{DD5B7516-1733-40A5-89FE-4126B553F91D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829E6E9-51A3-45F9-A0E8-33943531B631}" type="pres">
      <dgm:prSet presAssocID="{FA50558B-6C18-471E-A7BA-50F3C2EAEB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79DAEC-3A83-487E-BF7C-055D74E86D1A}" type="pres">
      <dgm:prSet presAssocID="{88810C21-CB43-4266-9BE6-94B98B5933F9}" presName="node" presStyleLbl="node1" presStyleIdx="0" presStyleCnt="1" custScaleX="1219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D5B7516-1733-40A5-89FE-4126B553F91D}" srcId="{FA50558B-6C18-471E-A7BA-50F3C2EAEBFB}" destId="{88810C21-CB43-4266-9BE6-94B98B5933F9}" srcOrd="0" destOrd="0" parTransId="{D211ABE2-4F4D-4C60-8C54-B404542AB48A}" sibTransId="{76D89228-0FEC-4302-A26A-F3975104EA65}"/>
    <dgm:cxn modelId="{4C1C4AB9-09D9-4880-8FD4-659FCB364D6F}" type="presOf" srcId="{88810C21-CB43-4266-9BE6-94B98B5933F9}" destId="{1679DAEC-3A83-487E-BF7C-055D74E86D1A}" srcOrd="0" destOrd="0" presId="urn:microsoft.com/office/officeart/2005/8/layout/default"/>
    <dgm:cxn modelId="{26A00F7E-F31A-4C89-8084-83DFB32E32B0}" type="presOf" srcId="{FA50558B-6C18-471E-A7BA-50F3C2EAEBFB}" destId="{1829E6E9-51A3-45F9-A0E8-33943531B631}" srcOrd="0" destOrd="0" presId="urn:microsoft.com/office/officeart/2005/8/layout/default"/>
    <dgm:cxn modelId="{EDF36341-E714-471E-AD42-BB90031ADB9D}" type="presParOf" srcId="{1829E6E9-51A3-45F9-A0E8-33943531B631}" destId="{1679DAEC-3A83-487E-BF7C-055D74E86D1A}" srcOrd="0" destOrd="0" presId="urn:microsoft.com/office/officeart/2005/8/layout/default"/>
  </dgm:cxnLst>
  <dgm:bg>
    <a:solidFill>
      <a:schemeClr val="accent3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50558B-6C18-471E-A7BA-50F3C2EAEB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810C21-CB43-4266-9BE6-94B98B5933F9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l"/>
          <a:r>
            <a:rPr lang="fr-FR" sz="1800" b="1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Partie 2</a:t>
          </a:r>
        </a:p>
        <a:p>
          <a:r>
            <a:rPr lang="fr-FR" sz="18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Un marché jeune et dynamique… qui peine à s’imposer, pourquoi ?</a:t>
          </a:r>
          <a:br>
            <a:rPr lang="fr-FR" sz="18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fr-FR" sz="18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   </a:t>
          </a:r>
        </a:p>
        <a:p>
          <a:r>
            <a:rPr lang="fr-FR" sz="28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Quelles sont les parts de marché du </a:t>
          </a:r>
          <a:r>
            <a:rPr lang="fr-FR" sz="2800" b="1" i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biocontrôle</a:t>
          </a:r>
          <a:r>
            <a:rPr lang="fr-FR" sz="28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, comment évoluent-elles ? </a:t>
          </a:r>
        </a:p>
        <a:p>
          <a:r>
            <a:rPr lang="fr-FR" sz="28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Quel est le cadre législatif de ces solutions ? Est-il un frein à leur développement ? </a:t>
          </a:r>
        </a:p>
        <a:p>
          <a:r>
            <a: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</a:p>
      </dgm:t>
    </dgm:pt>
    <dgm:pt modelId="{D211ABE2-4F4D-4C60-8C54-B404542AB48A}" type="parTrans" cxnId="{DD5B7516-1733-40A5-89FE-4126B553F91D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6D89228-0FEC-4302-A26A-F3975104EA65}" type="sibTrans" cxnId="{DD5B7516-1733-40A5-89FE-4126B553F91D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829E6E9-51A3-45F9-A0E8-33943531B631}" type="pres">
      <dgm:prSet presAssocID="{FA50558B-6C18-471E-A7BA-50F3C2EAEB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79DAEC-3A83-487E-BF7C-055D74E86D1A}" type="pres">
      <dgm:prSet presAssocID="{88810C21-CB43-4266-9BE6-94B98B5933F9}" presName="node" presStyleLbl="node1" presStyleIdx="0" presStyleCnt="1" custScaleX="1219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DB251DF-DFE4-48FB-95D0-73A7E3BBF664}" type="presOf" srcId="{FA50558B-6C18-471E-A7BA-50F3C2EAEBFB}" destId="{1829E6E9-51A3-45F9-A0E8-33943531B631}" srcOrd="0" destOrd="0" presId="urn:microsoft.com/office/officeart/2005/8/layout/default"/>
    <dgm:cxn modelId="{DD5B7516-1733-40A5-89FE-4126B553F91D}" srcId="{FA50558B-6C18-471E-A7BA-50F3C2EAEBFB}" destId="{88810C21-CB43-4266-9BE6-94B98B5933F9}" srcOrd="0" destOrd="0" parTransId="{D211ABE2-4F4D-4C60-8C54-B404542AB48A}" sibTransId="{76D89228-0FEC-4302-A26A-F3975104EA65}"/>
    <dgm:cxn modelId="{01CE4E41-3DFD-48B2-BFD5-E70C7709AD0C}" type="presOf" srcId="{88810C21-CB43-4266-9BE6-94B98B5933F9}" destId="{1679DAEC-3A83-487E-BF7C-055D74E86D1A}" srcOrd="0" destOrd="0" presId="urn:microsoft.com/office/officeart/2005/8/layout/default"/>
    <dgm:cxn modelId="{1B848D76-CF17-4350-AB06-9CB41197B444}" type="presParOf" srcId="{1829E6E9-51A3-45F9-A0E8-33943531B631}" destId="{1679DAEC-3A83-487E-BF7C-055D74E86D1A}" srcOrd="0" destOrd="0" presId="urn:microsoft.com/office/officeart/2005/8/layout/default"/>
  </dgm:cxnLst>
  <dgm:bg>
    <a:solidFill>
      <a:schemeClr val="accent3">
        <a:lumMod val="60000"/>
        <a:lumOff val="40000"/>
      </a:schemeClr>
    </a:solidFill>
  </dgm:bg>
  <dgm:whole>
    <a:ln>
      <a:solidFill>
        <a:schemeClr val="accent3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50558B-6C18-471E-A7BA-50F3C2EAEB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810C21-CB43-4266-9BE6-94B98B5933F9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l"/>
          <a:r>
            <a:rPr lang="fr-FR" sz="1800" b="1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Partie 2</a:t>
          </a:r>
        </a:p>
        <a:p>
          <a:r>
            <a:rPr lang="fr-FR" sz="18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Un marché jeune et dynamique… qui peine à s’imposer, pourquoi ?    </a:t>
          </a:r>
        </a:p>
        <a:p>
          <a:endParaRPr lang="fr-FR" sz="2000" b="1" i="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r>
            <a:rPr lang="fr-FR" sz="32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Comment les entreprises de production et distribution d’intrants s’impliquent-elles dans le développement du </a:t>
          </a:r>
          <a:r>
            <a:rPr lang="fr-FR" sz="3200" b="1" i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biocontrôle</a:t>
          </a:r>
          <a:r>
            <a:rPr lang="fr-FR" sz="32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?</a:t>
          </a:r>
        </a:p>
        <a:p>
          <a:r>
            <a: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</a:p>
      </dgm:t>
    </dgm:pt>
    <dgm:pt modelId="{D211ABE2-4F4D-4C60-8C54-B404542AB48A}" type="parTrans" cxnId="{DD5B7516-1733-40A5-89FE-4126B553F91D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6D89228-0FEC-4302-A26A-F3975104EA65}" type="sibTrans" cxnId="{DD5B7516-1733-40A5-89FE-4126B553F91D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829E6E9-51A3-45F9-A0E8-33943531B631}" type="pres">
      <dgm:prSet presAssocID="{FA50558B-6C18-471E-A7BA-50F3C2EAEB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79DAEC-3A83-487E-BF7C-055D74E86D1A}" type="pres">
      <dgm:prSet presAssocID="{88810C21-CB43-4266-9BE6-94B98B5933F9}" presName="node" presStyleLbl="node1" presStyleIdx="0" presStyleCnt="1" custScaleX="1119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FABC49-FEBE-4C3E-A015-D99BF192D009}" type="presOf" srcId="{FA50558B-6C18-471E-A7BA-50F3C2EAEBFB}" destId="{1829E6E9-51A3-45F9-A0E8-33943531B631}" srcOrd="0" destOrd="0" presId="urn:microsoft.com/office/officeart/2005/8/layout/default"/>
    <dgm:cxn modelId="{4EB24EAE-216E-4EFE-9D4D-A2AD39472A66}" type="presOf" srcId="{88810C21-CB43-4266-9BE6-94B98B5933F9}" destId="{1679DAEC-3A83-487E-BF7C-055D74E86D1A}" srcOrd="0" destOrd="0" presId="urn:microsoft.com/office/officeart/2005/8/layout/default"/>
    <dgm:cxn modelId="{DD5B7516-1733-40A5-89FE-4126B553F91D}" srcId="{FA50558B-6C18-471E-A7BA-50F3C2EAEBFB}" destId="{88810C21-CB43-4266-9BE6-94B98B5933F9}" srcOrd="0" destOrd="0" parTransId="{D211ABE2-4F4D-4C60-8C54-B404542AB48A}" sibTransId="{76D89228-0FEC-4302-A26A-F3975104EA65}"/>
    <dgm:cxn modelId="{D6E2F82D-8A5B-47C8-9EB2-2D845861A39B}" type="presParOf" srcId="{1829E6E9-51A3-45F9-A0E8-33943531B631}" destId="{1679DAEC-3A83-487E-BF7C-055D74E86D1A}" srcOrd="0" destOrd="0" presId="urn:microsoft.com/office/officeart/2005/8/layout/default"/>
  </dgm:cxnLst>
  <dgm:bg>
    <a:solidFill>
      <a:schemeClr val="accent3">
        <a:lumMod val="60000"/>
        <a:lumOff val="40000"/>
      </a:schemeClr>
    </a:solidFill>
  </dgm:bg>
  <dgm:whole>
    <a:ln>
      <a:solidFill>
        <a:schemeClr val="accent3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50558B-6C18-471E-A7BA-50F3C2EAEB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810C21-CB43-4266-9BE6-94B98B5933F9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l"/>
          <a:r>
            <a:rPr lang="fr-FR" sz="1800" b="1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Partie 3</a:t>
          </a:r>
        </a:p>
        <a:p>
          <a:r>
            <a:rPr lang="fr-FR" sz="24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Ce secteur en émergence bénéficie-t-il de réels moyens en matière d’enseignement et de recherche ?  </a:t>
          </a:r>
        </a:p>
        <a:p>
          <a:r>
            <a:rPr lang="fr-FR" sz="8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  </a:t>
          </a:r>
        </a:p>
        <a:p>
          <a:r>
            <a:rPr lang="fr-FR" sz="18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Comment l’enseignement supérieur intègre-t-il le développement de ces nouvelles solutions ?</a:t>
          </a:r>
        </a:p>
        <a:p>
          <a:r>
            <a:rPr lang="fr-FR" sz="18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Où en sont les avancées en matière de recherche &amp; développement ? </a:t>
          </a:r>
          <a:endParaRPr lang="fr-FR" sz="2000" b="1" i="1" dirty="0" smtClean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211ABE2-4F4D-4C60-8C54-B404542AB48A}" type="parTrans" cxnId="{DD5B7516-1733-40A5-89FE-4126B553F91D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6D89228-0FEC-4302-A26A-F3975104EA65}" type="sibTrans" cxnId="{DD5B7516-1733-40A5-89FE-4126B553F91D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829E6E9-51A3-45F9-A0E8-33943531B631}" type="pres">
      <dgm:prSet presAssocID="{FA50558B-6C18-471E-A7BA-50F3C2EAEB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79DAEC-3A83-487E-BF7C-055D74E86D1A}" type="pres">
      <dgm:prSet presAssocID="{88810C21-CB43-4266-9BE6-94B98B5933F9}" presName="node" presStyleLbl="node1" presStyleIdx="0" presStyleCnt="1" custScaleX="1192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11B38CE-8FA2-4825-BE2F-2302AC5C0B27}" type="presOf" srcId="{88810C21-CB43-4266-9BE6-94B98B5933F9}" destId="{1679DAEC-3A83-487E-BF7C-055D74E86D1A}" srcOrd="0" destOrd="0" presId="urn:microsoft.com/office/officeart/2005/8/layout/default"/>
    <dgm:cxn modelId="{BF29A649-C549-4938-86A8-6F39B7518BC5}" type="presOf" srcId="{FA50558B-6C18-471E-A7BA-50F3C2EAEBFB}" destId="{1829E6E9-51A3-45F9-A0E8-33943531B631}" srcOrd="0" destOrd="0" presId="urn:microsoft.com/office/officeart/2005/8/layout/default"/>
    <dgm:cxn modelId="{DD5B7516-1733-40A5-89FE-4126B553F91D}" srcId="{FA50558B-6C18-471E-A7BA-50F3C2EAEBFB}" destId="{88810C21-CB43-4266-9BE6-94B98B5933F9}" srcOrd="0" destOrd="0" parTransId="{D211ABE2-4F4D-4C60-8C54-B404542AB48A}" sibTransId="{76D89228-0FEC-4302-A26A-F3975104EA65}"/>
    <dgm:cxn modelId="{DFDD0761-71C4-40A4-8762-84BD8E460C2F}" type="presParOf" srcId="{1829E6E9-51A3-45F9-A0E8-33943531B631}" destId="{1679DAEC-3A83-487E-BF7C-055D74E86D1A}" srcOrd="0" destOrd="0" presId="urn:microsoft.com/office/officeart/2005/8/layout/default"/>
  </dgm:cxnLst>
  <dgm:bg>
    <a:solidFill>
      <a:schemeClr val="accent3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50558B-6C18-471E-A7BA-50F3C2EAEB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810C21-CB43-4266-9BE6-94B98B5933F9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l"/>
          <a:r>
            <a:rPr lang="fr-FR" sz="1800" b="1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Partie 3</a:t>
          </a:r>
        </a:p>
        <a:p>
          <a:r>
            <a:rPr lang="fr-FR" sz="20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Ce secteur en émergence bénéficie-t-il de réels moyens en matière d’enseignement et de recherche ?  </a:t>
          </a:r>
        </a:p>
        <a:p>
          <a:r>
            <a:rPr lang="fr-FR" sz="8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  </a:t>
          </a:r>
        </a:p>
        <a:p>
          <a:endParaRPr lang="fr-FR" sz="800" b="1" i="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endParaRPr lang="fr-FR" sz="800" b="1" i="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r>
            <a:rPr lang="fr-FR" sz="32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Comment l’enseignement supérieur intègre-t-il le développement de ces nouvelles solutions ?</a:t>
          </a:r>
        </a:p>
      </dgm:t>
    </dgm:pt>
    <dgm:pt modelId="{D211ABE2-4F4D-4C60-8C54-B404542AB48A}" type="parTrans" cxnId="{DD5B7516-1733-40A5-89FE-4126B553F91D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6D89228-0FEC-4302-A26A-F3975104EA65}" type="sibTrans" cxnId="{DD5B7516-1733-40A5-89FE-4126B553F91D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829E6E9-51A3-45F9-A0E8-33943531B631}" type="pres">
      <dgm:prSet presAssocID="{FA50558B-6C18-471E-A7BA-50F3C2EAEB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79DAEC-3A83-487E-BF7C-055D74E86D1A}" type="pres">
      <dgm:prSet presAssocID="{88810C21-CB43-4266-9BE6-94B98B5933F9}" presName="node" presStyleLbl="node1" presStyleIdx="0" presStyleCnt="1" custScaleX="119234" custLinFactNeighborX="1334" custLinFactNeighborY="-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C0E82B-A4B5-4B36-9736-52502C169990}" type="presOf" srcId="{FA50558B-6C18-471E-A7BA-50F3C2EAEBFB}" destId="{1829E6E9-51A3-45F9-A0E8-33943531B631}" srcOrd="0" destOrd="0" presId="urn:microsoft.com/office/officeart/2005/8/layout/default"/>
    <dgm:cxn modelId="{1581DB34-7FFD-42DE-BBAB-B0E4D23D2473}" type="presOf" srcId="{88810C21-CB43-4266-9BE6-94B98B5933F9}" destId="{1679DAEC-3A83-487E-BF7C-055D74E86D1A}" srcOrd="0" destOrd="0" presId="urn:microsoft.com/office/officeart/2005/8/layout/default"/>
    <dgm:cxn modelId="{DD5B7516-1733-40A5-89FE-4126B553F91D}" srcId="{FA50558B-6C18-471E-A7BA-50F3C2EAEBFB}" destId="{88810C21-CB43-4266-9BE6-94B98B5933F9}" srcOrd="0" destOrd="0" parTransId="{D211ABE2-4F4D-4C60-8C54-B404542AB48A}" sibTransId="{76D89228-0FEC-4302-A26A-F3975104EA65}"/>
    <dgm:cxn modelId="{307CE443-29AF-4B58-A010-FDCD452E0105}" type="presParOf" srcId="{1829E6E9-51A3-45F9-A0E8-33943531B631}" destId="{1679DAEC-3A83-487E-BF7C-055D74E86D1A}" srcOrd="0" destOrd="0" presId="urn:microsoft.com/office/officeart/2005/8/layout/default"/>
  </dgm:cxnLst>
  <dgm:bg>
    <a:solidFill>
      <a:schemeClr val="accent3">
        <a:lumMod val="60000"/>
        <a:lumOff val="40000"/>
      </a:schemeClr>
    </a:solidFill>
  </dgm:bg>
  <dgm:whole>
    <a:ln>
      <a:solidFill>
        <a:schemeClr val="accent3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50558B-6C18-471E-A7BA-50F3C2EAEB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810C21-CB43-4266-9BE6-94B98B5933F9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l"/>
          <a:r>
            <a:rPr lang="fr-FR" sz="1800" b="1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Partie 3</a:t>
          </a:r>
        </a:p>
        <a:p>
          <a:r>
            <a:rPr lang="fr-FR" sz="18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Ce secteur en émergence bénéficie-t-il de réels moyens en matière d’enseignement et de recherche ? </a:t>
          </a:r>
        </a:p>
        <a:p>
          <a:r>
            <a:rPr lang="fr-FR" sz="18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</a:p>
        <a:p>
          <a:r>
            <a:rPr lang="fr-FR" sz="8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  </a:t>
          </a:r>
        </a:p>
        <a:p>
          <a:r>
            <a:rPr lang="fr-FR" sz="3200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Où en sont les avancées en matière de recherche &amp; développement ? </a:t>
          </a:r>
          <a:endParaRPr lang="fr-FR" sz="3600" b="1" i="1" dirty="0" smtClean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211ABE2-4F4D-4C60-8C54-B404542AB48A}" type="parTrans" cxnId="{DD5B7516-1733-40A5-89FE-4126B553F91D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6D89228-0FEC-4302-A26A-F3975104EA65}" type="sibTrans" cxnId="{DD5B7516-1733-40A5-89FE-4126B553F91D}">
      <dgm:prSet/>
      <dgm:spPr/>
      <dgm:t>
        <a:bodyPr/>
        <a:lstStyle/>
        <a:p>
          <a:endParaRPr lang="fr-FR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829E6E9-51A3-45F9-A0E8-33943531B631}" type="pres">
      <dgm:prSet presAssocID="{FA50558B-6C18-471E-A7BA-50F3C2EAEB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79DAEC-3A83-487E-BF7C-055D74E86D1A}" type="pres">
      <dgm:prSet presAssocID="{88810C21-CB43-4266-9BE6-94B98B5933F9}" presName="node" presStyleLbl="node1" presStyleIdx="0" presStyleCnt="1" custScaleX="1192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460BD12-0766-4E18-BD1A-A985BA253B4B}" type="presOf" srcId="{88810C21-CB43-4266-9BE6-94B98B5933F9}" destId="{1679DAEC-3A83-487E-BF7C-055D74E86D1A}" srcOrd="0" destOrd="0" presId="urn:microsoft.com/office/officeart/2005/8/layout/default"/>
    <dgm:cxn modelId="{1A5B1CF3-7BCD-4FEC-A2C2-54E34279A4E5}" type="presOf" srcId="{FA50558B-6C18-471E-A7BA-50F3C2EAEBFB}" destId="{1829E6E9-51A3-45F9-A0E8-33943531B631}" srcOrd="0" destOrd="0" presId="urn:microsoft.com/office/officeart/2005/8/layout/default"/>
    <dgm:cxn modelId="{DD5B7516-1733-40A5-89FE-4126B553F91D}" srcId="{FA50558B-6C18-471E-A7BA-50F3C2EAEBFB}" destId="{88810C21-CB43-4266-9BE6-94B98B5933F9}" srcOrd="0" destOrd="0" parTransId="{D211ABE2-4F4D-4C60-8C54-B404542AB48A}" sibTransId="{76D89228-0FEC-4302-A26A-F3975104EA65}"/>
    <dgm:cxn modelId="{56A0F090-EEF3-4B98-BF9B-727B3050DBF6}" type="presParOf" srcId="{1829E6E9-51A3-45F9-A0E8-33943531B631}" destId="{1679DAEC-3A83-487E-BF7C-055D74E86D1A}" srcOrd="0" destOrd="0" presId="urn:microsoft.com/office/officeart/2005/8/layout/default"/>
  </dgm:cxnLst>
  <dgm:bg>
    <a:solidFill>
      <a:schemeClr val="accent3">
        <a:lumMod val="60000"/>
        <a:lumOff val="40000"/>
      </a:schemeClr>
    </a:solidFill>
  </dgm:bg>
  <dgm:whole>
    <a:ln>
      <a:solidFill>
        <a:schemeClr val="accent3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5FE94-E0D9-4765-B623-2B4710C111C8}">
      <dsp:nvSpPr>
        <dsp:cNvPr id="0" name=""/>
        <dsp:cNvSpPr/>
      </dsp:nvSpPr>
      <dsp:spPr>
        <a:xfrm rot="16200000">
          <a:off x="-207910" y="207910"/>
          <a:ext cx="2592286" cy="2176466"/>
        </a:xfrm>
        <a:prstGeom prst="flowChartManualOperation">
          <a:avLst/>
        </a:prstGeom>
        <a:solidFill>
          <a:schemeClr val="bg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Le </a:t>
          </a:r>
          <a:r>
            <a:rPr lang="fr-FR" sz="2000" b="1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biocontrôle</a:t>
          </a:r>
          <a:r>
            <a:rPr lang="fr-FR" sz="20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fr-FR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/>
          </a:r>
          <a:br>
            <a:rPr lang="fr-FR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fr-FR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c’est </a:t>
          </a:r>
          <a:r>
            <a:rPr lang="fr-FR" sz="20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quoi ?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5400000">
        <a:off x="0" y="518457"/>
        <a:ext cx="2176466" cy="1555372"/>
      </dsp:txXfrm>
    </dsp:sp>
    <dsp:sp modelId="{DB0199DD-B7F4-4087-AC95-605AEBFA9EF3}">
      <dsp:nvSpPr>
        <dsp:cNvPr id="0" name=""/>
        <dsp:cNvSpPr/>
      </dsp:nvSpPr>
      <dsp:spPr>
        <a:xfrm rot="16200000">
          <a:off x="2409347" y="-15780"/>
          <a:ext cx="2592286" cy="2623848"/>
        </a:xfrm>
        <a:prstGeom prst="flowChartManualOperation">
          <a:avLst/>
        </a:prstGeom>
        <a:solidFill>
          <a:schemeClr val="bg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Un marché jeune et dynamique… qui peine à s’imposer, pourquoi ?    </a:t>
          </a:r>
          <a:r>
            <a:rPr lang="fr-FR" sz="11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/>
          </a:r>
          <a:br>
            <a:rPr lang="fr-FR" sz="1100" b="1" kern="1200" dirty="0">
              <a:solidFill>
                <a:schemeClr val="tx1">
                  <a:lumMod val="65000"/>
                  <a:lumOff val="35000"/>
                </a:schemeClr>
              </a:solidFill>
            </a:rPr>
          </a:br>
          <a:endParaRPr lang="fr-FR" sz="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5400000">
        <a:off x="2393566" y="518458"/>
        <a:ext cx="2623848" cy="1555372"/>
      </dsp:txXfrm>
    </dsp:sp>
    <dsp:sp modelId="{C52611EA-EA42-4E01-AD69-9FAA9D7B31E2}">
      <dsp:nvSpPr>
        <dsp:cNvPr id="0" name=""/>
        <dsp:cNvSpPr/>
      </dsp:nvSpPr>
      <dsp:spPr>
        <a:xfrm rot="16200000">
          <a:off x="5497050" y="-263062"/>
          <a:ext cx="2592286" cy="3118412"/>
        </a:xfrm>
        <a:prstGeom prst="flowChartManualOperation">
          <a:avLst/>
        </a:prstGeom>
        <a:solidFill>
          <a:schemeClr val="bg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Ce secteur en émergence </a:t>
          </a:r>
          <a:r>
            <a:rPr lang="fr-FR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bénéficie-t-il </a:t>
          </a:r>
          <a:r>
            <a:rPr lang="fr-FR" sz="20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de réels moyens </a:t>
          </a:r>
          <a:r>
            <a:rPr lang="fr-FR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en </a:t>
          </a:r>
          <a:r>
            <a:rPr lang="fr-FR" sz="20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matière d’enseignement et de recherche ?  </a:t>
          </a:r>
          <a:r>
            <a:rPr lang="fr-FR" sz="1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/>
          </a:r>
          <a:br>
            <a:rPr lang="fr-FR" sz="1200" b="1" kern="120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fr-FR" sz="11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fr-FR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</a:p>
      </dsp:txBody>
      <dsp:txXfrm rot="5400000">
        <a:off x="5233987" y="518458"/>
        <a:ext cx="3118412" cy="1555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9DAEC-3A83-487E-BF7C-055D74E86D1A}">
      <dsp:nvSpPr>
        <dsp:cNvPr id="0" name=""/>
        <dsp:cNvSpPr/>
      </dsp:nvSpPr>
      <dsp:spPr>
        <a:xfrm>
          <a:off x="962425" y="2303"/>
          <a:ext cx="6238381" cy="2587681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Partie 1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Le </a:t>
          </a:r>
          <a:r>
            <a:rPr lang="fr-FR" sz="2400" b="1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biocontrôle</a:t>
          </a:r>
          <a:r>
            <a:rPr lang="fr-FR" sz="2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fr-FR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/>
          </a:r>
          <a:br>
            <a:rPr lang="fr-FR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fr-FR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c’est </a:t>
          </a:r>
          <a:r>
            <a:rPr lang="fr-FR" sz="2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quoi ?  </a:t>
          </a:r>
          <a:endParaRPr lang="fr-FR" sz="2400" b="1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Etat des lieux des produits et techniques 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Comment s’intègre le </a:t>
          </a:r>
          <a:r>
            <a:rPr lang="fr-FR" sz="2000" b="1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biocontrôle</a:t>
          </a:r>
          <a:r>
            <a:rPr lang="fr-FR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dans la gestion des systèmes de culture ?       </a:t>
          </a:r>
        </a:p>
      </dsp:txBody>
      <dsp:txXfrm>
        <a:off x="962425" y="2303"/>
        <a:ext cx="6238381" cy="2587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9DAEC-3A83-487E-BF7C-055D74E86D1A}">
      <dsp:nvSpPr>
        <dsp:cNvPr id="0" name=""/>
        <dsp:cNvSpPr/>
      </dsp:nvSpPr>
      <dsp:spPr>
        <a:xfrm>
          <a:off x="500565" y="1607"/>
          <a:ext cx="7162102" cy="352517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Partie 2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Un marché jeune et dynamique… qui peine à s’imposer, pourquoi ?   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Quelles sont les parts de marché du </a:t>
          </a:r>
          <a:r>
            <a:rPr lang="fr-FR" sz="2000" b="1" i="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biocontrôle</a:t>
          </a:r>
          <a:r>
            <a:rPr lang="fr-FR" sz="20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comment évoluent-elles ?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Quel est le cadre législatif de ces solutions ? Est-il un frein à leur développement ?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Comment les entreprises de production et distribution d’intrants s’impliquent-elles dans le développement du </a:t>
          </a:r>
          <a:r>
            <a:rPr lang="fr-FR" sz="2000" b="1" i="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biocontrôle</a:t>
          </a:r>
          <a:r>
            <a:rPr lang="fr-FR" sz="20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?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</a:p>
      </dsp:txBody>
      <dsp:txXfrm>
        <a:off x="500565" y="1607"/>
        <a:ext cx="7162102" cy="3525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9DAEC-3A83-487E-BF7C-055D74E86D1A}">
      <dsp:nvSpPr>
        <dsp:cNvPr id="0" name=""/>
        <dsp:cNvSpPr/>
      </dsp:nvSpPr>
      <dsp:spPr>
        <a:xfrm>
          <a:off x="500565" y="1607"/>
          <a:ext cx="7162102" cy="352517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Partie 2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Un marché jeune et dynamique… qui peine à s’imposer, pourquoi ?</a:t>
          </a:r>
          <a:br>
            <a:rPr lang="fr-FR" sz="18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fr-FR" sz="18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  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Quelles sont les parts de marché du </a:t>
          </a:r>
          <a:r>
            <a:rPr lang="fr-FR" sz="2800" b="1" i="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biocontrôle</a:t>
          </a:r>
          <a:r>
            <a:rPr lang="fr-FR" sz="28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comment évoluent-elles ?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Quel est le cadre législatif de ces solutions ? Est-il un frein à leur développement ?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</a:p>
      </dsp:txBody>
      <dsp:txXfrm>
        <a:off x="500565" y="1607"/>
        <a:ext cx="7162102" cy="35251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9DAEC-3A83-487E-BF7C-055D74E86D1A}">
      <dsp:nvSpPr>
        <dsp:cNvPr id="0" name=""/>
        <dsp:cNvSpPr/>
      </dsp:nvSpPr>
      <dsp:spPr>
        <a:xfrm>
          <a:off x="792097" y="1607"/>
          <a:ext cx="6579038" cy="352517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Partie 2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Un marché jeune et dynamique… qui peine à s’imposer, pourquoi ?   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i="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Comment les entreprises de production et distribution d’intrants s’impliquent-elles dans le développement du </a:t>
          </a:r>
          <a:r>
            <a:rPr lang="fr-FR" sz="3200" b="1" i="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biocontrôle</a:t>
          </a:r>
          <a:r>
            <a:rPr lang="fr-FR" sz="32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?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</a:p>
      </dsp:txBody>
      <dsp:txXfrm>
        <a:off x="792097" y="1607"/>
        <a:ext cx="6579038" cy="35251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9DAEC-3A83-487E-BF7C-055D74E86D1A}">
      <dsp:nvSpPr>
        <dsp:cNvPr id="0" name=""/>
        <dsp:cNvSpPr/>
      </dsp:nvSpPr>
      <dsp:spPr>
        <a:xfrm>
          <a:off x="864098" y="1085"/>
          <a:ext cx="6435036" cy="3238188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Partie 3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Ce secteur en émergence bénéficie-t-il de réels moyens en matière d’enseignement et de recherche ? 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 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Comment l’enseignement supérieur intègre-t-il le développement de ces nouvelles solutions ?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Où en sont les avancées en matière de recherche &amp; développement ? </a:t>
          </a:r>
          <a:endParaRPr lang="fr-FR" sz="2000" b="1" i="1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64098" y="1085"/>
        <a:ext cx="6435036" cy="32381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9DAEC-3A83-487E-BF7C-055D74E86D1A}">
      <dsp:nvSpPr>
        <dsp:cNvPr id="0" name=""/>
        <dsp:cNvSpPr/>
      </dsp:nvSpPr>
      <dsp:spPr>
        <a:xfrm>
          <a:off x="936093" y="0"/>
          <a:ext cx="6435036" cy="3238188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Partie 3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Ce secteur en émergence bénéficie-t-il de réels moyens en matière d’enseignement et de recherche ? 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 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b="1" i="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b="1" i="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Comment l’enseignement supérieur intègre-t-il le développement de ces nouvelles solutions ?</a:t>
          </a:r>
        </a:p>
      </dsp:txBody>
      <dsp:txXfrm>
        <a:off x="936093" y="0"/>
        <a:ext cx="6435036" cy="32381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9DAEC-3A83-487E-BF7C-055D74E86D1A}">
      <dsp:nvSpPr>
        <dsp:cNvPr id="0" name=""/>
        <dsp:cNvSpPr/>
      </dsp:nvSpPr>
      <dsp:spPr>
        <a:xfrm>
          <a:off x="864098" y="1085"/>
          <a:ext cx="6435036" cy="3238188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Partie 3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Ce secteur en émergence bénéficie-t-il de réels moyens en matière d’enseignement et de recherche ?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 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Où en sont les avancées en matière de recherche &amp; développement ? </a:t>
          </a:r>
          <a:endParaRPr lang="fr-FR" sz="3600" b="1" i="1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64098" y="1085"/>
        <a:ext cx="6435036" cy="323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01BA7-2A28-42C1-B9AA-150D17A2A7C6}" type="datetimeFigureOut">
              <a:rPr lang="fr-FR" smtClean="0"/>
              <a:t>03/11/2015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D376E-D670-4791-BFEB-408912A1B7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88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78" algn="l" defTabSz="913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58" algn="l" defTabSz="913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38" algn="l" defTabSz="913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715" algn="l" defTabSz="913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96" algn="l" defTabSz="913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74" algn="l" defTabSz="913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748" algn="l" defTabSz="913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431" algn="l" defTabSz="9133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591" indent="-28412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331" indent="-2276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00" indent="-2276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655" indent="-2276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1582" indent="-227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6508" indent="-227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1435" indent="-227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2" indent="-227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BEF1859-8B8F-4450-8C8F-CA8456564849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DEFE57-1C3C-462E-BB58-8E1C5B0502F7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r-FR" altLang="fr-FR" sz="120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1208" y="8685104"/>
            <a:ext cx="2926387" cy="41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algn="r" defTabSz="393828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</a:pPr>
            <a:fld id="{4E474DC5-9AB9-4F95-9C15-CDFA7A1B795D}" type="slidenum">
              <a:rPr lang="fr-FR" altLang="fr-FR">
                <a:ea typeface="Microsoft YaHei" charset="-122"/>
              </a:rPr>
              <a:pPr algn="r" defTabSz="393828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t>17</a:t>
            </a:fld>
            <a:endParaRPr lang="fr-FR" altLang="fr-FR">
              <a:ea typeface="Microsoft YaHei" charset="-122"/>
            </a:endParaRPr>
          </a:p>
        </p:txBody>
      </p:sp>
      <p:sp>
        <p:nvSpPr>
          <p:cNvPr id="2150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ChangeArrowheads="1"/>
          </p:cNvSpPr>
          <p:nvPr>
            <p:ph type="body" idx="1"/>
          </p:nvPr>
        </p:nvSpPr>
        <p:spPr>
          <a:xfrm>
            <a:off x="816567" y="4571322"/>
            <a:ext cx="4955560" cy="344715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b="1" smtClean="0">
                <a:latin typeface="Times New Roman" charset="0"/>
              </a:rPr>
              <a:t>Biopesticides  comprennent:</a:t>
            </a:r>
          </a:p>
          <a:p>
            <a:r>
              <a:rPr lang="fr-FR" altLang="fr-FR" smtClean="0">
                <a:latin typeface="Times New Roman" charset="0"/>
              </a:rPr>
              <a:t>50 % insecticides</a:t>
            </a:r>
          </a:p>
          <a:p>
            <a:r>
              <a:rPr lang="fr-FR" altLang="fr-FR" smtClean="0">
                <a:latin typeface="Times New Roman" charset="0"/>
              </a:rPr>
              <a:t>40% fongicides</a:t>
            </a:r>
          </a:p>
          <a:p>
            <a:r>
              <a:rPr lang="fr-FR" altLang="fr-FR" smtClean="0">
                <a:latin typeface="Times New Roman" charset="0"/>
              </a:rPr>
              <a:t>10% autres (herbicides, bionématicides, bioherbicides</a:t>
            </a:r>
          </a:p>
          <a:p>
            <a:endParaRPr lang="fr-FR" altLang="fr-FR" smtClean="0">
              <a:latin typeface="Times New Roman" charset="0"/>
            </a:endParaRPr>
          </a:p>
          <a:p>
            <a:r>
              <a:rPr lang="fr-FR" altLang="fr-FR" b="1" smtClean="0">
                <a:latin typeface="Times New Roman" charset="0"/>
              </a:rPr>
              <a:t>Marché du biocontrole</a:t>
            </a:r>
          </a:p>
          <a:p>
            <a:r>
              <a:rPr lang="fr-FR" altLang="fr-FR" smtClean="0">
                <a:latin typeface="Times New Roman" charset="0"/>
              </a:rPr>
              <a:t>35% aux USA</a:t>
            </a:r>
          </a:p>
          <a:p>
            <a:r>
              <a:rPr lang="fr-FR" altLang="fr-FR" smtClean="0">
                <a:latin typeface="Times New Roman" charset="0"/>
              </a:rPr>
              <a:t>25% en Europe</a:t>
            </a:r>
          </a:p>
          <a:p>
            <a:r>
              <a:rPr lang="fr-FR" altLang="fr-FR" smtClean="0">
                <a:latin typeface="Times New Roman" charset="0"/>
              </a:rPr>
              <a:t>20% Asir PAcifique</a:t>
            </a:r>
          </a:p>
          <a:p>
            <a:r>
              <a:rPr lang="fr-FR" altLang="fr-FR" smtClean="0">
                <a:latin typeface="Times New Roman" charset="0"/>
              </a:rPr>
              <a:t>15%Amérique latine</a:t>
            </a:r>
          </a:p>
          <a:p>
            <a:r>
              <a:rPr lang="fr-FR" altLang="fr-FR" smtClean="0">
                <a:latin typeface="Times New Roman" charset="0"/>
              </a:rPr>
              <a:t>5%Autres</a:t>
            </a:r>
          </a:p>
          <a:p>
            <a:endParaRPr lang="fr-FR" altLang="fr-FR" smtClean="0">
              <a:latin typeface="Times New Roman" charset="0"/>
            </a:endParaRPr>
          </a:p>
          <a:p>
            <a:r>
              <a:rPr lang="fr-FR" altLang="fr-FR" smtClean="0">
                <a:latin typeface="Times New Roman" charset="0"/>
              </a:rPr>
              <a:t>Nombre des substances actives 250 au total</a:t>
            </a:r>
          </a:p>
          <a:p>
            <a:r>
              <a:rPr lang="fr-FR" altLang="fr-FR" smtClean="0">
                <a:latin typeface="Times New Roman" charset="0"/>
              </a:rPr>
              <a:t>+ de 1000 produits dont 831 insecticides et 164 fongicides</a:t>
            </a:r>
          </a:p>
          <a:p>
            <a:endParaRPr lang="fr-FR" altLang="fr-FR" smtClean="0">
              <a:latin typeface="Times New Roman" charset="0"/>
            </a:endParaRPr>
          </a:p>
          <a:p>
            <a:endParaRPr lang="fr-FR" altLang="fr-FR" smtClean="0">
              <a:latin typeface="Times New Roman" charset="0"/>
            </a:endParaRPr>
          </a:p>
          <a:p>
            <a:endParaRPr lang="fr-FR" altLang="fr-FR" smtClean="0">
              <a:latin typeface="Times New Roman" charset="0"/>
            </a:endParaRPr>
          </a:p>
          <a:p>
            <a:endParaRPr lang="fr-FR" altLang="fr-FR" smtClean="0">
              <a:latin typeface="Times New Roman" charset="0"/>
            </a:endParaRPr>
          </a:p>
          <a:p>
            <a:endParaRPr lang="fr-FR" altLang="fr-F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57712" cy="3417888"/>
          </a:xfrm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>
              <a:latin typeface="Times New Roman" charset="0"/>
            </a:endParaRP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C5D788F8-E268-4E9B-B1A4-7F3D8C4A8193}" type="slidenum">
              <a:rPr lang="fr-FR" altLang="fr-FR">
                <a:solidFill>
                  <a:srgbClr val="000000"/>
                </a:solidFill>
                <a:latin typeface="Times New Roman" charset="0"/>
              </a:rPr>
              <a:pPr/>
              <a:t>18</a:t>
            </a:fld>
            <a:endParaRPr lang="fr-FR" altLang="fr-FR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57712" cy="3417888"/>
          </a:xfrm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charset="0"/>
            </a:endParaRP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99DDC0-A9BD-4EE8-B1B8-6C2AED330B8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57712" cy="3417888"/>
          </a:xfrm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charset="0"/>
            </a:endParaRPr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0FCCD2-D667-4E21-86E0-62A79F5626D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57712" cy="3417888"/>
          </a:xfrm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r>
              <a:rPr lang="fr-FR" altLang="fr-FR" b="1" dirty="0" smtClean="0">
                <a:latin typeface="Times New Roman" panose="02020603050405020304" pitchFamily="18" charset="0"/>
              </a:rPr>
              <a:t>Produits à faibles risque </a:t>
            </a:r>
            <a:r>
              <a:rPr lang="fr-FR" altLang="fr-FR" dirty="0" smtClean="0">
                <a:latin typeface="Times New Roman" panose="02020603050405020304" pitchFamily="18" charset="0"/>
              </a:rPr>
              <a:t>: phosphate ferrique, </a:t>
            </a:r>
            <a:r>
              <a:rPr lang="fr-FR" altLang="fr-FR" dirty="0" err="1" smtClean="0">
                <a:latin typeface="Times New Roman" panose="02020603050405020304" pitchFamily="18" charset="0"/>
              </a:rPr>
              <a:t>Paelomyces</a:t>
            </a:r>
            <a:r>
              <a:rPr lang="fr-FR" altLang="fr-FR" dirty="0" smtClean="0">
                <a:latin typeface="Times New Roman" panose="02020603050405020304" pitchFamily="18" charset="0"/>
              </a:rPr>
              <a:t> </a:t>
            </a:r>
            <a:r>
              <a:rPr lang="fr-FR" altLang="fr-FR" dirty="0" err="1" smtClean="0">
                <a:latin typeface="Times New Roman" panose="02020603050405020304" pitchFamily="18" charset="0"/>
              </a:rPr>
              <a:t>fumosorosea</a:t>
            </a:r>
            <a:endParaRPr lang="fr-FR" altLang="fr-FR" dirty="0" smtClean="0">
              <a:latin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fr-FR" altLang="fr-FR" b="1" dirty="0" smtClean="0">
                <a:latin typeface="Times New Roman" panose="02020603050405020304" pitchFamily="18" charset="0"/>
              </a:rPr>
              <a:t>Substances de base approuvées </a:t>
            </a:r>
            <a:r>
              <a:rPr lang="fr-FR" altLang="fr-FR" dirty="0" smtClean="0">
                <a:latin typeface="Times New Roman" panose="02020603050405020304" pitchFamily="18" charset="0"/>
              </a:rPr>
              <a:t>: prêle, </a:t>
            </a:r>
            <a:r>
              <a:rPr lang="fr-FR" altLang="fr-FR" dirty="0" err="1" smtClean="0">
                <a:latin typeface="Times New Roman" panose="02020603050405020304" pitchFamily="18" charset="0"/>
              </a:rPr>
              <a:t>chitosan</a:t>
            </a:r>
            <a:r>
              <a:rPr lang="fr-FR" altLang="fr-FR" dirty="0" smtClean="0">
                <a:latin typeface="Times New Roman" panose="02020603050405020304" pitchFamily="18" charset="0"/>
              </a:rPr>
              <a:t>, saccharose, l’hydroxyde de calcium, la lécithine, l’extrait de saule osier et le vinaigre</a:t>
            </a:r>
          </a:p>
          <a:p>
            <a:pPr marL="200414" indent="-200414">
              <a:buFont typeface="Times New Roman" panose="02020603050405020304" pitchFamily="18" charset="0"/>
              <a:buAutoNum type="arabicPlain" startAt="247"/>
              <a:defRPr/>
            </a:pPr>
            <a:r>
              <a:rPr lang="fr-FR" altLang="fr-FR" dirty="0" smtClean="0">
                <a:latin typeface="Times New Roman" panose="02020603050405020304" pitchFamily="18" charset="0"/>
              </a:rPr>
              <a:t> Produits sur la liste des nodus verts en février 2015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fr-FR" altLang="fr-FR" dirty="0" smtClean="0">
                <a:latin typeface="Times New Roman" panose="02020603050405020304" pitchFamily="18" charset="0"/>
              </a:rPr>
              <a:t>161 substances naturelles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fr-FR" altLang="fr-FR" dirty="0" smtClean="0">
                <a:latin typeface="Times New Roman" panose="02020603050405020304" pitchFamily="18" charset="0"/>
              </a:rPr>
              <a:t>46 microorganismes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fr-FR" altLang="fr-FR" dirty="0" smtClean="0">
                <a:latin typeface="Times New Roman" panose="02020603050405020304" pitchFamily="18" charset="0"/>
              </a:rPr>
              <a:t>4o médiateurs chimiques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fr-FR" altLang="fr-FR" dirty="0" smtClean="0">
              <a:latin typeface="Times New Roman" panose="02020603050405020304" pitchFamily="18" charset="0"/>
            </a:endParaRP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1D4611-E29E-444A-853A-4F9B7FB308B7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983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84A7C19-1B2C-B44E-B29F-3A05F607B8A1}" type="slidenum">
              <a:rPr lang="fr-FR">
                <a:solidFill>
                  <a:prstClr val="black"/>
                </a:solidFill>
                <a:latin typeface="Calibri" charset="0"/>
              </a:rPr>
              <a:pPr eaLnBrk="1" hangingPunct="1"/>
              <a:t>36</a:t>
            </a:fld>
            <a:endParaRPr lang="fr-FR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Tous</a:t>
            </a:r>
            <a:r>
              <a:rPr lang="fr-FR" baseline="0" dirty="0" smtClean="0"/>
              <a:t> nos prototypes sont enherbés en permanence 1 rang sur 2, avec un IR modulable (entretien ou non d’un enherbement)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1FE1B-BC4B-4B4A-90CF-397FDC48C522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82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3 IFT de référence en 2006 différents : </a:t>
            </a:r>
          </a:p>
          <a:p>
            <a:r>
              <a:rPr lang="fr-FR" dirty="0" smtClean="0"/>
              <a:t>RA : 15,85</a:t>
            </a:r>
          </a:p>
          <a:p>
            <a:r>
              <a:rPr lang="fr-FR" dirty="0" smtClean="0"/>
              <a:t>PACA : 7,87</a:t>
            </a:r>
          </a:p>
          <a:p>
            <a:r>
              <a:rPr lang="fr-FR" dirty="0" smtClean="0"/>
              <a:t>LR : 11,82</a:t>
            </a:r>
          </a:p>
          <a:p>
            <a:endParaRPr lang="fr-FR" dirty="0" smtClean="0"/>
          </a:p>
          <a:p>
            <a:r>
              <a:rPr lang="fr-FR" dirty="0" smtClean="0"/>
              <a:t>CA 11 : </a:t>
            </a:r>
            <a:r>
              <a:rPr lang="fr-FR" dirty="0" err="1" smtClean="0"/>
              <a:t>NoDU</a:t>
            </a:r>
            <a:r>
              <a:rPr lang="fr-FR" baseline="0" dirty="0" smtClean="0"/>
              <a:t> vient de soufre et /ou cuivre, Huiles </a:t>
            </a:r>
          </a:p>
          <a:p>
            <a:r>
              <a:rPr lang="fr-FR" baseline="0" dirty="0" smtClean="0"/>
              <a:t>CA 66 :</a:t>
            </a:r>
          </a:p>
          <a:p>
            <a:r>
              <a:rPr lang="fr-FR" baseline="0" dirty="0" smtClean="0"/>
              <a:t>CA 84 : </a:t>
            </a:r>
            <a:r>
              <a:rPr lang="fr-FR" baseline="0" dirty="0" err="1" smtClean="0"/>
              <a:t>ovyspray</a:t>
            </a:r>
            <a:r>
              <a:rPr lang="fr-FR" baseline="0" dirty="0" smtClean="0"/>
              <a:t> et 2 traitements FD</a:t>
            </a:r>
          </a:p>
          <a:p>
            <a:r>
              <a:rPr lang="fr-FR" baseline="0" dirty="0" smtClean="0"/>
              <a:t>Chapitre : traitement AQ 10 en plus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C9AB9-2DA5-074B-9770-EC7D2D40676E}" type="slidenum">
              <a:rPr lang="fr-FR" smtClean="0">
                <a:solidFill>
                  <a:prstClr val="black"/>
                </a:solidFill>
              </a:rPr>
              <a:pPr/>
              <a:t>42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3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Variation </a:t>
            </a:r>
            <a:r>
              <a:rPr lang="fr-FR" dirty="0" err="1" smtClean="0"/>
              <a:t>rdt</a:t>
            </a:r>
            <a:r>
              <a:rPr lang="fr-FR" dirty="0" smtClean="0"/>
              <a:t> % réduction IFT</a:t>
            </a:r>
          </a:p>
          <a:p>
            <a:r>
              <a:rPr lang="fr-FR" dirty="0" smtClean="0"/>
              <a:t>Carré vert foncé : objectif 2025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C9AB9-2DA5-074B-9770-EC7D2D40676E}" type="slidenum">
              <a:rPr lang="fr-FR" smtClean="0">
                <a:solidFill>
                  <a:prstClr val="black"/>
                </a:solidFill>
              </a:rPr>
              <a:pPr/>
              <a:t>43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59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Biocontrôle</a:t>
            </a:r>
            <a:r>
              <a:rPr lang="fr-FR" dirty="0" smtClean="0"/>
              <a:t> parfois plus cher que la référence, mais parfois moins cher que</a:t>
            </a:r>
            <a:r>
              <a:rPr lang="fr-FR" baseline="0" dirty="0" smtClean="0"/>
              <a:t> la référence </a:t>
            </a:r>
            <a:r>
              <a:rPr lang="fr-FR" baseline="0" dirty="0" err="1" smtClean="0"/>
              <a:t>viti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Mais les prototypes IMP visant la réduction d’IFT avec des produits conventionnels, sont encore moins chers que le </a:t>
            </a:r>
            <a:r>
              <a:rPr lang="fr-FR" baseline="0" dirty="0" err="1" smtClean="0"/>
              <a:t>biocontrôle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C9AB9-2DA5-074B-9770-EC7D2D40676E}" type="slidenum">
              <a:rPr lang="fr-FR" smtClean="0">
                <a:solidFill>
                  <a:prstClr val="black"/>
                </a:solidFill>
              </a:rPr>
              <a:pPr/>
              <a:t>45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6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Mise en situation des étudiants formés à l’ingénierie</a:t>
            </a:r>
          </a:p>
          <a:p>
            <a:r>
              <a:rPr lang="fr-FR" altLang="fr-FR" smtClean="0"/>
              <a:t>Chaire développe aussi des formations continue / collaborateurs entreprises</a:t>
            </a:r>
          </a:p>
          <a:p>
            <a:r>
              <a:rPr lang="fr-FR" altLang="fr-FR" smtClean="0"/>
              <a:t>Module mixte étudiants / salariés   </a:t>
            </a:r>
          </a:p>
          <a:p>
            <a:r>
              <a:rPr lang="fr-FR" altLang="fr-FR" smtClean="0"/>
              <a:t>Former les étudiants aux métiers dont ont besoin des entreprises  (parcours hybride / module commun)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591" indent="-28412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331" indent="-2276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00" indent="-2276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655" indent="-22762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1582" indent="-227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6508" indent="-227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1435" indent="-227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2" indent="-227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167C1F8-5F93-4339-B3F8-94462B2DBD10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7BF174D-01A3-9247-BEF9-0748792CE211}" type="slidenum">
              <a:rPr lang="fr-FR">
                <a:solidFill>
                  <a:prstClr val="black"/>
                </a:solidFill>
                <a:latin typeface="Calibri" charset="0"/>
              </a:rPr>
              <a:pPr eaLnBrk="1" hangingPunct="1"/>
              <a:t>47</a:t>
            </a:fld>
            <a:endParaRPr lang="fr-FR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AE1D45-E3F5-41C6-B51A-BF86CD77AC2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z="1200"/>
          </a:p>
        </p:txBody>
      </p:sp>
      <p:sp>
        <p:nvSpPr>
          <p:cNvPr id="61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ChangeArrowheads="1"/>
          </p:cNvSpPr>
          <p:nvPr>
            <p:ph type="body" idx="1"/>
          </p:nvPr>
        </p:nvSpPr>
        <p:spPr>
          <a:xfrm>
            <a:off x="685512" y="4343231"/>
            <a:ext cx="5478335" cy="410699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E0D0F0-830F-4EB8-ACF0-DD5349D710D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r-FR" altLang="fr-FR" sz="1200"/>
          </a:p>
        </p:txBody>
      </p:sp>
      <p:sp>
        <p:nvSpPr>
          <p:cNvPr id="81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ChangeArrowheads="1"/>
          </p:cNvSpPr>
          <p:nvPr>
            <p:ph type="body" idx="1"/>
          </p:nvPr>
        </p:nvSpPr>
        <p:spPr>
          <a:xfrm>
            <a:off x="685512" y="4343231"/>
            <a:ext cx="5478335" cy="410699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198505-D28D-41CA-8AC0-4EA30A81CF2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fr-FR" sz="1200"/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685512" y="4343231"/>
            <a:ext cx="5478335" cy="410699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A243DE-E85E-42B9-BF5F-27A098C0C58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fr-FR" sz="1200"/>
          </a:p>
        </p:txBody>
      </p:sp>
      <p:sp>
        <p:nvSpPr>
          <p:cNvPr id="122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ChangeArrowheads="1"/>
          </p:cNvSpPr>
          <p:nvPr>
            <p:ph type="body" idx="1"/>
          </p:nvPr>
        </p:nvSpPr>
        <p:spPr>
          <a:xfrm>
            <a:off x="685512" y="4343231"/>
            <a:ext cx="5478335" cy="410699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6B8485-5DF7-4DEF-A1E4-A9EA5B77DF9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r-FR" altLang="fr-FR" sz="1200"/>
          </a:p>
        </p:txBody>
      </p:sp>
      <p:sp>
        <p:nvSpPr>
          <p:cNvPr id="14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ChangeArrowheads="1"/>
          </p:cNvSpPr>
          <p:nvPr>
            <p:ph type="body" idx="1"/>
          </p:nvPr>
        </p:nvSpPr>
        <p:spPr>
          <a:xfrm>
            <a:off x="685512" y="4343231"/>
            <a:ext cx="5478335" cy="410699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E72B4A-837C-46F0-9A19-1ADBA10D6EA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z="120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881208" y="8685104"/>
            <a:ext cx="2926387" cy="41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algn="r" defTabSz="393787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</a:pPr>
            <a:fld id="{07587D8A-8540-4E18-A96D-6F25ACFF6FD8}" type="slidenum">
              <a:rPr lang="fr-FR" altLang="fr-FR">
                <a:ea typeface="Microsoft YaHei" charset="-122"/>
              </a:rPr>
              <a:pPr algn="r" defTabSz="393787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t>12</a:t>
            </a:fld>
            <a:endParaRPr lang="fr-FR" altLang="fr-FR">
              <a:ea typeface="Microsoft YaHei" charset="-122"/>
            </a:endParaRPr>
          </a:p>
        </p:txBody>
      </p:sp>
      <p:sp>
        <p:nvSpPr>
          <p:cNvPr id="1638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Rectangle 3"/>
          <p:cNvSpPr>
            <a:spLocks noChangeArrowheads="1"/>
          </p:cNvSpPr>
          <p:nvPr>
            <p:ph type="body" idx="1"/>
          </p:nvPr>
        </p:nvSpPr>
        <p:spPr>
          <a:xfrm>
            <a:off x="685512" y="4343231"/>
            <a:ext cx="5478335" cy="410699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57712" cy="3417888"/>
          </a:xfrm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>
              <a:latin typeface="Times New Roman" charset="0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4A286BC1-D2B5-4DDA-B982-870D4C981639}" type="slidenum">
              <a:rPr lang="fr-FR" altLang="fr-FR">
                <a:solidFill>
                  <a:srgbClr val="000000"/>
                </a:solidFill>
                <a:latin typeface="Times New Roman" charset="0"/>
              </a:rPr>
              <a:pPr/>
              <a:t>16</a:t>
            </a:fld>
            <a:endParaRPr lang="fr-FR" altLang="fr-FR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12/03/2013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56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12/03/2013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7813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73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681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4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49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27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416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445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4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327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78" indent="0">
              <a:buNone/>
              <a:defRPr sz="2800"/>
            </a:lvl2pPr>
            <a:lvl3pPr marL="913358" indent="0">
              <a:buNone/>
              <a:defRPr sz="2400"/>
            </a:lvl3pPr>
            <a:lvl4pPr marL="1370038" indent="0">
              <a:buNone/>
              <a:defRPr sz="2000"/>
            </a:lvl4pPr>
            <a:lvl5pPr marL="1826715" indent="0">
              <a:buNone/>
              <a:defRPr sz="2000"/>
            </a:lvl5pPr>
            <a:lvl6pPr marL="2283396" indent="0">
              <a:buNone/>
              <a:defRPr sz="2000"/>
            </a:lvl6pPr>
            <a:lvl7pPr marL="2740074" indent="0">
              <a:buNone/>
              <a:defRPr sz="2000"/>
            </a:lvl7pPr>
            <a:lvl8pPr marL="3196748" indent="0">
              <a:buNone/>
              <a:defRPr sz="2000"/>
            </a:lvl8pPr>
            <a:lvl9pPr marL="3653431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244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4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12/03/2013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4637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4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83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303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308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238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870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054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580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97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4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292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78" indent="0">
              <a:buNone/>
              <a:defRPr sz="2800"/>
            </a:lvl2pPr>
            <a:lvl3pPr marL="913358" indent="0">
              <a:buNone/>
              <a:defRPr sz="2400"/>
            </a:lvl3pPr>
            <a:lvl4pPr marL="1370038" indent="0">
              <a:buNone/>
              <a:defRPr sz="2000"/>
            </a:lvl4pPr>
            <a:lvl5pPr marL="1826715" indent="0">
              <a:buNone/>
              <a:defRPr sz="2000"/>
            </a:lvl5pPr>
            <a:lvl6pPr marL="2283396" indent="0">
              <a:buNone/>
              <a:defRPr sz="2000"/>
            </a:lvl6pPr>
            <a:lvl7pPr marL="2740074" indent="0">
              <a:buNone/>
              <a:defRPr sz="2000"/>
            </a:lvl7pPr>
            <a:lvl8pPr marL="3196748" indent="0">
              <a:buNone/>
              <a:defRPr sz="2000"/>
            </a:lvl8pPr>
            <a:lvl9pPr marL="3653431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5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296" indent="0" algn="ctr">
              <a:buNone/>
              <a:defRPr/>
            </a:lvl2pPr>
            <a:lvl3pPr marL="828592" indent="0" algn="ctr">
              <a:buNone/>
              <a:defRPr/>
            </a:lvl3pPr>
            <a:lvl4pPr marL="1242888" indent="0" algn="ctr">
              <a:buNone/>
              <a:defRPr/>
            </a:lvl4pPr>
            <a:lvl5pPr marL="1657185" indent="0" algn="ctr">
              <a:buNone/>
              <a:defRPr/>
            </a:lvl5pPr>
            <a:lvl6pPr marL="2071482" indent="0" algn="ctr">
              <a:buNone/>
              <a:defRPr/>
            </a:lvl6pPr>
            <a:lvl7pPr marL="2485778" indent="0" algn="ctr">
              <a:buNone/>
              <a:defRPr/>
            </a:lvl7pPr>
            <a:lvl8pPr marL="2900074" indent="0" algn="ctr">
              <a:buNone/>
              <a:defRPr/>
            </a:lvl8pPr>
            <a:lvl9pPr marL="3314372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859464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549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4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710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635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659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90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41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742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31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413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4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7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434012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78" indent="0">
              <a:buNone/>
              <a:defRPr sz="2800"/>
            </a:lvl2pPr>
            <a:lvl3pPr marL="913358" indent="0">
              <a:buNone/>
              <a:defRPr sz="2400"/>
            </a:lvl3pPr>
            <a:lvl4pPr marL="1370038" indent="0">
              <a:buNone/>
              <a:defRPr sz="2000"/>
            </a:lvl4pPr>
            <a:lvl5pPr marL="1826715" indent="0">
              <a:buNone/>
              <a:defRPr sz="2000"/>
            </a:lvl5pPr>
            <a:lvl6pPr marL="2283396" indent="0">
              <a:buNone/>
              <a:defRPr sz="2000"/>
            </a:lvl6pPr>
            <a:lvl7pPr marL="2740074" indent="0">
              <a:buNone/>
              <a:defRPr sz="2000"/>
            </a:lvl7pPr>
            <a:lvl8pPr marL="3196748" indent="0">
              <a:buNone/>
              <a:defRPr sz="2000"/>
            </a:lvl8pPr>
            <a:lvl9pPr marL="3653431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793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912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4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7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873"/>
            <a:ext cx="7771680" cy="1362383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296" indent="0">
              <a:buNone/>
              <a:defRPr sz="1600"/>
            </a:lvl2pPr>
            <a:lvl3pPr marL="828592" indent="0">
              <a:buNone/>
              <a:defRPr sz="1500"/>
            </a:lvl3pPr>
            <a:lvl4pPr marL="1242888" indent="0">
              <a:buNone/>
              <a:defRPr sz="1300"/>
            </a:lvl4pPr>
            <a:lvl5pPr marL="1657185" indent="0">
              <a:buNone/>
              <a:defRPr sz="1300"/>
            </a:lvl5pPr>
            <a:lvl6pPr marL="2071482" indent="0">
              <a:buNone/>
              <a:defRPr sz="1300"/>
            </a:lvl6pPr>
            <a:lvl7pPr marL="2485778" indent="0">
              <a:buNone/>
              <a:defRPr sz="1300"/>
            </a:lvl7pPr>
            <a:lvl8pPr marL="2900074" indent="0">
              <a:buNone/>
              <a:defRPr sz="1300"/>
            </a:lvl8pPr>
            <a:lvl9pPr marL="3314372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75483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78560" y="2060857"/>
            <a:ext cx="3300480" cy="387112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17280" y="2060857"/>
            <a:ext cx="3301920" cy="387112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8141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2" y="27508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96" indent="0">
              <a:buNone/>
              <a:defRPr sz="1800" b="1"/>
            </a:lvl2pPr>
            <a:lvl3pPr marL="828592" indent="0">
              <a:buNone/>
              <a:defRPr sz="1600" b="1"/>
            </a:lvl3pPr>
            <a:lvl4pPr marL="1242888" indent="0">
              <a:buNone/>
              <a:defRPr sz="1500" b="1"/>
            </a:lvl4pPr>
            <a:lvl5pPr marL="1657185" indent="0">
              <a:buNone/>
              <a:defRPr sz="1500" b="1"/>
            </a:lvl5pPr>
            <a:lvl6pPr marL="2071482" indent="0">
              <a:buNone/>
              <a:defRPr sz="1500" b="1"/>
            </a:lvl6pPr>
            <a:lvl7pPr marL="2485778" indent="0">
              <a:buNone/>
              <a:defRPr sz="1500" b="1"/>
            </a:lvl7pPr>
            <a:lvl8pPr marL="2900074" indent="0">
              <a:buNone/>
              <a:defRPr sz="1500" b="1"/>
            </a:lvl8pPr>
            <a:lvl9pPr marL="3314372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96" indent="0">
              <a:buNone/>
              <a:defRPr sz="1800" b="1"/>
            </a:lvl2pPr>
            <a:lvl3pPr marL="828592" indent="0">
              <a:buNone/>
              <a:defRPr sz="1600" b="1"/>
            </a:lvl3pPr>
            <a:lvl4pPr marL="1242888" indent="0">
              <a:buNone/>
              <a:defRPr sz="1500" b="1"/>
            </a:lvl4pPr>
            <a:lvl5pPr marL="1657185" indent="0">
              <a:buNone/>
              <a:defRPr sz="1500" b="1"/>
            </a:lvl5pPr>
            <a:lvl6pPr marL="2071482" indent="0">
              <a:buNone/>
              <a:defRPr sz="1500" b="1"/>
            </a:lvl6pPr>
            <a:lvl7pPr marL="2485778" indent="0">
              <a:buNone/>
              <a:defRPr sz="1500" b="1"/>
            </a:lvl7pPr>
            <a:lvl8pPr marL="2900074" indent="0">
              <a:buNone/>
              <a:defRPr sz="1500" b="1"/>
            </a:lvl8pPr>
            <a:lvl9pPr marL="3314372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40163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3419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41435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40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296" indent="0">
              <a:buNone/>
              <a:defRPr sz="1100"/>
            </a:lvl2pPr>
            <a:lvl3pPr marL="828592" indent="0">
              <a:buNone/>
              <a:defRPr sz="900"/>
            </a:lvl3pPr>
            <a:lvl4pPr marL="1242888" indent="0">
              <a:buNone/>
              <a:defRPr sz="800"/>
            </a:lvl4pPr>
            <a:lvl5pPr marL="1657185" indent="0">
              <a:buNone/>
              <a:defRPr sz="800"/>
            </a:lvl5pPr>
            <a:lvl6pPr marL="2071482" indent="0">
              <a:buNone/>
              <a:defRPr sz="800"/>
            </a:lvl6pPr>
            <a:lvl7pPr marL="2485778" indent="0">
              <a:buNone/>
              <a:defRPr sz="800"/>
            </a:lvl7pPr>
            <a:lvl8pPr marL="2900074" indent="0">
              <a:buNone/>
              <a:defRPr sz="800"/>
            </a:lvl8pPr>
            <a:lvl9pPr marL="3314372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4254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12/03/2013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974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296" indent="0">
              <a:buNone/>
              <a:defRPr sz="2500"/>
            </a:lvl2pPr>
            <a:lvl3pPr marL="828592" indent="0">
              <a:buNone/>
              <a:defRPr sz="2200"/>
            </a:lvl3pPr>
            <a:lvl4pPr marL="1242888" indent="0">
              <a:buNone/>
              <a:defRPr sz="1800"/>
            </a:lvl4pPr>
            <a:lvl5pPr marL="1657185" indent="0">
              <a:buNone/>
              <a:defRPr sz="1800"/>
            </a:lvl5pPr>
            <a:lvl6pPr marL="2071482" indent="0">
              <a:buNone/>
              <a:defRPr sz="1800"/>
            </a:lvl6pPr>
            <a:lvl7pPr marL="2485778" indent="0">
              <a:buNone/>
              <a:defRPr sz="1800"/>
            </a:lvl7pPr>
            <a:lvl8pPr marL="2900074" indent="0">
              <a:buNone/>
              <a:defRPr sz="1800"/>
            </a:lvl8pPr>
            <a:lvl9pPr marL="3314372" indent="0">
              <a:buNone/>
              <a:defRPr sz="18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296" indent="0">
              <a:buNone/>
              <a:defRPr sz="1100"/>
            </a:lvl2pPr>
            <a:lvl3pPr marL="828592" indent="0">
              <a:buNone/>
              <a:defRPr sz="900"/>
            </a:lvl3pPr>
            <a:lvl4pPr marL="1242888" indent="0">
              <a:buNone/>
              <a:defRPr sz="800"/>
            </a:lvl4pPr>
            <a:lvl5pPr marL="1657185" indent="0">
              <a:buNone/>
              <a:defRPr sz="800"/>
            </a:lvl5pPr>
            <a:lvl6pPr marL="2071482" indent="0">
              <a:buNone/>
              <a:defRPr sz="800"/>
            </a:lvl6pPr>
            <a:lvl7pPr marL="2485778" indent="0">
              <a:buNone/>
              <a:defRPr sz="800"/>
            </a:lvl7pPr>
            <a:lvl8pPr marL="2900074" indent="0">
              <a:buNone/>
              <a:defRPr sz="800"/>
            </a:lvl8pPr>
            <a:lvl9pPr marL="3314372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74530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56582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34405" y="404684"/>
            <a:ext cx="1684800" cy="5527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78562" y="404684"/>
            <a:ext cx="4917600" cy="5527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38676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339" indent="0" algn="ctr">
              <a:buNone/>
              <a:defRPr/>
            </a:lvl2pPr>
            <a:lvl3pPr marL="828678" indent="0" algn="ctr">
              <a:buNone/>
              <a:defRPr/>
            </a:lvl3pPr>
            <a:lvl4pPr marL="1243017" indent="0" algn="ctr">
              <a:buNone/>
              <a:defRPr/>
            </a:lvl4pPr>
            <a:lvl5pPr marL="1657356" indent="0" algn="ctr">
              <a:buNone/>
              <a:defRPr/>
            </a:lvl5pPr>
            <a:lvl6pPr marL="2071696" indent="0" algn="ctr">
              <a:buNone/>
              <a:defRPr/>
            </a:lvl6pPr>
            <a:lvl7pPr marL="2486036" indent="0" algn="ctr">
              <a:buNone/>
              <a:defRPr/>
            </a:lvl7pPr>
            <a:lvl8pPr marL="2900375" indent="0" algn="ctr">
              <a:buNone/>
              <a:defRPr/>
            </a:lvl8pPr>
            <a:lvl9pPr marL="3314716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39747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88937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872"/>
            <a:ext cx="7771680" cy="1362383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339" indent="0">
              <a:buNone/>
              <a:defRPr sz="1600"/>
            </a:lvl2pPr>
            <a:lvl3pPr marL="828678" indent="0">
              <a:buNone/>
              <a:defRPr sz="1500"/>
            </a:lvl3pPr>
            <a:lvl4pPr marL="1243017" indent="0">
              <a:buNone/>
              <a:defRPr sz="1300"/>
            </a:lvl4pPr>
            <a:lvl5pPr marL="1657356" indent="0">
              <a:buNone/>
              <a:defRPr sz="1300"/>
            </a:lvl5pPr>
            <a:lvl6pPr marL="2071696" indent="0">
              <a:buNone/>
              <a:defRPr sz="1300"/>
            </a:lvl6pPr>
            <a:lvl7pPr marL="2486036" indent="0">
              <a:buNone/>
              <a:defRPr sz="1300"/>
            </a:lvl7pPr>
            <a:lvl8pPr marL="2900375" indent="0">
              <a:buNone/>
              <a:defRPr sz="1300"/>
            </a:lvl8pPr>
            <a:lvl9pPr marL="3314716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89188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39200" cy="45163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3920" y="1604329"/>
            <a:ext cx="4040640" cy="45163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2170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2" y="275079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39" indent="0">
              <a:buNone/>
              <a:defRPr sz="1800" b="1"/>
            </a:lvl2pPr>
            <a:lvl3pPr marL="828678" indent="0">
              <a:buNone/>
              <a:defRPr sz="1600" b="1"/>
            </a:lvl3pPr>
            <a:lvl4pPr marL="1243017" indent="0">
              <a:buNone/>
              <a:defRPr sz="1500" b="1"/>
            </a:lvl4pPr>
            <a:lvl5pPr marL="1657356" indent="0">
              <a:buNone/>
              <a:defRPr sz="1500" b="1"/>
            </a:lvl5pPr>
            <a:lvl6pPr marL="2071696" indent="0">
              <a:buNone/>
              <a:defRPr sz="1500" b="1"/>
            </a:lvl6pPr>
            <a:lvl7pPr marL="2486036" indent="0">
              <a:buNone/>
              <a:defRPr sz="1500" b="1"/>
            </a:lvl7pPr>
            <a:lvl8pPr marL="2900375" indent="0">
              <a:buNone/>
              <a:defRPr sz="1500" b="1"/>
            </a:lvl8pPr>
            <a:lvl9pPr marL="3314716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39" indent="0">
              <a:buNone/>
              <a:defRPr sz="1800" b="1"/>
            </a:lvl2pPr>
            <a:lvl3pPr marL="828678" indent="0">
              <a:buNone/>
              <a:defRPr sz="1600" b="1"/>
            </a:lvl3pPr>
            <a:lvl4pPr marL="1243017" indent="0">
              <a:buNone/>
              <a:defRPr sz="1500" b="1"/>
            </a:lvl4pPr>
            <a:lvl5pPr marL="1657356" indent="0">
              <a:buNone/>
              <a:defRPr sz="1500" b="1"/>
            </a:lvl5pPr>
            <a:lvl6pPr marL="2071696" indent="0">
              <a:buNone/>
              <a:defRPr sz="1500" b="1"/>
            </a:lvl6pPr>
            <a:lvl7pPr marL="2486036" indent="0">
              <a:buNone/>
              <a:defRPr sz="1500" b="1"/>
            </a:lvl7pPr>
            <a:lvl8pPr marL="2900375" indent="0">
              <a:buNone/>
              <a:defRPr sz="1500" b="1"/>
            </a:lvl8pPr>
            <a:lvl9pPr marL="3314716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77015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409669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867" tIns="41434" rIns="82867" bIns="41434"/>
          <a:lstStyle/>
          <a:p>
            <a:pPr defTabSz="4071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fr-FR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22" y="5584916"/>
            <a:ext cx="1139040" cy="101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1306081" y="6090409"/>
            <a:ext cx="5813280" cy="5789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7421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12/03/2013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279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400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339" indent="0">
              <a:buNone/>
              <a:defRPr sz="1100"/>
            </a:lvl2pPr>
            <a:lvl3pPr marL="828678" indent="0">
              <a:buNone/>
              <a:defRPr sz="900"/>
            </a:lvl3pPr>
            <a:lvl4pPr marL="1243017" indent="0">
              <a:buNone/>
              <a:defRPr sz="800"/>
            </a:lvl4pPr>
            <a:lvl5pPr marL="1657356" indent="0">
              <a:buNone/>
              <a:defRPr sz="800"/>
            </a:lvl5pPr>
            <a:lvl6pPr marL="2071696" indent="0">
              <a:buNone/>
              <a:defRPr sz="800"/>
            </a:lvl6pPr>
            <a:lvl7pPr marL="2486036" indent="0">
              <a:buNone/>
              <a:defRPr sz="800"/>
            </a:lvl7pPr>
            <a:lvl8pPr marL="2900375" indent="0">
              <a:buNone/>
              <a:defRPr sz="800"/>
            </a:lvl8pPr>
            <a:lvl9pPr marL="3314716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68341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339" indent="0">
              <a:buNone/>
              <a:defRPr sz="2500"/>
            </a:lvl2pPr>
            <a:lvl3pPr marL="828678" indent="0">
              <a:buNone/>
              <a:defRPr sz="2200"/>
            </a:lvl3pPr>
            <a:lvl4pPr marL="1243017" indent="0">
              <a:buNone/>
              <a:defRPr sz="1800"/>
            </a:lvl4pPr>
            <a:lvl5pPr marL="1657356" indent="0">
              <a:buNone/>
              <a:defRPr sz="1800"/>
            </a:lvl5pPr>
            <a:lvl6pPr marL="2071696" indent="0">
              <a:buNone/>
              <a:defRPr sz="1800"/>
            </a:lvl6pPr>
            <a:lvl7pPr marL="2486036" indent="0">
              <a:buNone/>
              <a:defRPr sz="1800"/>
            </a:lvl7pPr>
            <a:lvl8pPr marL="2900375" indent="0">
              <a:buNone/>
              <a:defRPr sz="1800"/>
            </a:lvl8pPr>
            <a:lvl9pPr marL="3314716" indent="0">
              <a:buNone/>
              <a:defRPr sz="18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339" indent="0">
              <a:buNone/>
              <a:defRPr sz="1100"/>
            </a:lvl2pPr>
            <a:lvl3pPr marL="828678" indent="0">
              <a:buNone/>
              <a:defRPr sz="900"/>
            </a:lvl3pPr>
            <a:lvl4pPr marL="1243017" indent="0">
              <a:buNone/>
              <a:defRPr sz="800"/>
            </a:lvl4pPr>
            <a:lvl5pPr marL="1657356" indent="0">
              <a:buNone/>
              <a:defRPr sz="800"/>
            </a:lvl5pPr>
            <a:lvl6pPr marL="2071696" indent="0">
              <a:buNone/>
              <a:defRPr sz="800"/>
            </a:lvl6pPr>
            <a:lvl7pPr marL="2486036" indent="0">
              <a:buNone/>
              <a:defRPr sz="800"/>
            </a:lvl7pPr>
            <a:lvl8pPr marL="2900375" indent="0">
              <a:buNone/>
              <a:defRPr sz="800"/>
            </a:lvl8pPr>
            <a:lvl9pPr marL="3314716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90305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23541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1120" y="332675"/>
            <a:ext cx="2053440" cy="578796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6481" y="332675"/>
            <a:ext cx="6026400" cy="57879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03614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901668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31304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413478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39200" cy="45163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3920" y="1604329"/>
            <a:ext cx="4040640" cy="45163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144003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893412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53746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12/03/2013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618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10" tIns="41455" rIns="82910" bIns="41455"/>
          <a:lstStyle/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fr-FR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22" y="5584911"/>
            <a:ext cx="1139040" cy="101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1306081" y="6090404"/>
            <a:ext cx="5813280" cy="5789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785209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984241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522823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200826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1120" y="332675"/>
            <a:ext cx="2053440" cy="578796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6481" y="332675"/>
            <a:ext cx="6026400" cy="57879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778966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83" indent="0" algn="ctr">
              <a:buNone/>
              <a:defRPr/>
            </a:lvl2pPr>
            <a:lvl3pPr marL="829366" indent="0" algn="ctr">
              <a:buNone/>
              <a:defRPr/>
            </a:lvl3pPr>
            <a:lvl4pPr marL="1244049" indent="0" algn="ctr">
              <a:buNone/>
              <a:defRPr/>
            </a:lvl4pPr>
            <a:lvl5pPr marL="1658732" indent="0" algn="ctr">
              <a:buNone/>
              <a:defRPr/>
            </a:lvl5pPr>
            <a:lvl6pPr marL="2073416" indent="0" algn="ctr">
              <a:buNone/>
              <a:defRPr/>
            </a:lvl6pPr>
            <a:lvl7pPr marL="2488099" indent="0" algn="ctr">
              <a:buNone/>
              <a:defRPr/>
            </a:lvl7pPr>
            <a:lvl8pPr marL="2902782" indent="0" algn="ctr">
              <a:buNone/>
              <a:defRPr/>
            </a:lvl8pPr>
            <a:lvl9pPr marL="3317465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270153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59753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3" indent="0">
              <a:buNone/>
              <a:defRPr sz="1600"/>
            </a:lvl2pPr>
            <a:lvl3pPr marL="829366" indent="0">
              <a:buNone/>
              <a:defRPr sz="1500"/>
            </a:lvl3pPr>
            <a:lvl4pPr marL="1244049" indent="0">
              <a:buNone/>
              <a:defRPr sz="1300"/>
            </a:lvl4pPr>
            <a:lvl5pPr marL="1658732" indent="0">
              <a:buNone/>
              <a:defRPr sz="1300"/>
            </a:lvl5pPr>
            <a:lvl6pPr marL="2073416" indent="0">
              <a:buNone/>
              <a:defRPr sz="1300"/>
            </a:lvl6pPr>
            <a:lvl7pPr marL="2488099" indent="0">
              <a:buNone/>
              <a:defRPr sz="1300"/>
            </a:lvl7pPr>
            <a:lvl8pPr marL="2902782" indent="0">
              <a:buNone/>
              <a:defRPr sz="1300"/>
            </a:lvl8pPr>
            <a:lvl9pPr marL="3317465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771878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78560" y="2060857"/>
            <a:ext cx="3300480" cy="387112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17280" y="2060857"/>
            <a:ext cx="3301920" cy="387112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598599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49706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12/03/2013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095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177257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720896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179182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165838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733669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34402" y="404684"/>
            <a:ext cx="1684800" cy="5527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78562" y="404684"/>
            <a:ext cx="4917600" cy="5527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909049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1" y="0"/>
            <a:ext cx="1333500" cy="6858000"/>
          </a:xfrm>
          <a:prstGeom prst="rect">
            <a:avLst/>
          </a:prstGeom>
          <a:solidFill>
            <a:srgbClr val="00519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  <a:ea typeface="MS PGothic" charset="0"/>
              <a:cs typeface="Arial" charset="0"/>
            </a:endParaRPr>
          </a:p>
        </p:txBody>
      </p:sp>
      <p:pic>
        <p:nvPicPr>
          <p:cNvPr id="8" name="Image 17" descr="bandeau viole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113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8" descr="bandeau viole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814636" y="1409700"/>
            <a:ext cx="5580064" cy="1574800"/>
          </a:xfrm>
        </p:spPr>
        <p:txBody>
          <a:bodyPr anchor="t">
            <a:noAutofit/>
          </a:bodyPr>
          <a:lstStyle>
            <a:lvl1pPr algn="ctr">
              <a:defRPr lang="fr-FR" sz="2000" kern="1200" baseline="0" dirty="0">
                <a:solidFill>
                  <a:srgbClr val="6D1F80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  <p:pic>
        <p:nvPicPr>
          <p:cNvPr id="14" name="Image 13" descr="NG - parcelle du Larzat - Syrah - sept 2011 (4)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3"/>
          <a:stretch/>
        </p:blipFill>
        <p:spPr>
          <a:xfrm>
            <a:off x="114300" y="5044178"/>
            <a:ext cx="8885238" cy="1491560"/>
          </a:xfrm>
          <a:prstGeom prst="rect">
            <a:avLst/>
          </a:prstGeom>
        </p:spPr>
      </p:pic>
      <p:pic>
        <p:nvPicPr>
          <p:cNvPr id="17" name="Image 16" descr="NG - photos hémisphériques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493008"/>
            <a:ext cx="2099056" cy="1574292"/>
          </a:xfrm>
          <a:prstGeom prst="rect">
            <a:avLst/>
          </a:prstGeom>
        </p:spPr>
      </p:pic>
      <p:pic>
        <p:nvPicPr>
          <p:cNvPr id="18" name="Image 17" descr="DSC04707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918716"/>
            <a:ext cx="2099056" cy="1574292"/>
          </a:xfrm>
          <a:prstGeom prst="rect">
            <a:avLst/>
          </a:prstGeom>
        </p:spPr>
      </p:pic>
      <p:pic>
        <p:nvPicPr>
          <p:cNvPr id="19" name="Image 18" descr="DSC04171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59283"/>
            <a:ext cx="2099057" cy="1574293"/>
          </a:xfrm>
          <a:prstGeom prst="rect">
            <a:avLst/>
          </a:prstGeom>
        </p:spPr>
      </p:pic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2336800" y="3149600"/>
            <a:ext cx="6400800" cy="1752600"/>
          </a:xfrm>
        </p:spPr>
        <p:txBody>
          <a:bodyPr/>
          <a:lstStyle>
            <a:lvl1pPr marL="0" indent="0" algn="ctr">
              <a:buNone/>
              <a:defRPr sz="1800" b="1" i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321797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CIRAD_BLANC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5"/>
          <a:stretch>
            <a:fillRect/>
          </a:stretch>
        </p:blipFill>
        <p:spPr bwMode="auto">
          <a:xfrm>
            <a:off x="63500" y="6353175"/>
            <a:ext cx="9747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bandeau degrade.bm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7670" y="322855"/>
            <a:ext cx="7007030" cy="91604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7670" y="1600200"/>
            <a:ext cx="7007029" cy="47561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3500" y="6356350"/>
            <a:ext cx="2133600" cy="365125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1A706A1F-FD75-3D44-BD7A-9171D5F38EBE}" type="slidenum">
              <a:rPr lang="fr-FR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82640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SC0417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39239" cy="6854429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16200000">
            <a:off x="3311526" y="1030287"/>
            <a:ext cx="6858000" cy="4797425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  <a:ea typeface="MS PGothic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0125" y="1638301"/>
            <a:ext cx="4117975" cy="1609724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18D69-46B9-F74E-B8D8-5C807719984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538870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74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12/03/2013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533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58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143108" y="6429396"/>
            <a:ext cx="5786455" cy="285729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7030A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258888" y="6492875"/>
            <a:ext cx="741362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501063" y="6356350"/>
            <a:ext cx="500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EA046-8319-4B57-85F6-CC3EF4A67D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9858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EB238-741F-4E2E-81FA-E213E1AE6D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963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143108" y="6429396"/>
            <a:ext cx="5786455" cy="285729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7030A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258888" y="6492875"/>
            <a:ext cx="741362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501063" y="6356350"/>
            <a:ext cx="500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EA046-8319-4B57-85F6-CC3EF4A67D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0622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143108" y="6429396"/>
            <a:ext cx="5786455" cy="285729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7030A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258888" y="6492875"/>
            <a:ext cx="741362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501063" y="6356350"/>
            <a:ext cx="500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EA046-8319-4B57-85F6-CC3EF4A67D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5630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143108" y="6429396"/>
            <a:ext cx="5786455" cy="285729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7030A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258888" y="6492875"/>
            <a:ext cx="741362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501063" y="6356350"/>
            <a:ext cx="500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EA046-8319-4B57-85F6-CC3EF4A67D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5951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143108" y="6429396"/>
            <a:ext cx="5786455" cy="285729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7030A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258888" y="6492875"/>
            <a:ext cx="741362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12/03/2013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501063" y="6356350"/>
            <a:ext cx="500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EA046-8319-4B57-85F6-CC3EF4A67D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972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981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35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7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12/03/2013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9090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2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608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70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387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199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968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760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04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247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1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4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12/03/2013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9161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326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243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151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899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182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4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6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78" indent="0">
              <a:buNone/>
              <a:defRPr sz="2800"/>
            </a:lvl2pPr>
            <a:lvl3pPr marL="913358" indent="0">
              <a:buNone/>
              <a:defRPr sz="2400"/>
            </a:lvl3pPr>
            <a:lvl4pPr marL="1370038" indent="0">
              <a:buNone/>
              <a:defRPr sz="2000"/>
            </a:lvl4pPr>
            <a:lvl5pPr marL="1826715" indent="0">
              <a:buNone/>
              <a:defRPr sz="2000"/>
            </a:lvl5pPr>
            <a:lvl6pPr marL="2283396" indent="0">
              <a:buNone/>
              <a:defRPr sz="2000"/>
            </a:lvl6pPr>
            <a:lvl7pPr marL="2740074" indent="0">
              <a:buNone/>
              <a:defRPr sz="2000"/>
            </a:lvl7pPr>
            <a:lvl8pPr marL="3196748" indent="0">
              <a:buNone/>
              <a:defRPr sz="2000"/>
            </a:lvl8pPr>
            <a:lvl9pPr marL="3653431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466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438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4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91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78" indent="0">
              <a:buNone/>
              <a:defRPr sz="2800"/>
            </a:lvl2pPr>
            <a:lvl3pPr marL="913358" indent="0">
              <a:buNone/>
              <a:defRPr sz="2400"/>
            </a:lvl3pPr>
            <a:lvl4pPr marL="1370038" indent="0">
              <a:buNone/>
              <a:defRPr sz="2000"/>
            </a:lvl4pPr>
            <a:lvl5pPr marL="1826715" indent="0">
              <a:buNone/>
              <a:defRPr sz="2000"/>
            </a:lvl5pPr>
            <a:lvl6pPr marL="2283396" indent="0">
              <a:buNone/>
              <a:defRPr sz="2000"/>
            </a:lvl6pPr>
            <a:lvl7pPr marL="2740074" indent="0">
              <a:buNone/>
              <a:defRPr sz="2000"/>
            </a:lvl7pPr>
            <a:lvl8pPr marL="3196748" indent="0">
              <a:buNone/>
              <a:defRPr sz="2000"/>
            </a:lvl8pPr>
            <a:lvl9pPr marL="3653431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12/03/2013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9006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576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118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65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443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640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09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4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747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78" indent="0">
              <a:buNone/>
              <a:defRPr sz="2800"/>
            </a:lvl2pPr>
            <a:lvl3pPr marL="913358" indent="0">
              <a:buNone/>
              <a:defRPr sz="2400"/>
            </a:lvl3pPr>
            <a:lvl4pPr marL="1370038" indent="0">
              <a:buNone/>
              <a:defRPr sz="2000"/>
            </a:lvl4pPr>
            <a:lvl5pPr marL="1826715" indent="0">
              <a:buNone/>
              <a:defRPr sz="2000"/>
            </a:lvl5pPr>
            <a:lvl6pPr marL="2283396" indent="0">
              <a:buNone/>
              <a:defRPr sz="2000"/>
            </a:lvl6pPr>
            <a:lvl7pPr marL="2740074" indent="0">
              <a:buNone/>
              <a:defRPr sz="2000"/>
            </a:lvl7pPr>
            <a:lvl8pPr marL="3196748" indent="0">
              <a:buNone/>
              <a:defRPr sz="2000"/>
            </a:lvl8pPr>
            <a:lvl9pPr marL="3653431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422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055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4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5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30" tIns="45667" rIns="91330" bIns="4566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30" tIns="45667" rIns="91330" bIns="4566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12/03/2013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D28B6-5620-456C-B8E3-BAD3523ED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10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33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09" indent="-342509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03" indent="-285424" algn="l" defTabSz="913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99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76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056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35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14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93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71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15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6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4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4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31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30" tIns="45667" rIns="91330" bIns="4566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30" tIns="45667" rIns="91330" bIns="4566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8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33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09" indent="-342509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03" indent="-285424" algn="l" defTabSz="913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99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76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056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35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14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93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71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15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6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4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4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31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30" tIns="45667" rIns="91330" bIns="4566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30" tIns="45667" rIns="91330" bIns="4566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6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33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09" indent="-342509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03" indent="-285424" algn="l" defTabSz="913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99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76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056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35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14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93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71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15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6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4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4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31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30" tIns="45667" rIns="91330" bIns="4566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30" tIns="45667" rIns="91330" bIns="4566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33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09" indent="-342509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03" indent="-285424" algn="l" defTabSz="913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99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76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056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35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14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93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71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15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6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4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4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31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/>
          <p:cNvSpPr>
            <a:spLocks noChangeArrowheads="1"/>
          </p:cNvSpPr>
          <p:nvPr/>
        </p:nvSpPr>
        <p:spPr bwMode="auto">
          <a:xfrm>
            <a:off x="-5760" y="4013712"/>
            <a:ext cx="342720" cy="2852939"/>
          </a:xfrm>
          <a:custGeom>
            <a:avLst/>
            <a:gdLst>
              <a:gd name="T0" fmla="*/ 0 w 457200"/>
              <a:gd name="T1" fmla="*/ 0 h 2853267"/>
              <a:gd name="T2" fmla="*/ 67912 w 457200"/>
              <a:gd name="T3" fmla="*/ 7549177 h 2853267"/>
              <a:gd name="T4" fmla="*/ 0 w 457200"/>
              <a:gd name="T5" fmla="*/ 7526779 h 2853267"/>
              <a:gd name="T6" fmla="*/ 0 w 457200"/>
              <a:gd name="T7" fmla="*/ 0 h 28532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77B328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58" tIns="41430" rIns="82858" bIns="41430" anchor="ctr"/>
          <a:lstStyle/>
          <a:p>
            <a:pPr defTabSz="40710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3" cstate="print">
            <a:lum bright="36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" y="1988853"/>
            <a:ext cx="1656000" cy="453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36000" contrast="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78562" y="404683"/>
            <a:ext cx="6714720" cy="131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55" tIns="40777" rIns="81555" bIns="40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8560" y="2060857"/>
            <a:ext cx="6740640" cy="387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55" tIns="40777" rIns="81555" bIns="40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596005" y="6377000"/>
            <a:ext cx="1177920" cy="57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55" tIns="40777" rIns="81555" bIns="40777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65597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 defTabSz="407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12/03/2013</a:t>
            </a:r>
            <a:endParaRPr lang="fr-FR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508320" y="6375550"/>
            <a:ext cx="6871680" cy="3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58" tIns="41430" rIns="82858" bIns="41430" anchor="ctr"/>
          <a:lstStyle/>
          <a:p>
            <a:pPr defTabSz="40710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fr-FR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5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hdr="0" ftr="0" dt="0"/>
  <p:txStyles>
    <p:titleStyle>
      <a:lvl1pPr algn="l" defTabSz="40710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0710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Tahoma" charset="0"/>
          <a:ea typeface="Microsoft YaHei" charset="-122"/>
        </a:defRPr>
      </a:lvl2pPr>
      <a:lvl3pPr algn="l" defTabSz="40710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Tahoma" charset="0"/>
          <a:ea typeface="Microsoft YaHei" charset="-122"/>
        </a:defRPr>
      </a:lvl3pPr>
      <a:lvl4pPr algn="l" defTabSz="40710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Tahoma" charset="0"/>
          <a:ea typeface="Microsoft YaHei" charset="-122"/>
        </a:defRPr>
      </a:lvl4pPr>
      <a:lvl5pPr algn="l" defTabSz="40710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Tahoma" charset="0"/>
          <a:ea typeface="Microsoft YaHei" charset="-122"/>
        </a:defRPr>
      </a:lvl5pPr>
      <a:lvl6pPr marL="2278631" indent="-207150" algn="l" defTabSz="40710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Tahoma" charset="0"/>
          <a:ea typeface="Microsoft YaHei" charset="-122"/>
        </a:defRPr>
      </a:lvl6pPr>
      <a:lvl7pPr marL="2692927" indent="-207150" algn="l" defTabSz="40710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Tahoma" charset="0"/>
          <a:ea typeface="Microsoft YaHei" charset="-122"/>
        </a:defRPr>
      </a:lvl7pPr>
      <a:lvl8pPr marL="3107226" indent="-207150" algn="l" defTabSz="40710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Tahoma" charset="0"/>
          <a:ea typeface="Microsoft YaHei" charset="-122"/>
        </a:defRPr>
      </a:lvl8pPr>
      <a:lvl9pPr marL="3521520" indent="-207150" algn="l" defTabSz="40710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Tahoma" charset="0"/>
          <a:ea typeface="Microsoft YaHei" charset="-122"/>
        </a:defRPr>
      </a:lvl9pPr>
    </p:titleStyle>
    <p:bodyStyle>
      <a:lvl1pPr marL="310723" indent="-310723" algn="l" defTabSz="407103" rtl="0" eaLnBrk="0" fontAlgn="base" hangingPunct="0">
        <a:lnSpc>
          <a:spcPct val="101000"/>
        </a:lnSpc>
        <a:spcBef>
          <a:spcPct val="0"/>
        </a:spcBef>
        <a:spcAft>
          <a:spcPts val="1418"/>
        </a:spcAft>
        <a:buClr>
          <a:srgbClr val="000000"/>
        </a:buClr>
        <a:buSzPct val="100000"/>
        <a:buFont typeface="Times New Roman" charset="0"/>
        <a:defRPr sz="1800">
          <a:solidFill>
            <a:srgbClr val="404040"/>
          </a:solidFill>
          <a:latin typeface="+mn-lt"/>
          <a:ea typeface="+mn-ea"/>
          <a:cs typeface="+mn-cs"/>
        </a:defRPr>
      </a:lvl1pPr>
      <a:lvl2pPr marL="673231" indent="-258936" algn="l" defTabSz="407103" rtl="0" eaLnBrk="0" fontAlgn="base" hangingPunct="0">
        <a:lnSpc>
          <a:spcPct val="101000"/>
        </a:lnSpc>
        <a:spcBef>
          <a:spcPct val="0"/>
        </a:spcBef>
        <a:spcAft>
          <a:spcPts val="1134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</a:defRPr>
      </a:lvl2pPr>
      <a:lvl3pPr marL="1035739" indent="-207150" algn="l" defTabSz="407103" rtl="0" eaLnBrk="0" fontAlgn="base" hangingPunct="0">
        <a:lnSpc>
          <a:spcPct val="101000"/>
        </a:lnSpc>
        <a:spcBef>
          <a:spcPct val="0"/>
        </a:spcBef>
        <a:spcAft>
          <a:spcPts val="851"/>
        </a:spcAft>
        <a:buClr>
          <a:srgbClr val="000000"/>
        </a:buClr>
        <a:buSzPct val="100000"/>
        <a:buFont typeface="Times New Roman" charset="0"/>
        <a:defRPr sz="1200">
          <a:solidFill>
            <a:srgbClr val="404040"/>
          </a:solidFill>
          <a:latin typeface="+mn-lt"/>
          <a:ea typeface="+mn-ea"/>
        </a:defRPr>
      </a:lvl3pPr>
      <a:lvl4pPr marL="1450037" indent="-207150" algn="l" defTabSz="407103" rtl="0" eaLnBrk="0" fontAlgn="base" hangingPunct="0">
        <a:lnSpc>
          <a:spcPct val="101000"/>
        </a:lnSpc>
        <a:spcBef>
          <a:spcPct val="0"/>
        </a:spcBef>
        <a:spcAft>
          <a:spcPts val="567"/>
        </a:spcAft>
        <a:buClr>
          <a:srgbClr val="000000"/>
        </a:buClr>
        <a:buSzPct val="100000"/>
        <a:buFont typeface="Times New Roman" charset="0"/>
        <a:defRPr sz="1200">
          <a:solidFill>
            <a:srgbClr val="404040"/>
          </a:solidFill>
          <a:latin typeface="+mn-lt"/>
          <a:ea typeface="+mn-ea"/>
        </a:defRPr>
      </a:lvl4pPr>
      <a:lvl5pPr marL="1864334" indent="-207150" algn="l" defTabSz="407103" rtl="0" eaLnBrk="0" fontAlgn="base" hangingPunct="0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charset="0"/>
        <a:defRPr sz="2000">
          <a:solidFill>
            <a:srgbClr val="404040"/>
          </a:solidFill>
          <a:latin typeface="+mn-lt"/>
          <a:ea typeface="+mn-ea"/>
        </a:defRPr>
      </a:lvl5pPr>
      <a:lvl6pPr marL="2278631" indent="-207150" algn="l" defTabSz="407103" rtl="0" fontAlgn="base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6pPr>
      <a:lvl7pPr marL="2692927" indent="-207150" algn="l" defTabSz="407103" rtl="0" fontAlgn="base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7pPr>
      <a:lvl8pPr marL="3107226" indent="-207150" algn="l" defTabSz="407103" rtl="0" fontAlgn="base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8pPr>
      <a:lvl9pPr marL="3521520" indent="-207150" algn="l" defTabSz="407103" rtl="0" fontAlgn="base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296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592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888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185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482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778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074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4372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 noChangeArrowheads="1"/>
          </p:cNvSpPr>
          <p:nvPr/>
        </p:nvSpPr>
        <p:spPr bwMode="auto">
          <a:xfrm>
            <a:off x="-5760" y="4013711"/>
            <a:ext cx="342720" cy="2852939"/>
          </a:xfrm>
          <a:custGeom>
            <a:avLst/>
            <a:gdLst>
              <a:gd name="T0" fmla="*/ 0 w 457200"/>
              <a:gd name="T1" fmla="*/ 0 h 2853267"/>
              <a:gd name="T2" fmla="*/ 67912 w 457200"/>
              <a:gd name="T3" fmla="*/ 7549177 h 2853267"/>
              <a:gd name="T4" fmla="*/ 0 w 457200"/>
              <a:gd name="T5" fmla="*/ 7526779 h 2853267"/>
              <a:gd name="T6" fmla="*/ 0 w 457200"/>
              <a:gd name="T7" fmla="*/ 0 h 28532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77B328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67" tIns="41434" rIns="82867" bIns="41434" anchor="ctr"/>
          <a:lstStyle/>
          <a:p>
            <a:pPr defTabSz="407145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3" cstate="print">
            <a:lum bright="36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" y="1988853"/>
            <a:ext cx="1656000" cy="453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36000" contrast="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78562" y="332677"/>
            <a:ext cx="6438240" cy="131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63" tIns="40781" rIns="81563" bIns="40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7596005" y="6376999"/>
            <a:ext cx="1177920" cy="57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63" tIns="40781" rIns="81563" bIns="40781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656038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 defTabSz="407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12/03/2013</a:t>
            </a:r>
            <a:endParaRPr lang="fr-FR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508320" y="6375550"/>
            <a:ext cx="6871680" cy="3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67" tIns="41434" rIns="82867" bIns="41434" anchor="ctr"/>
          <a:lstStyle/>
          <a:p>
            <a:pPr defTabSz="4071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fr-FR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18080" cy="451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97994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hf hdr="0" ftr="0" dt="0"/>
  <p:txStyles>
    <p:titleStyle>
      <a:lvl1pPr algn="l" defTabSz="407145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07145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Tahoma" charset="0"/>
          <a:ea typeface="Microsoft YaHei" charset="-122"/>
        </a:defRPr>
      </a:lvl2pPr>
      <a:lvl3pPr algn="l" defTabSz="407145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Tahoma" charset="0"/>
          <a:ea typeface="Microsoft YaHei" charset="-122"/>
        </a:defRPr>
      </a:lvl3pPr>
      <a:lvl4pPr algn="l" defTabSz="407145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Tahoma" charset="0"/>
          <a:ea typeface="Microsoft YaHei" charset="-122"/>
        </a:defRPr>
      </a:lvl4pPr>
      <a:lvl5pPr algn="l" defTabSz="407145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Tahoma" charset="0"/>
          <a:ea typeface="Microsoft YaHei" charset="-122"/>
        </a:defRPr>
      </a:lvl5pPr>
      <a:lvl6pPr marL="2278867" indent="-207171" algn="l" defTabSz="407145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Tahoma" charset="0"/>
          <a:ea typeface="Microsoft YaHei" charset="-122"/>
        </a:defRPr>
      </a:lvl6pPr>
      <a:lvl7pPr marL="2693206" indent="-207171" algn="l" defTabSz="407145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Tahoma" charset="0"/>
          <a:ea typeface="Microsoft YaHei" charset="-122"/>
        </a:defRPr>
      </a:lvl7pPr>
      <a:lvl8pPr marL="3107548" indent="-207171" algn="l" defTabSz="407145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Tahoma" charset="0"/>
          <a:ea typeface="Microsoft YaHei" charset="-122"/>
        </a:defRPr>
      </a:lvl8pPr>
      <a:lvl9pPr marL="3521885" indent="-207171" algn="l" defTabSz="407145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Tahoma" charset="0"/>
          <a:ea typeface="Microsoft YaHei" charset="-122"/>
        </a:defRPr>
      </a:lvl9pPr>
    </p:titleStyle>
    <p:bodyStyle>
      <a:lvl1pPr marL="310755" indent="-310755" algn="l" defTabSz="407145" rtl="0" eaLnBrk="0" fontAlgn="base" hangingPunct="0">
        <a:lnSpc>
          <a:spcPct val="101000"/>
        </a:lnSpc>
        <a:spcBef>
          <a:spcPct val="0"/>
        </a:spcBef>
        <a:spcAft>
          <a:spcPts val="1418"/>
        </a:spcAft>
        <a:buClr>
          <a:srgbClr val="000000"/>
        </a:buClr>
        <a:buSzPct val="100000"/>
        <a:buFont typeface="Times New Roman" charset="0"/>
        <a:defRPr sz="1800">
          <a:solidFill>
            <a:srgbClr val="404040"/>
          </a:solidFill>
          <a:latin typeface="+mn-lt"/>
          <a:ea typeface="+mn-ea"/>
          <a:cs typeface="+mn-cs"/>
        </a:defRPr>
      </a:lvl1pPr>
      <a:lvl2pPr marL="673301" indent="-258963" algn="l" defTabSz="407145" rtl="0" eaLnBrk="0" fontAlgn="base" hangingPunct="0">
        <a:lnSpc>
          <a:spcPct val="101000"/>
        </a:lnSpc>
        <a:spcBef>
          <a:spcPct val="0"/>
        </a:spcBef>
        <a:spcAft>
          <a:spcPts val="1134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</a:defRPr>
      </a:lvl2pPr>
      <a:lvl3pPr marL="1035847" indent="-207171" algn="l" defTabSz="407145" rtl="0" eaLnBrk="0" fontAlgn="base" hangingPunct="0">
        <a:lnSpc>
          <a:spcPct val="101000"/>
        </a:lnSpc>
        <a:spcBef>
          <a:spcPct val="0"/>
        </a:spcBef>
        <a:spcAft>
          <a:spcPts val="851"/>
        </a:spcAft>
        <a:buClr>
          <a:srgbClr val="000000"/>
        </a:buClr>
        <a:buSzPct val="100000"/>
        <a:buFont typeface="Times New Roman" charset="0"/>
        <a:defRPr sz="1200">
          <a:solidFill>
            <a:srgbClr val="404040"/>
          </a:solidFill>
          <a:latin typeface="+mn-lt"/>
          <a:ea typeface="+mn-ea"/>
        </a:defRPr>
      </a:lvl3pPr>
      <a:lvl4pPr marL="1450188" indent="-207171" algn="l" defTabSz="407145" rtl="0" eaLnBrk="0" fontAlgn="base" hangingPunct="0">
        <a:lnSpc>
          <a:spcPct val="101000"/>
        </a:lnSpc>
        <a:spcBef>
          <a:spcPct val="0"/>
        </a:spcBef>
        <a:spcAft>
          <a:spcPts val="567"/>
        </a:spcAft>
        <a:buClr>
          <a:srgbClr val="000000"/>
        </a:buClr>
        <a:buSzPct val="100000"/>
        <a:buFont typeface="Times New Roman" charset="0"/>
        <a:defRPr sz="1200">
          <a:solidFill>
            <a:srgbClr val="404040"/>
          </a:solidFill>
          <a:latin typeface="+mn-lt"/>
          <a:ea typeface="+mn-ea"/>
        </a:defRPr>
      </a:lvl4pPr>
      <a:lvl5pPr marL="1864527" indent="-207171" algn="l" defTabSz="407145" rtl="0" eaLnBrk="0" fontAlgn="base" hangingPunct="0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charset="0"/>
        <a:defRPr sz="2000">
          <a:solidFill>
            <a:srgbClr val="404040"/>
          </a:solidFill>
          <a:latin typeface="+mn-lt"/>
          <a:ea typeface="+mn-ea"/>
        </a:defRPr>
      </a:lvl5pPr>
      <a:lvl6pPr marL="2278867" indent="-207171" algn="l" defTabSz="407145" rtl="0" fontAlgn="base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6pPr>
      <a:lvl7pPr marL="2693206" indent="-207171" algn="l" defTabSz="407145" rtl="0" fontAlgn="base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7pPr>
      <a:lvl8pPr marL="3107548" indent="-207171" algn="l" defTabSz="407145" rtl="0" fontAlgn="base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8pPr>
      <a:lvl9pPr marL="3521885" indent="-207171" algn="l" defTabSz="407145" rtl="0" fontAlgn="base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339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678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017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35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69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03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375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471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 noChangeArrowheads="1"/>
          </p:cNvSpPr>
          <p:nvPr/>
        </p:nvSpPr>
        <p:spPr bwMode="auto">
          <a:xfrm>
            <a:off x="-5760" y="4013706"/>
            <a:ext cx="342720" cy="2852939"/>
          </a:xfrm>
          <a:custGeom>
            <a:avLst/>
            <a:gdLst>
              <a:gd name="T0" fmla="*/ 0 w 457200"/>
              <a:gd name="T1" fmla="*/ 0 h 2853267"/>
              <a:gd name="T2" fmla="*/ 67912 w 457200"/>
              <a:gd name="T3" fmla="*/ 7549177 h 2853267"/>
              <a:gd name="T4" fmla="*/ 0 w 457200"/>
              <a:gd name="T5" fmla="*/ 7526779 h 2853267"/>
              <a:gd name="T6" fmla="*/ 0 w 457200"/>
              <a:gd name="T7" fmla="*/ 0 h 28532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77B328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10" tIns="41455" rIns="82910" bIns="41455" anchor="ctr"/>
          <a:lstStyle/>
          <a:p>
            <a:pPr defTabSz="407357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3" cstate="print">
            <a:lum bright="36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" y="1988853"/>
            <a:ext cx="1656000" cy="453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36000" contrast="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78562" y="332677"/>
            <a:ext cx="6438240" cy="131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06" tIns="40803" rIns="81606" bIns="40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7596005" y="6376994"/>
            <a:ext cx="1177920" cy="57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06" tIns="40803" rIns="81606" bIns="40803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656378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 defTabSz="4073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12/03/2013</a:t>
            </a:r>
            <a:endParaRPr lang="fr-FR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508320" y="6375550"/>
            <a:ext cx="6871680" cy="3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10" tIns="41455" rIns="82910" bIns="41455" anchor="ctr"/>
          <a:lstStyle/>
          <a:p>
            <a:pPr defTabSz="4073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fr-FR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18080" cy="451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426942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hf hdr="0" ftr="0" dt="0"/>
  <p:txStyles>
    <p:titleStyle>
      <a:lvl1pPr algn="l" defTabSz="407357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07357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Tahoma" charset="0"/>
          <a:ea typeface="Microsoft YaHei" charset="-122"/>
        </a:defRPr>
      </a:lvl2pPr>
      <a:lvl3pPr algn="l" defTabSz="407357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Tahoma" charset="0"/>
          <a:ea typeface="Microsoft YaHei" charset="-122"/>
        </a:defRPr>
      </a:lvl3pPr>
      <a:lvl4pPr algn="l" defTabSz="407357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Tahoma" charset="0"/>
          <a:ea typeface="Microsoft YaHei" charset="-122"/>
        </a:defRPr>
      </a:lvl4pPr>
      <a:lvl5pPr algn="l" defTabSz="407357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Tahoma" charset="0"/>
          <a:ea typeface="Microsoft YaHei" charset="-122"/>
        </a:defRPr>
      </a:lvl5pPr>
      <a:lvl6pPr marL="2280048" indent="-207278" algn="l" defTabSz="407357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Tahoma" charset="0"/>
          <a:ea typeface="Microsoft YaHei" charset="-122"/>
        </a:defRPr>
      </a:lvl6pPr>
      <a:lvl7pPr marL="2694602" indent="-207278" algn="l" defTabSz="407357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Tahoma" charset="0"/>
          <a:ea typeface="Microsoft YaHei" charset="-122"/>
        </a:defRPr>
      </a:lvl7pPr>
      <a:lvl8pPr marL="3109158" indent="-207278" algn="l" defTabSz="407357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Tahoma" charset="0"/>
          <a:ea typeface="Microsoft YaHei" charset="-122"/>
        </a:defRPr>
      </a:lvl8pPr>
      <a:lvl9pPr marL="3523710" indent="-207278" algn="l" defTabSz="407357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Tahoma" charset="0"/>
          <a:ea typeface="Microsoft YaHei" charset="-122"/>
        </a:defRPr>
      </a:lvl9pPr>
    </p:titleStyle>
    <p:bodyStyle>
      <a:lvl1pPr marL="310916" indent="-310916" algn="l" defTabSz="407357" rtl="0" eaLnBrk="0" fontAlgn="base" hangingPunct="0">
        <a:lnSpc>
          <a:spcPct val="101000"/>
        </a:lnSpc>
        <a:spcBef>
          <a:spcPct val="0"/>
        </a:spcBef>
        <a:spcAft>
          <a:spcPts val="1418"/>
        </a:spcAft>
        <a:buClr>
          <a:srgbClr val="000000"/>
        </a:buClr>
        <a:buSzPct val="100000"/>
        <a:buFont typeface="Times New Roman" charset="0"/>
        <a:defRPr sz="1800">
          <a:solidFill>
            <a:srgbClr val="404040"/>
          </a:solidFill>
          <a:latin typeface="+mn-lt"/>
          <a:ea typeface="+mn-ea"/>
          <a:cs typeface="+mn-cs"/>
        </a:defRPr>
      </a:lvl1pPr>
      <a:lvl2pPr marL="673651" indent="-259097" algn="l" defTabSz="407357" rtl="0" eaLnBrk="0" fontAlgn="base" hangingPunct="0">
        <a:lnSpc>
          <a:spcPct val="101000"/>
        </a:lnSpc>
        <a:spcBef>
          <a:spcPct val="0"/>
        </a:spcBef>
        <a:spcAft>
          <a:spcPts val="1134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</a:defRPr>
      </a:lvl2pPr>
      <a:lvl3pPr marL="1036384" indent="-207278" algn="l" defTabSz="407357" rtl="0" eaLnBrk="0" fontAlgn="base" hangingPunct="0">
        <a:lnSpc>
          <a:spcPct val="101000"/>
        </a:lnSpc>
        <a:spcBef>
          <a:spcPct val="0"/>
        </a:spcBef>
        <a:spcAft>
          <a:spcPts val="851"/>
        </a:spcAft>
        <a:buClr>
          <a:srgbClr val="000000"/>
        </a:buClr>
        <a:buSzPct val="100000"/>
        <a:buFont typeface="Times New Roman" charset="0"/>
        <a:defRPr sz="1200">
          <a:solidFill>
            <a:srgbClr val="404040"/>
          </a:solidFill>
          <a:latin typeface="+mn-lt"/>
          <a:ea typeface="+mn-ea"/>
        </a:defRPr>
      </a:lvl3pPr>
      <a:lvl4pPr marL="1450940" indent="-207278" algn="l" defTabSz="407357" rtl="0" eaLnBrk="0" fontAlgn="base" hangingPunct="0">
        <a:lnSpc>
          <a:spcPct val="101000"/>
        </a:lnSpc>
        <a:spcBef>
          <a:spcPct val="0"/>
        </a:spcBef>
        <a:spcAft>
          <a:spcPts val="567"/>
        </a:spcAft>
        <a:buClr>
          <a:srgbClr val="000000"/>
        </a:buClr>
        <a:buSzPct val="100000"/>
        <a:buFont typeface="Times New Roman" charset="0"/>
        <a:defRPr sz="1200">
          <a:solidFill>
            <a:srgbClr val="404040"/>
          </a:solidFill>
          <a:latin typeface="+mn-lt"/>
          <a:ea typeface="+mn-ea"/>
        </a:defRPr>
      </a:lvl4pPr>
      <a:lvl5pPr marL="1865494" indent="-207278" algn="l" defTabSz="407357" rtl="0" eaLnBrk="0" fontAlgn="base" hangingPunct="0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charset="0"/>
        <a:defRPr sz="2000">
          <a:solidFill>
            <a:srgbClr val="404040"/>
          </a:solidFill>
          <a:latin typeface="+mn-lt"/>
          <a:ea typeface="+mn-ea"/>
        </a:defRPr>
      </a:lvl5pPr>
      <a:lvl6pPr marL="2280048" indent="-207278" algn="l" defTabSz="407357" rtl="0" fontAlgn="base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6pPr>
      <a:lvl7pPr marL="2694602" indent="-207278" algn="l" defTabSz="407357" rtl="0" fontAlgn="base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7pPr>
      <a:lvl8pPr marL="3109158" indent="-207278" algn="l" defTabSz="407357" rtl="0" fontAlgn="base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8pPr>
      <a:lvl9pPr marL="3523710" indent="-207278" algn="l" defTabSz="407357" rtl="0" fontAlgn="base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54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08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662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216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771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325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879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433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/>
          <p:cNvSpPr>
            <a:spLocks noChangeArrowheads="1"/>
          </p:cNvSpPr>
          <p:nvPr/>
        </p:nvSpPr>
        <p:spPr bwMode="auto">
          <a:xfrm>
            <a:off x="-5760" y="4013703"/>
            <a:ext cx="342720" cy="2852939"/>
          </a:xfrm>
          <a:custGeom>
            <a:avLst/>
            <a:gdLst>
              <a:gd name="T0" fmla="*/ 0 w 457200"/>
              <a:gd name="T1" fmla="*/ 0 h 2853267"/>
              <a:gd name="T2" fmla="*/ 67912 w 457200"/>
              <a:gd name="T3" fmla="*/ 7549177 h 2853267"/>
              <a:gd name="T4" fmla="*/ 0 w 457200"/>
              <a:gd name="T5" fmla="*/ 7526779 h 2853267"/>
              <a:gd name="T6" fmla="*/ 0 w 457200"/>
              <a:gd name="T7" fmla="*/ 0 h 28532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77B328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3" cstate="print">
            <a:lum bright="36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" y="1988851"/>
            <a:ext cx="1656000" cy="453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36000" contrast="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78562" y="404683"/>
            <a:ext cx="6714720" cy="131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1" tIns="40816" rIns="81631" bIns="40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8560" y="2060857"/>
            <a:ext cx="6740640" cy="387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1" tIns="40816" rIns="81631" bIns="40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596002" y="6376991"/>
            <a:ext cx="1177920" cy="57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1" tIns="40816" rIns="81631" bIns="40816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656582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 defTabSz="4074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12/03/2013</a:t>
            </a:r>
            <a:endParaRPr lang="fr-FR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508320" y="6375550"/>
            <a:ext cx="6871680" cy="3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fr-FR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5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hf hdr="0" ftr="0" dt="0"/>
  <p:txStyles>
    <p:titleStyle>
      <a:lvl1pPr algn="l" defTabSz="407484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07484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Tahoma" charset="0"/>
          <a:ea typeface="Microsoft YaHei" charset="-122"/>
        </a:defRPr>
      </a:lvl2pPr>
      <a:lvl3pPr algn="l" defTabSz="407484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Tahoma" charset="0"/>
          <a:ea typeface="Microsoft YaHei" charset="-122"/>
        </a:defRPr>
      </a:lvl3pPr>
      <a:lvl4pPr algn="l" defTabSz="407484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Tahoma" charset="0"/>
          <a:ea typeface="Microsoft YaHei" charset="-122"/>
        </a:defRPr>
      </a:lvl4pPr>
      <a:lvl5pPr algn="l" defTabSz="407484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Tahoma" charset="0"/>
          <a:ea typeface="Microsoft YaHei" charset="-122"/>
        </a:defRPr>
      </a:lvl5pPr>
      <a:lvl6pPr marL="2280758" indent="-207341" algn="l" defTabSz="407484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Tahoma" charset="0"/>
          <a:ea typeface="Microsoft YaHei" charset="-122"/>
        </a:defRPr>
      </a:lvl6pPr>
      <a:lvl7pPr marL="2695440" indent="-207341" algn="l" defTabSz="407484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Tahoma" charset="0"/>
          <a:ea typeface="Microsoft YaHei" charset="-122"/>
        </a:defRPr>
      </a:lvl7pPr>
      <a:lvl8pPr marL="3110124" indent="-207341" algn="l" defTabSz="407484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Tahoma" charset="0"/>
          <a:ea typeface="Microsoft YaHei" charset="-122"/>
        </a:defRPr>
      </a:lvl8pPr>
      <a:lvl9pPr marL="3524806" indent="-207341" algn="l" defTabSz="407484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Tahoma" charset="0"/>
          <a:ea typeface="Microsoft YaHei" charset="-122"/>
        </a:defRPr>
      </a:lvl9pPr>
    </p:titleStyle>
    <p:bodyStyle>
      <a:lvl1pPr marL="311013" indent="-311013" algn="l" defTabSz="407484" rtl="0" eaLnBrk="0" fontAlgn="base" hangingPunct="0">
        <a:lnSpc>
          <a:spcPct val="101000"/>
        </a:lnSpc>
        <a:spcBef>
          <a:spcPct val="0"/>
        </a:spcBef>
        <a:spcAft>
          <a:spcPts val="1418"/>
        </a:spcAft>
        <a:buClr>
          <a:srgbClr val="000000"/>
        </a:buClr>
        <a:buSzPct val="100000"/>
        <a:buFont typeface="Times New Roman" charset="0"/>
        <a:defRPr sz="1800">
          <a:solidFill>
            <a:srgbClr val="404040"/>
          </a:solidFill>
          <a:latin typeface="+mn-lt"/>
          <a:ea typeface="+mn-ea"/>
          <a:cs typeface="+mn-cs"/>
        </a:defRPr>
      </a:lvl1pPr>
      <a:lvl2pPr marL="673860" indent="-259178" algn="l" defTabSz="407484" rtl="0" eaLnBrk="0" fontAlgn="base" hangingPunct="0">
        <a:lnSpc>
          <a:spcPct val="101000"/>
        </a:lnSpc>
        <a:spcBef>
          <a:spcPct val="0"/>
        </a:spcBef>
        <a:spcAft>
          <a:spcPts val="1134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</a:defRPr>
      </a:lvl2pPr>
      <a:lvl3pPr marL="1036707" indent="-207341" algn="l" defTabSz="407484" rtl="0" eaLnBrk="0" fontAlgn="base" hangingPunct="0">
        <a:lnSpc>
          <a:spcPct val="101000"/>
        </a:lnSpc>
        <a:spcBef>
          <a:spcPct val="0"/>
        </a:spcBef>
        <a:spcAft>
          <a:spcPts val="851"/>
        </a:spcAft>
        <a:buClr>
          <a:srgbClr val="000000"/>
        </a:buClr>
        <a:buSzPct val="100000"/>
        <a:buFont typeface="Times New Roman" charset="0"/>
        <a:defRPr sz="1200">
          <a:solidFill>
            <a:srgbClr val="404040"/>
          </a:solidFill>
          <a:latin typeface="+mn-lt"/>
          <a:ea typeface="+mn-ea"/>
        </a:defRPr>
      </a:lvl3pPr>
      <a:lvl4pPr marL="1451391" indent="-207341" algn="l" defTabSz="407484" rtl="0" eaLnBrk="0" fontAlgn="base" hangingPunct="0">
        <a:lnSpc>
          <a:spcPct val="101000"/>
        </a:lnSpc>
        <a:spcBef>
          <a:spcPct val="0"/>
        </a:spcBef>
        <a:spcAft>
          <a:spcPts val="567"/>
        </a:spcAft>
        <a:buClr>
          <a:srgbClr val="000000"/>
        </a:buClr>
        <a:buSzPct val="100000"/>
        <a:buFont typeface="Times New Roman" charset="0"/>
        <a:defRPr sz="1200">
          <a:solidFill>
            <a:srgbClr val="404040"/>
          </a:solidFill>
          <a:latin typeface="+mn-lt"/>
          <a:ea typeface="+mn-ea"/>
        </a:defRPr>
      </a:lvl4pPr>
      <a:lvl5pPr marL="1866074" indent="-207341" algn="l" defTabSz="407484" rtl="0" eaLnBrk="0" fontAlgn="base" hangingPunct="0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charset="0"/>
        <a:defRPr sz="2000">
          <a:solidFill>
            <a:srgbClr val="404040"/>
          </a:solidFill>
          <a:latin typeface="+mn-lt"/>
          <a:ea typeface="+mn-ea"/>
        </a:defRPr>
      </a:lvl5pPr>
      <a:lvl6pPr marL="2280758" indent="-207341" algn="l" defTabSz="407484" rtl="0" fontAlgn="base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6pPr>
      <a:lvl7pPr marL="2695440" indent="-207341" algn="l" defTabSz="407484" rtl="0" fontAlgn="base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7pPr>
      <a:lvl8pPr marL="3110124" indent="-207341" algn="l" defTabSz="407484" rtl="0" fontAlgn="base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8pPr>
      <a:lvl9pPr marL="3524806" indent="-207341" algn="l" defTabSz="407484" rtl="0" fontAlgn="base">
        <a:lnSpc>
          <a:spcPct val="101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95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12/03/2013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MS PGothic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A6D2A90-E491-A14C-A593-1AB799CE051F}" type="slidenum">
              <a:rPr lang="fr-FR"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ea typeface="MS PGothic" charset="0"/>
            </a:endParaRPr>
          </a:p>
        </p:txBody>
      </p:sp>
      <p:sp>
        <p:nvSpPr>
          <p:cNvPr id="1031" name="ZoneTexte 7"/>
          <p:cNvSpPr txBox="1">
            <a:spLocks noChangeArrowheads="1"/>
          </p:cNvSpPr>
          <p:nvPr/>
        </p:nvSpPr>
        <p:spPr bwMode="auto">
          <a:xfrm>
            <a:off x="1016000" y="4938713"/>
            <a:ext cx="76708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0519E"/>
          </a:solidFill>
          <a:latin typeface="+mn-lt"/>
          <a:ea typeface="MS PGothic" pitchFamily="34" charset="-128"/>
          <a:cs typeface="MS PGothic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Calibri" pitchFamily="-112" charset="0"/>
          <a:ea typeface="MS PGothic" pitchFamily="34" charset="-128"/>
          <a:cs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Calibri" pitchFamily="-112" charset="0"/>
          <a:ea typeface="MS PGothic" pitchFamily="34" charset="-128"/>
          <a:cs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Calibri" pitchFamily="-112" charset="0"/>
          <a:ea typeface="MS PGothic" pitchFamily="34" charset="-128"/>
          <a:cs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Calibri" pitchFamily="-112" charset="0"/>
          <a:ea typeface="MS PGothic" pitchFamily="34" charset="-128"/>
          <a:cs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FA22E"/>
          </a:solidFill>
          <a:latin typeface="Arial" pitchFamily="-112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FA22E"/>
          </a:solidFill>
          <a:latin typeface="Arial" pitchFamily="-112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FA22E"/>
          </a:solidFill>
          <a:latin typeface="Arial" pitchFamily="-112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FA22E"/>
          </a:solidFill>
          <a:latin typeface="Arial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6D1F80"/>
        </a:buClr>
        <a:buSzPct val="100000"/>
        <a:buFont typeface="Wingdings" charset="0"/>
        <a:buChar char="n"/>
        <a:defRPr sz="2200" kern="1200">
          <a:solidFill>
            <a:srgbClr val="281E28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•"/>
        <a:defRPr sz="2000" kern="1200">
          <a:solidFill>
            <a:srgbClr val="000000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22000"/>
                    </a14:imgEffect>
                    <a14:imgEffect>
                      <a14:brightnessContrast bright="-11000" contras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30" tIns="45667" rIns="91330" bIns="4566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30" tIns="45667" rIns="91330" bIns="4566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33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09" indent="-342509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03" indent="-285424" algn="l" defTabSz="913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99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76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056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35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14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93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71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15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6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4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4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31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30" tIns="45667" rIns="91330" bIns="4566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30" tIns="45667" rIns="91330" bIns="4566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12/03/2013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33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09" indent="-342509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03" indent="-285424" algn="l" defTabSz="913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99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76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056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35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14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93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71" indent="-228340" algn="l" defTabSz="913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15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6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4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4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31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5" Type="http://schemas.openxmlformats.org/officeDocument/2006/relationships/comments" Target="../comments/comment1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mailto:contact@academiedubiocontrole.org" TargetMode="Externa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eg"/><Relationship Id="rId7" Type="http://schemas.openxmlformats.org/officeDocument/2006/relationships/image" Target="http://www.canal-de-provence.com/Portals/0/scp_images/articles/logo/logo_scp_300_dpi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16.png"/><Relationship Id="rId5" Type="http://schemas.openxmlformats.org/officeDocument/2006/relationships/image" Target="http://www.jobekia.com/data/logos/403/logo_advini_.jpg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raphael.metral@supagro.fr" TargetMode="External"/><Relationship Id="rId7" Type="http://schemas.openxmlformats.org/officeDocument/2006/relationships/image" Target="../media/image62.png"/><Relationship Id="rId2" Type="http://schemas.openxmlformats.org/officeDocument/2006/relationships/hyperlink" Target="mailto:christel.chevrier@languedocroussillon.chambagri.fr" TargetMode="Externa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64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5877272"/>
            <a:ext cx="4608512" cy="936104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Mardi 03 novembre 2015 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Amphi Lamour - Montpellier </a:t>
            </a:r>
            <a:r>
              <a:rPr lang="fr-FR" altLang="fr-F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SupAgro</a:t>
            </a:r>
            <a:endParaRPr lang="fr-FR" alt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3" y="116632"/>
            <a:ext cx="3111867" cy="138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74" y="3559237"/>
            <a:ext cx="2435757" cy="241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8653" y="1958359"/>
            <a:ext cx="789378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7" rIns="91330" bIns="45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6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« Le </a:t>
            </a:r>
            <a:r>
              <a:rPr lang="fr-FR" altLang="fr-FR" sz="3600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biocontrôle</a:t>
            </a:r>
            <a:r>
              <a:rPr lang="fr-FR" altLang="fr-FR" sz="36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va-t-il changer l’agriculture et créer de nouveaux métiers ? 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3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Conférence organisée par la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Chaire d’entreprises </a:t>
            </a:r>
            <a:r>
              <a:rPr lang="fr-FR" altLang="fr-F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AgroSYS</a:t>
            </a:r>
            <a:endParaRPr lang="fr-FR" altLang="fr-FR" sz="2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38" y="260648"/>
            <a:ext cx="1704975" cy="84709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2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922405" y="326915"/>
            <a:ext cx="6724800" cy="132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40777" rIns="81555" bIns="4077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defTabSz="40710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fr-FR" sz="4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54240" y="2933599"/>
            <a:ext cx="3139200" cy="330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40777" rIns="81555" bIns="40777"/>
          <a:lstStyle>
            <a:lvl1pPr marL="342900" indent="-3317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defTabSz="407103" fontAlgn="base">
              <a:spcBef>
                <a:spcPts val="907"/>
              </a:spcBef>
              <a:spcAft>
                <a:spcPct val="0"/>
              </a:spcAft>
              <a:buSzPct val="80000"/>
              <a:defRPr/>
            </a:pPr>
            <a:endParaRPr lang="fr-FR" sz="2400" b="1">
              <a:solidFill>
                <a:srgbClr val="DC2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</a:endParaRPr>
          </a:p>
          <a:p>
            <a:pPr defTabSz="407103" fontAlgn="base">
              <a:lnSpc>
                <a:spcPct val="93000"/>
              </a:lnSpc>
              <a:spcBef>
                <a:spcPct val="0"/>
              </a:spcBef>
              <a:spcAft>
                <a:spcPts val="1418"/>
              </a:spcAft>
              <a:buSzPct val="100000"/>
              <a:defRPr/>
            </a:pPr>
            <a:endParaRPr lang="fr-FR" sz="2400" b="1">
              <a:solidFill>
                <a:srgbClr val="DC2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0640" y="946190"/>
            <a:ext cx="8812800" cy="425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40777" rIns="81555" bIns="4077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defTabSz="40710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z="2500" b="1" u="sng" dirty="0">
                <a:solidFill>
                  <a:srgbClr val="336600"/>
                </a:solidFill>
                <a:latin typeface="Calibri" panose="020F0502020204030204" pitchFamily="34" charset="0"/>
              </a:rPr>
              <a:t>Le Biocontrôle</a:t>
            </a:r>
          </a:p>
          <a:p>
            <a:pPr defTabSz="40710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2500" b="1" dirty="0">
                <a:solidFill>
                  <a:srgbClr val="00FFFF"/>
                </a:solidFill>
                <a:latin typeface="Calibri" panose="020F0502020204030204" pitchFamily="34" charset="0"/>
              </a:rPr>
              <a:t>	</a:t>
            </a:r>
            <a:r>
              <a:rPr lang="fr-FR" sz="2500" b="1" dirty="0">
                <a:solidFill>
                  <a:srgbClr val="0099FF"/>
                </a:solidFill>
                <a:latin typeface="Calibri" panose="020F0502020204030204" pitchFamily="34" charset="0"/>
              </a:rPr>
              <a:t>	</a:t>
            </a:r>
            <a:r>
              <a:rPr lang="fr-FR" sz="25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- Vise à la protection des plantes, des semences, des récoltes en privilégiant l’utilisation de mécanismes et d’interactions naturels,</a:t>
            </a:r>
          </a:p>
          <a:p>
            <a:pPr defTabSz="40710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fr-FR" sz="25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40710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z="2500" b="1" u="sng" dirty="0">
                <a:solidFill>
                  <a:srgbClr val="336600"/>
                </a:solidFill>
                <a:latin typeface="Calibri" panose="020F0502020204030204" pitchFamily="34" charset="0"/>
              </a:rPr>
              <a:t>Principe du </a:t>
            </a:r>
            <a:r>
              <a:rPr lang="fr-FR" sz="2500" b="1" u="sng" dirty="0" err="1">
                <a:solidFill>
                  <a:srgbClr val="336600"/>
                </a:solidFill>
                <a:latin typeface="Calibri" panose="020F0502020204030204" pitchFamily="34" charset="0"/>
              </a:rPr>
              <a:t>Biocontrôle</a:t>
            </a:r>
            <a:endParaRPr lang="fr-FR" sz="2500" b="1" u="sng" dirty="0">
              <a:solidFill>
                <a:srgbClr val="336600"/>
              </a:solidFill>
              <a:latin typeface="Calibri" panose="020F0502020204030204" pitchFamily="34" charset="0"/>
            </a:endParaRPr>
          </a:p>
          <a:p>
            <a:pPr defTabSz="40710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FR" sz="2500" b="1" dirty="0">
                <a:solidFill>
                  <a:srgbClr val="0099FF"/>
                </a:solidFill>
                <a:latin typeface="Calibri" panose="020F0502020204030204" pitchFamily="34" charset="0"/>
              </a:rPr>
              <a:t>	</a:t>
            </a:r>
            <a:r>
              <a:rPr lang="fr-FR" sz="25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- Fondé sur la gestion des équilibres des populations d’agresseurs plutôt que sur leur éradication, </a:t>
            </a:r>
          </a:p>
          <a:p>
            <a:pPr defTabSz="40710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fr-FR" sz="2500" b="1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227544"/>
            <a:ext cx="9144000" cy="47381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82858" tIns="41430" rIns="82858" bIns="41430">
            <a:spAutoFit/>
          </a:bodyPr>
          <a:lstStyle/>
          <a:p>
            <a:pPr defTabSz="40710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fr-FR" sz="2700" dirty="0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Définitions</a:t>
            </a:r>
          </a:p>
        </p:txBody>
      </p:sp>
    </p:spTree>
    <p:extLst>
      <p:ext uri="{BB962C8B-B14F-4D97-AF65-F5344CB8AC3E}">
        <p14:creationId xmlns:p14="http://schemas.microsoft.com/office/powerpoint/2010/main" val="3488654440"/>
      </p:ext>
    </p:extLst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56485" y="783445"/>
            <a:ext cx="8389440" cy="480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40777" rIns="81555" bIns="40777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defTabSz="407103" eaLnBrk="1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fr-FR" altLang="fr-FR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« Les produits de </a:t>
            </a:r>
            <a:r>
              <a:rPr lang="fr-FR" altLang="fr-FR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biocontrôle</a:t>
            </a:r>
            <a:r>
              <a:rPr lang="fr-FR" altLang="fr-FR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sont des agents et produits utilisant des mécanismes naturels dans le cadre de la lutte intégrée contre les ennemis des cultures. </a:t>
            </a:r>
          </a:p>
          <a:p>
            <a:pPr algn="just" defTabSz="407103" eaLnBrk="1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fr-FR" altLang="fr-FR" sz="2200" b="1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algn="just" defTabSz="407103" eaLnBrk="1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fr-FR" altLang="fr-FR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 </a:t>
            </a:r>
            <a:r>
              <a:rPr lang="fr-FR" altLang="fr-FR" sz="2200" b="1" dirty="0">
                <a:solidFill>
                  <a:srgbClr val="336600"/>
                </a:solidFill>
                <a:latin typeface="Calibri" panose="020F0502020204030204" pitchFamily="34" charset="0"/>
              </a:rPr>
              <a:t>Ils comprennent en particulier :</a:t>
            </a:r>
          </a:p>
          <a:p>
            <a:pPr algn="just" defTabSz="407103" eaLnBrk="1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fr-FR" altLang="fr-FR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	1° Les </a:t>
            </a:r>
            <a:r>
              <a:rPr lang="fr-FR" altLang="fr-FR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macro-organismes</a:t>
            </a:r>
            <a:r>
              <a:rPr lang="fr-FR" altLang="fr-FR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;</a:t>
            </a:r>
          </a:p>
          <a:p>
            <a:pPr algn="just" defTabSz="407103" eaLnBrk="1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fr-FR" altLang="fr-FR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	2° Les produits phytopharmaceutiques comprenant des 	micro-organismes, des médiateurs chimiques comme les phéromones et les </a:t>
            </a:r>
            <a:r>
              <a:rPr lang="fr-FR" altLang="fr-FR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kairomones</a:t>
            </a:r>
            <a:r>
              <a:rPr lang="fr-FR" altLang="fr-FR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et des substances naturelles d’origine végétale, animale ou minérale. »</a:t>
            </a:r>
          </a:p>
          <a:p>
            <a:pPr defTabSz="407103" eaLnBrk="1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fr-FR" altLang="fr-FR" sz="15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1041" y="6294904"/>
            <a:ext cx="9142560" cy="856642"/>
          </a:xfrm>
          <a:prstGeom prst="rect">
            <a:avLst/>
          </a:prstGeom>
          <a:noFill/>
        </p:spPr>
        <p:txBody>
          <a:bodyPr lIns="82858" tIns="41430" rIns="82858" bIns="41430">
            <a:spAutoFit/>
          </a:bodyPr>
          <a:lstStyle/>
          <a:p>
            <a:pPr defTabSz="40710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fr-FR" altLang="fr-FR" u="sng" dirty="0">
                <a:solidFill>
                  <a:srgbClr val="808080">
                    <a:lumMod val="75000"/>
                  </a:srgbClr>
                </a:solidFill>
                <a:latin typeface="Calibri" panose="020F0502020204030204" pitchFamily="34" charset="0"/>
              </a:rPr>
              <a:t>Source :</a:t>
            </a:r>
            <a:r>
              <a:rPr lang="fr-FR" altLang="fr-FR" dirty="0">
                <a:solidFill>
                  <a:srgbClr val="808080">
                    <a:lumMod val="75000"/>
                  </a:srgbClr>
                </a:solidFill>
                <a:latin typeface="Calibri" panose="020F0502020204030204" pitchFamily="34" charset="0"/>
              </a:rPr>
              <a:t> Code rural, article L.253-6 / loi n° 2014-1170 du 13 octobre 2014, dite loi d’avenir pour l’agriculture, l’alimentation et la forêt</a:t>
            </a:r>
          </a:p>
          <a:p>
            <a:pPr defTabSz="40710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fr-FR" dirty="0">
              <a:solidFill>
                <a:srgbClr val="808080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62748"/>
            <a:ext cx="9144000" cy="47380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82858" tIns="41430" rIns="82858" bIns="41430">
            <a:spAutoFit/>
          </a:bodyPr>
          <a:lstStyle/>
          <a:p>
            <a:pPr defTabSz="40710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fr-FR" sz="2700" dirty="0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Définition   officielle</a:t>
            </a:r>
          </a:p>
        </p:txBody>
      </p:sp>
    </p:spTree>
    <p:extLst>
      <p:ext uri="{BB962C8B-B14F-4D97-AF65-F5344CB8AC3E}">
        <p14:creationId xmlns:p14="http://schemas.microsoft.com/office/powerpoint/2010/main" val="665680153"/>
      </p:ext>
    </p:extLst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0" y="332679"/>
            <a:ext cx="914400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42409" rIns="81555" bIns="42409" anchor="ctr"/>
          <a:lstStyle>
            <a:lvl1pPr>
              <a:lnSpc>
                <a:spcPct val="101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404040"/>
                </a:solidFill>
                <a:latin typeface="Tahoma" charset="0"/>
                <a:ea typeface="Microsoft YaHei" charset="-122"/>
              </a:defRPr>
            </a:lvl1pPr>
            <a:lvl2pPr>
              <a:lnSpc>
                <a:spcPct val="101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404040"/>
                </a:solidFill>
                <a:latin typeface="Tahoma" charset="0"/>
                <a:ea typeface="Microsoft YaHei" charset="-122"/>
              </a:defRPr>
            </a:lvl2pPr>
            <a:lvl3pPr>
              <a:lnSpc>
                <a:spcPct val="101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300">
                <a:solidFill>
                  <a:srgbClr val="404040"/>
                </a:solidFill>
                <a:latin typeface="Tahoma" charset="0"/>
                <a:ea typeface="Microsoft YaHei" charset="-122"/>
              </a:defRPr>
            </a:lvl3pPr>
            <a:lvl4pPr>
              <a:lnSpc>
                <a:spcPct val="101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300">
                <a:solidFill>
                  <a:srgbClr val="404040"/>
                </a:solidFill>
                <a:latin typeface="Tahoma" charset="0"/>
                <a:ea typeface="Microsoft YaHei" charset="-122"/>
              </a:defRPr>
            </a:lvl4pPr>
            <a:lvl5pPr>
              <a:lnSpc>
                <a:spcPct val="101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404040"/>
                </a:solidFill>
                <a:latin typeface="Tahoma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404040"/>
                </a:solidFill>
                <a:latin typeface="Tahoma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404040"/>
                </a:solidFill>
                <a:latin typeface="Tahoma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404040"/>
                </a:solidFill>
                <a:latin typeface="Tahoma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404040"/>
                </a:solidFill>
                <a:latin typeface="Tahoma" charset="0"/>
                <a:ea typeface="Microsoft YaHei" charset="-122"/>
              </a:defRPr>
            </a:lvl9pPr>
          </a:lstStyle>
          <a:p>
            <a:pPr algn="ctr" defTabSz="40710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de-CH" altLang="fr-FR" sz="2200">
                <a:solidFill>
                  <a:srgbClr val="006666"/>
                </a:solidFill>
                <a:latin typeface="Arial" charset="0"/>
              </a:rPr>
              <a:t/>
            </a:r>
            <a:br>
              <a:rPr lang="de-CH" altLang="fr-FR" sz="2200">
                <a:solidFill>
                  <a:srgbClr val="006666"/>
                </a:solidFill>
                <a:latin typeface="Arial" charset="0"/>
              </a:rPr>
            </a:br>
            <a:r>
              <a:rPr lang="de-CH" altLang="fr-FR" sz="22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grpSp>
        <p:nvGrpSpPr>
          <p:cNvPr id="15363" name="Groupe 2"/>
          <p:cNvGrpSpPr>
            <a:grpSpLocks/>
          </p:cNvGrpSpPr>
          <p:nvPr/>
        </p:nvGrpSpPr>
        <p:grpSpPr bwMode="auto">
          <a:xfrm>
            <a:off x="336960" y="1173734"/>
            <a:ext cx="7174080" cy="5325679"/>
            <a:chOff x="371474" y="1293143"/>
            <a:chExt cx="7909198" cy="5871070"/>
          </a:xfrm>
        </p:grpSpPr>
        <p:grpSp>
          <p:nvGrpSpPr>
            <p:cNvPr id="15368" name="Groupe 1"/>
            <p:cNvGrpSpPr>
              <a:grpSpLocks/>
            </p:cNvGrpSpPr>
            <p:nvPr/>
          </p:nvGrpSpPr>
          <p:grpSpPr bwMode="auto">
            <a:xfrm>
              <a:off x="371474" y="1293143"/>
              <a:ext cx="7909198" cy="5871070"/>
              <a:chOff x="1619250" y="1197460"/>
              <a:chExt cx="7909198" cy="5871070"/>
            </a:xfrm>
          </p:grpSpPr>
          <p:pic>
            <p:nvPicPr>
              <p:cNvPr id="14338" name="Picture 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659577" y="1662636"/>
                <a:ext cx="3797431" cy="243860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4341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19250" y="4733120"/>
                <a:ext cx="3552948" cy="233541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pic>
          <p:sp>
            <p:nvSpPr>
              <p:cNvPr id="14344" name="Text Box 7"/>
              <p:cNvSpPr txBox="1">
                <a:spLocks noChangeArrowheads="1"/>
              </p:cNvSpPr>
              <p:nvPr/>
            </p:nvSpPr>
            <p:spPr bwMode="auto">
              <a:xfrm>
                <a:off x="2052652" y="1197460"/>
                <a:ext cx="2698843" cy="409559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lIns="90000" tIns="46800" rIns="90000" bIns="46800">
                <a:spAutoFit/>
              </a:bodyPr>
              <a:lstStyle>
                <a:lvl1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1pPr>
                <a:lvl2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2pPr>
                <a:lvl3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3pPr>
                <a:lvl4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4pPr>
                <a:lvl5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defTabSz="407103" eaLnBrk="1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/>
                </a:pPr>
                <a:r>
                  <a:rPr lang="fr-FR" altLang="fr-FR" b="1" dirty="0">
                    <a:solidFill>
                      <a:srgbClr val="336600"/>
                    </a:solidFill>
                  </a:rPr>
                  <a:t> </a:t>
                </a:r>
                <a:r>
                  <a:rPr lang="fr-FR" altLang="fr-FR" b="1" dirty="0" err="1">
                    <a:solidFill>
                      <a:srgbClr val="336600"/>
                    </a:solidFill>
                  </a:rPr>
                  <a:t>Macro-organismes</a:t>
                </a:r>
                <a:r>
                  <a:rPr lang="fr-FR" altLang="fr-FR" b="1" dirty="0">
                    <a:solidFill>
                      <a:srgbClr val="336600"/>
                    </a:solidFill>
                  </a:rPr>
                  <a:t> </a:t>
                </a:r>
              </a:p>
            </p:txBody>
          </p:sp>
          <p:sp>
            <p:nvSpPr>
              <p:cNvPr id="14345" name="Text Box 8"/>
              <p:cNvSpPr txBox="1">
                <a:spLocks noChangeArrowheads="1"/>
              </p:cNvSpPr>
              <p:nvPr/>
            </p:nvSpPr>
            <p:spPr bwMode="auto">
              <a:xfrm>
                <a:off x="6461292" y="1197460"/>
                <a:ext cx="2484524" cy="409559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lIns="90000" tIns="46800" rIns="90000" bIns="46800">
                <a:spAutoFit/>
              </a:bodyPr>
              <a:lstStyle>
                <a:lvl1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1pPr>
                <a:lvl2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2pPr>
                <a:lvl3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3pPr>
                <a:lvl4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4pPr>
                <a:lvl5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defTabSz="407103" eaLnBrk="1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/>
                </a:pPr>
                <a:r>
                  <a:rPr lang="fr-FR" altLang="fr-FR" b="1" dirty="0">
                    <a:solidFill>
                      <a:srgbClr val="336600"/>
                    </a:solidFill>
                  </a:rPr>
                  <a:t>Micro-organismes </a:t>
                </a:r>
              </a:p>
            </p:txBody>
          </p:sp>
          <p:sp>
            <p:nvSpPr>
              <p:cNvPr id="14346" name="Text Box 9"/>
              <p:cNvSpPr txBox="1">
                <a:spLocks noChangeArrowheads="1"/>
              </p:cNvSpPr>
              <p:nvPr/>
            </p:nvSpPr>
            <p:spPr bwMode="auto">
              <a:xfrm>
                <a:off x="1908185" y="4221903"/>
                <a:ext cx="3060806" cy="409559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lIns="90000" tIns="46800" rIns="90000" bIns="46800">
                <a:spAutoFit/>
              </a:bodyPr>
              <a:lstStyle>
                <a:lvl1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1pPr>
                <a:lvl2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2pPr>
                <a:lvl3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3pPr>
                <a:lvl4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4pPr>
                <a:lvl5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defTabSz="407103" eaLnBrk="1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/>
                </a:pPr>
                <a:r>
                  <a:rPr lang="fr-FR" altLang="fr-FR" b="1" dirty="0">
                    <a:solidFill>
                      <a:srgbClr val="336600"/>
                    </a:solidFill>
                  </a:rPr>
                  <a:t> Médiateurs chimiques </a:t>
                </a:r>
              </a:p>
            </p:txBody>
          </p:sp>
          <p:sp>
            <p:nvSpPr>
              <p:cNvPr id="14347" name="Rectangle 10"/>
              <p:cNvSpPr>
                <a:spLocks noChangeArrowheads="1"/>
              </p:cNvSpPr>
              <p:nvPr/>
            </p:nvSpPr>
            <p:spPr bwMode="auto">
              <a:xfrm>
                <a:off x="6173945" y="4221903"/>
                <a:ext cx="3048105" cy="409559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lIns="90000" tIns="46800" rIns="90000" bIns="46800">
                <a:spAutoFit/>
              </a:bodyPr>
              <a:lstStyle>
                <a:lvl1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1pPr>
                <a:lvl2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2pPr>
                <a:lvl3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3pPr>
                <a:lvl4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4pPr>
                <a:lvl5pPr eaLnBrk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defTabSz="407103" eaLnBrk="1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/>
                </a:pPr>
                <a:r>
                  <a:rPr lang="fr-FR" altLang="fr-FR" b="1" dirty="0">
                    <a:solidFill>
                      <a:srgbClr val="336600"/>
                    </a:solidFill>
                  </a:rPr>
                  <a:t>Substances naturelles </a:t>
                </a:r>
              </a:p>
            </p:txBody>
          </p:sp>
          <p:pic>
            <p:nvPicPr>
              <p:cNvPr id="14348" name="Picture 1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59577" y="4710893"/>
                <a:ext cx="3868871" cy="235763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pic>
        </p:grpSp>
        <p:sp>
          <p:nvSpPr>
            <p:cNvPr id="15369" name="Rectangle 12"/>
            <p:cNvSpPr>
              <a:spLocks noChangeArrowheads="1"/>
            </p:cNvSpPr>
            <p:nvPr/>
          </p:nvSpPr>
          <p:spPr bwMode="auto">
            <a:xfrm>
              <a:off x="4414484" y="3632979"/>
              <a:ext cx="1355676" cy="545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lnSpc>
                  <a:spcPct val="101000"/>
                </a:lnSpc>
                <a:spcAft>
                  <a:spcPts val="156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1pPr>
              <a:lvl2pPr>
                <a:lnSpc>
                  <a:spcPct val="101000"/>
                </a:lnSpc>
                <a:spcAft>
                  <a:spcPts val="125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2pPr>
              <a:lvl3pPr>
                <a:lnSpc>
                  <a:spcPct val="101000"/>
                </a:lnSpc>
                <a:spcAft>
                  <a:spcPts val="938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3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3pPr>
              <a:lvl4pPr>
                <a:lnSpc>
                  <a:spcPct val="101000"/>
                </a:lnSpc>
                <a:spcAft>
                  <a:spcPts val="625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3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4pPr>
              <a:lvl5pPr>
                <a:lnSpc>
                  <a:spcPct val="101000"/>
                </a:lnSpc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9pPr>
            </a:lstStyle>
            <a:p>
              <a:pPr defTabSz="40710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fr-FR" sz="1300" b="1">
                  <a:solidFill>
                    <a:srgbClr val="FFFFFF"/>
                  </a:solidFill>
                  <a:latin typeface="Calibri" pitchFamily="34" charset="0"/>
                </a:rPr>
                <a:t>champignons, </a:t>
              </a:r>
            </a:p>
            <a:p>
              <a:pPr defTabSz="40710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fr-FR" sz="1300" b="1">
                  <a:solidFill>
                    <a:srgbClr val="FFFFFF"/>
                  </a:solidFill>
                  <a:latin typeface="Calibri" pitchFamily="34" charset="0"/>
                </a:rPr>
                <a:t>bactéries, virus</a:t>
              </a:r>
            </a:p>
          </p:txBody>
        </p:sp>
        <p:sp>
          <p:nvSpPr>
            <p:cNvPr id="15370" name="Rectangle 13"/>
            <p:cNvSpPr>
              <a:spLocks noChangeArrowheads="1"/>
            </p:cNvSpPr>
            <p:nvPr/>
          </p:nvSpPr>
          <p:spPr bwMode="auto">
            <a:xfrm>
              <a:off x="371474" y="4930181"/>
              <a:ext cx="1592983" cy="324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lnSpc>
                  <a:spcPct val="101000"/>
                </a:lnSpc>
                <a:spcAft>
                  <a:spcPts val="156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1pPr>
              <a:lvl2pPr>
                <a:lnSpc>
                  <a:spcPct val="101000"/>
                </a:lnSpc>
                <a:spcAft>
                  <a:spcPts val="125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2pPr>
              <a:lvl3pPr>
                <a:lnSpc>
                  <a:spcPct val="101000"/>
                </a:lnSpc>
                <a:spcAft>
                  <a:spcPts val="938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3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3pPr>
              <a:lvl4pPr>
                <a:lnSpc>
                  <a:spcPct val="101000"/>
                </a:lnSpc>
                <a:spcAft>
                  <a:spcPts val="625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3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4pPr>
              <a:lvl5pPr>
                <a:lnSpc>
                  <a:spcPct val="101000"/>
                </a:lnSpc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9pPr>
            </a:lstStyle>
            <a:p>
              <a:pPr defTabSz="40710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fr-FR" sz="1300" b="1">
                  <a:solidFill>
                    <a:srgbClr val="FFFFFF"/>
                  </a:solidFill>
                  <a:latin typeface="Arial" charset="0"/>
                </a:rPr>
                <a:t>phéromones</a:t>
              </a:r>
              <a:r>
                <a:rPr lang="fr-FR" altLang="fr-FR" sz="1300">
                  <a:solidFill>
                    <a:srgbClr val="FFFFFF"/>
                  </a:solidFill>
                  <a:latin typeface="Arial" charset="0"/>
                </a:rPr>
                <a:t>, …</a:t>
              </a:r>
            </a:p>
          </p:txBody>
        </p:sp>
        <p:sp>
          <p:nvSpPr>
            <p:cNvPr id="15371" name="Rectangle 14"/>
            <p:cNvSpPr>
              <a:spLocks noChangeArrowheads="1"/>
            </p:cNvSpPr>
            <p:nvPr/>
          </p:nvSpPr>
          <p:spPr bwMode="auto">
            <a:xfrm>
              <a:off x="4411142" y="4869715"/>
              <a:ext cx="1161771" cy="765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lnSpc>
                  <a:spcPct val="101000"/>
                </a:lnSpc>
                <a:spcAft>
                  <a:spcPts val="156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1pPr>
              <a:lvl2pPr>
                <a:lnSpc>
                  <a:spcPct val="101000"/>
                </a:lnSpc>
                <a:spcAft>
                  <a:spcPts val="125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2pPr>
              <a:lvl3pPr>
                <a:lnSpc>
                  <a:spcPct val="101000"/>
                </a:lnSpc>
                <a:spcAft>
                  <a:spcPts val="938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3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3pPr>
              <a:lvl4pPr>
                <a:lnSpc>
                  <a:spcPct val="101000"/>
                </a:lnSpc>
                <a:spcAft>
                  <a:spcPts val="625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3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4pPr>
              <a:lvl5pPr>
                <a:lnSpc>
                  <a:spcPct val="101000"/>
                </a:lnSpc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9pPr>
            </a:lstStyle>
            <a:p>
              <a:pPr defTabSz="40710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fr-FR" sz="1300" b="1">
                  <a:solidFill>
                    <a:srgbClr val="FFFFFF"/>
                  </a:solidFill>
                  <a:latin typeface="Arial" charset="0"/>
                </a:rPr>
                <a:t>végétales, </a:t>
              </a:r>
            </a:p>
            <a:p>
              <a:pPr defTabSz="40710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fr-FR" sz="1300" b="1">
                  <a:solidFill>
                    <a:srgbClr val="FFFFFF"/>
                  </a:solidFill>
                  <a:latin typeface="Arial" charset="0"/>
                </a:rPr>
                <a:t>minérales, </a:t>
              </a:r>
            </a:p>
            <a:p>
              <a:pPr defTabSz="40710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fr-FR" sz="1300" b="1">
                  <a:solidFill>
                    <a:srgbClr val="FFFFFF"/>
                  </a:solidFill>
                  <a:latin typeface="Arial" charset="0"/>
                </a:rPr>
                <a:t>animales</a:t>
              </a:r>
            </a:p>
          </p:txBody>
        </p:sp>
        <p:sp>
          <p:nvSpPr>
            <p:cNvPr id="15372" name="Text Box 16"/>
            <p:cNvSpPr txBox="1">
              <a:spLocks noChangeArrowheads="1"/>
            </p:cNvSpPr>
            <p:nvPr/>
          </p:nvSpPr>
          <p:spPr bwMode="auto">
            <a:xfrm>
              <a:off x="2652012" y="1765178"/>
              <a:ext cx="1295523" cy="72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101000"/>
                </a:lnSpc>
                <a:spcAft>
                  <a:spcPts val="156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1pPr>
              <a:lvl2pPr>
                <a:lnSpc>
                  <a:spcPct val="101000"/>
                </a:lnSpc>
                <a:spcAft>
                  <a:spcPts val="125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2pPr>
              <a:lvl3pPr>
                <a:lnSpc>
                  <a:spcPct val="101000"/>
                </a:lnSpc>
                <a:spcAft>
                  <a:spcPts val="938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3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3pPr>
              <a:lvl4pPr>
                <a:lnSpc>
                  <a:spcPct val="101000"/>
                </a:lnSpc>
                <a:spcAft>
                  <a:spcPts val="625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3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4pPr>
              <a:lvl5pPr>
                <a:lnSpc>
                  <a:spcPct val="101000"/>
                </a:lnSpc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ts val="313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404040"/>
                  </a:solidFill>
                  <a:latin typeface="Tahoma" charset="0"/>
                  <a:ea typeface="Microsoft YaHei" charset="-122"/>
                </a:defRPr>
              </a:lvl9pPr>
            </a:lstStyle>
            <a:p>
              <a:pPr defTabSz="40710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fr-FR" sz="1300" b="1">
                  <a:solidFill>
                    <a:srgbClr val="FFFFFF"/>
                  </a:solidFill>
                  <a:latin typeface="Arial" charset="0"/>
                </a:rPr>
                <a:t>Insectes, </a:t>
              </a:r>
            </a:p>
            <a:p>
              <a:pPr defTabSz="40710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fr-FR" sz="1300" b="1">
                  <a:solidFill>
                    <a:srgbClr val="FFFFFF"/>
                  </a:solidFill>
                  <a:latin typeface="Arial" charset="0"/>
                </a:rPr>
                <a:t>acariens</a:t>
              </a:r>
            </a:p>
            <a:p>
              <a:pPr defTabSz="40710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fr-FR" sz="1300" b="1">
                  <a:solidFill>
                    <a:srgbClr val="FFFFFF"/>
                  </a:solidFill>
                  <a:latin typeface="Arial" charset="0"/>
                </a:rPr>
                <a:t>nématodes</a:t>
              </a:r>
            </a:p>
          </p:txBody>
        </p:sp>
      </p:grp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0" y="100815"/>
            <a:ext cx="9144000" cy="49253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lIns="81555" tIns="40777" rIns="81555" bIns="4077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07103" fontAlgn="base" hangingPunct="0">
              <a:lnSpc>
                <a:spcPct val="93000"/>
              </a:lnSpc>
              <a:spcBef>
                <a:spcPts val="1134"/>
              </a:spcBef>
              <a:spcAft>
                <a:spcPct val="0"/>
              </a:spcAft>
              <a:buSzPct val="100000"/>
              <a:defRPr/>
            </a:pPr>
            <a:r>
              <a:rPr lang="fr-FR" sz="2900" b="1" dirty="0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Les 4 </a:t>
            </a:r>
            <a:r>
              <a:rPr lang="fr-FR" sz="2900" dirty="0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familles</a:t>
            </a:r>
            <a:r>
              <a:rPr lang="fr-FR" sz="2900" b="1" dirty="0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 du Biocontrôle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22" y="1631692"/>
            <a:ext cx="1818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721" y="1612974"/>
            <a:ext cx="3244320" cy="230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7" name="ZoneTexte 3"/>
          <p:cNvSpPr txBox="1">
            <a:spLocks noChangeArrowheads="1"/>
          </p:cNvSpPr>
          <p:nvPr/>
        </p:nvSpPr>
        <p:spPr bwMode="auto">
          <a:xfrm>
            <a:off x="2743200" y="1535202"/>
            <a:ext cx="1175040" cy="6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58" tIns="41430" rIns="82858" bIns="41430">
            <a:spAutoFit/>
          </a:bodyPr>
          <a:lstStyle/>
          <a:p>
            <a:pPr defTabSz="4071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300" b="1">
                <a:solidFill>
                  <a:srgbClr val="FFFFFF"/>
                </a:solidFill>
                <a:latin typeface="Calibri" pitchFamily="34" charset="0"/>
              </a:rPr>
              <a:t>Insectes, acariens, nématodes</a:t>
            </a:r>
          </a:p>
        </p:txBody>
      </p:sp>
    </p:spTree>
    <p:extLst>
      <p:ext uri="{BB962C8B-B14F-4D97-AF65-F5344CB8AC3E}">
        <p14:creationId xmlns:p14="http://schemas.microsoft.com/office/powerpoint/2010/main" val="15766304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265941"/>
            <a:ext cx="3190810" cy="586442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Conférence  Chaire -  03 novembre 2015 </a:t>
            </a:r>
            <a:endParaRPr lang="fr-FR" alt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Amphi Lamour - Montpellier </a:t>
            </a:r>
            <a:r>
              <a:rPr lang="fr-FR" alt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SupAgro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904031" cy="8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37" y="5697924"/>
            <a:ext cx="1170464" cy="11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1980" y="116632"/>
            <a:ext cx="7018532" cy="70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7" rIns="91330" bIns="45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« Le </a:t>
            </a:r>
            <a:r>
              <a:rPr lang="fr-FR" altLang="fr-FR" sz="2000" b="1" i="1" dirty="0" err="1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biocontrôle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 va-t-il changer l’agriculture </a:t>
            </a: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</a:b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et 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créer de nouveaux métiers ? »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00997" y="2780928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Partie 1</a:t>
            </a:r>
          </a:p>
          <a:p>
            <a:endParaRPr lang="fr-FR" sz="32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fr-FR" sz="4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Des </a:t>
            </a:r>
            <a:r>
              <a:rPr lang="fr-FR" sz="4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questions ?</a:t>
            </a:r>
            <a:endParaRPr lang="fr-FR" sz="4400" b="1" i="1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265941"/>
            <a:ext cx="3190810" cy="586442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Conférence  Chaire -  03 novembre 2015 </a:t>
            </a:r>
            <a:endParaRPr lang="fr-FR" alt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Amphi Lamour - Montpellier </a:t>
            </a:r>
            <a:r>
              <a:rPr lang="fr-FR" alt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SupAgro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904031" cy="8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37" y="5697924"/>
            <a:ext cx="1170464" cy="11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1980" y="116632"/>
            <a:ext cx="7018532" cy="70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7" rIns="91330" bIns="45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« Le </a:t>
            </a:r>
            <a:r>
              <a:rPr lang="fr-FR" altLang="fr-FR" sz="2000" b="1" i="1" dirty="0" err="1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biocontrôle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 va-t-il changer l’agriculture </a:t>
            </a: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</a:b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et 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créer de nouveaux métiers ? »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771575727"/>
              </p:ext>
            </p:extLst>
          </p:nvPr>
        </p:nvGraphicFramePr>
        <p:xfrm>
          <a:off x="395535" y="1412776"/>
          <a:ext cx="8163233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44236" y="516996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Anne Isabelle LACORDAIRE    </a:t>
            </a:r>
            <a:r>
              <a:rPr lang="fr-FR" b="1" i="1" dirty="0" smtClean="0">
                <a:solidFill>
                  <a:srgbClr val="9BBB59">
                    <a:lumMod val="50000"/>
                  </a:srgbClr>
                </a:solidFill>
              </a:rPr>
              <a:t>Académie du </a:t>
            </a:r>
            <a:r>
              <a:rPr lang="fr-FR" b="1" i="1" dirty="0" err="1" smtClean="0">
                <a:solidFill>
                  <a:srgbClr val="9BBB59">
                    <a:lumMod val="50000"/>
                  </a:srgbClr>
                </a:solidFill>
              </a:rPr>
              <a:t>Biocontrôle</a:t>
            </a:r>
            <a:endParaRPr lang="fr-FR" sz="8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Philippe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RAUCOULES	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BASF</a:t>
            </a:r>
            <a:endParaRPr lang="fr-FR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Jean-Paul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PALANCADE	</a:t>
            </a:r>
            <a:r>
              <a:rPr lang="fr-FR" b="1" i="1" dirty="0" err="1" smtClean="0">
                <a:solidFill>
                  <a:schemeClr val="accent3">
                    <a:lumMod val="50000"/>
                  </a:schemeClr>
                </a:solidFill>
              </a:rPr>
              <a:t>AgroSud</a:t>
            </a:r>
            <a:endParaRPr lang="fr-FR" b="1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265941"/>
            <a:ext cx="3190810" cy="586442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Conférence  Chaire -  03 novembre 2015 </a:t>
            </a:r>
            <a:endParaRPr lang="fr-FR" alt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Amphi Lamour - Montpellier </a:t>
            </a:r>
            <a:r>
              <a:rPr lang="fr-FR" alt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SupAgro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904031" cy="8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37" y="5697924"/>
            <a:ext cx="1170464" cy="11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1980" y="116632"/>
            <a:ext cx="7018532" cy="70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7" rIns="91330" bIns="45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« Le </a:t>
            </a:r>
            <a:r>
              <a:rPr lang="fr-FR" altLang="fr-FR" sz="2000" b="1" i="1" dirty="0" err="1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biocontrôle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 va-t-il changer l’agriculture </a:t>
            </a: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</a:b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et 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créer de nouveaux métiers ? »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4202524186"/>
              </p:ext>
            </p:extLst>
          </p:nvPr>
        </p:nvGraphicFramePr>
        <p:xfrm>
          <a:off x="395535" y="1412776"/>
          <a:ext cx="8163233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44236" y="516996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Anne Isabelle LACORDAIRE    </a:t>
            </a:r>
            <a:r>
              <a:rPr lang="fr-FR" b="1" i="1" dirty="0" smtClean="0">
                <a:solidFill>
                  <a:srgbClr val="9BBB59">
                    <a:lumMod val="50000"/>
                  </a:srgbClr>
                </a:solidFill>
              </a:rPr>
              <a:t>Académie du </a:t>
            </a:r>
            <a:r>
              <a:rPr lang="fr-FR" b="1" i="1" dirty="0" err="1" smtClean="0">
                <a:solidFill>
                  <a:srgbClr val="9BBB59">
                    <a:lumMod val="50000"/>
                  </a:srgbClr>
                </a:solidFill>
              </a:rPr>
              <a:t>Biocontrôle</a:t>
            </a:r>
            <a:endParaRPr lang="fr-FR" sz="8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87342" y="3689673"/>
            <a:ext cx="7837920" cy="74599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lIns="81597" tIns="40799" rIns="81597" bIns="4079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defTabSz="407315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z="3200" b="1" dirty="0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Quelques éléments  économiques  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80" y="5649714"/>
            <a:ext cx="1139040" cy="101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16571"/>
            <a:ext cx="3888000" cy="20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453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560" y="3189935"/>
            <a:ext cx="2089440" cy="137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20" y="227544"/>
            <a:ext cx="3803040" cy="22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95840" y="1208293"/>
            <a:ext cx="8948160" cy="483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97" tIns="42431" rIns="81597" bIns="42431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defTabSz="407315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GB" sz="2400" b="1" u="sng" dirty="0">
                <a:solidFill>
                  <a:srgbClr val="336600"/>
                </a:solidFill>
                <a:latin typeface="Calibri" panose="020F0502020204030204" pitchFamily="34" charset="0"/>
              </a:rPr>
              <a:t>Estimation du </a:t>
            </a:r>
            <a:r>
              <a:rPr lang="en-GB" sz="2400" b="1" u="sng" dirty="0" err="1">
                <a:solidFill>
                  <a:srgbClr val="336600"/>
                </a:solidFill>
                <a:latin typeface="Calibri" panose="020F0502020204030204" pitchFamily="34" charset="0"/>
              </a:rPr>
              <a:t>marché</a:t>
            </a:r>
            <a:r>
              <a:rPr lang="en-GB" sz="2400" b="1" u="sng" dirty="0">
                <a:solidFill>
                  <a:srgbClr val="336600"/>
                </a:solidFill>
                <a:latin typeface="Calibri" panose="020F0502020204030204" pitchFamily="34" charset="0"/>
              </a:rPr>
              <a:t> du </a:t>
            </a:r>
            <a:r>
              <a:rPr lang="en-GB" sz="2400" b="1" u="sng" dirty="0" err="1">
                <a:solidFill>
                  <a:srgbClr val="336600"/>
                </a:solidFill>
                <a:latin typeface="Calibri" panose="020F0502020204030204" pitchFamily="34" charset="0"/>
              </a:rPr>
              <a:t>biocontrôle</a:t>
            </a:r>
            <a:r>
              <a:rPr lang="en-GB" sz="2400" b="1" u="sng" dirty="0">
                <a:solidFill>
                  <a:srgbClr val="336600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336600"/>
                </a:solidFill>
                <a:latin typeface="Calibri" panose="020F0502020204030204" pitchFamily="34" charset="0"/>
              </a:rPr>
              <a:t>:</a:t>
            </a:r>
          </a:p>
          <a:p>
            <a:pPr marL="414511" lvl="1" defTabSz="407315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- Monde : 2 </a:t>
            </a: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Mds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€****</a:t>
            </a:r>
          </a:p>
          <a:p>
            <a:pPr marL="414511" lvl="1" defTabSz="407315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- Europe : 550 M€*</a:t>
            </a:r>
          </a:p>
          <a:p>
            <a:pPr marL="414511" lvl="1" defTabSz="407315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- France : 100 M€**</a:t>
            </a:r>
          </a:p>
          <a:p>
            <a:pPr defTabSz="407315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L’ambition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en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France </a:t>
            </a: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est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de passer de 5 % (</a:t>
            </a: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poids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du </a:t>
            </a: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biocontrôle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) à 15 % du </a:t>
            </a: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marché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de la protection des </a:t>
            </a: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plantes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d’ici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2020.**</a:t>
            </a:r>
          </a:p>
          <a:p>
            <a:pPr defTabSz="407315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D7CCA"/>
              </a:buClr>
              <a:buSzPct val="100000"/>
              <a:defRPr/>
            </a:pPr>
            <a:endParaRPr lang="en-GB" sz="2200" b="1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defTabSz="407315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D7CCA"/>
              </a:buClr>
              <a:buSzPct val="100000"/>
              <a:defRPr/>
            </a:pPr>
            <a:endParaRPr lang="en-GB" sz="2200" b="1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defTabSz="407315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D7CCA"/>
              </a:buClr>
              <a:buSzPct val="100000"/>
              <a:defRPr/>
            </a:pP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Pour le </a:t>
            </a: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jardin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, </a:t>
            </a: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en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2014, les </a:t>
            </a: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produits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de </a:t>
            </a: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biocontrôle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 à base de substances </a:t>
            </a: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naturelles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représentent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8% des </a:t>
            </a: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unités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 </a:t>
            </a: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commerciales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 </a:t>
            </a:r>
            <a:r>
              <a:rPr lang="en-GB" sz="2200" b="1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vendues</a:t>
            </a:r>
            <a:r>
              <a:rPr lang="en-GB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. ***</a:t>
            </a:r>
          </a:p>
          <a:p>
            <a:pPr defTabSz="40731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sz="1500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defTabSz="40731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GB" sz="15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* Source : </a:t>
            </a:r>
            <a:r>
              <a:rPr lang="en-GB" sz="15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Biopesticides</a:t>
            </a:r>
            <a:r>
              <a:rPr lang="en-GB" sz="15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Worldwide Market 2013, CPL, Wallingford, UK.</a:t>
            </a:r>
          </a:p>
          <a:p>
            <a:pPr defTabSz="40731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GB" sz="15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** Source : IBMA France</a:t>
            </a:r>
          </a:p>
          <a:p>
            <a:pPr defTabSz="40731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GB" sz="15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*** Source UPJ</a:t>
            </a:r>
          </a:p>
          <a:p>
            <a:pPr defTabSz="40731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GB" sz="15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**** Source Dunham Trimmer </a:t>
            </a:r>
            <a:r>
              <a:rPr lang="en-GB" sz="15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Biopesticide</a:t>
            </a:r>
            <a:r>
              <a:rPr lang="en-GB" sz="15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Industry Overview 2015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212800" y="227548"/>
            <a:ext cx="1078560" cy="360747"/>
          </a:xfrm>
          <a:prstGeom prst="rect">
            <a:avLst/>
          </a:prstGeom>
          <a:noFill/>
        </p:spPr>
        <p:txBody>
          <a:bodyPr lIns="82902" tIns="41451" rIns="82902" bIns="41451">
            <a:spAutoFit/>
          </a:bodyPr>
          <a:lstStyle/>
          <a:p>
            <a:pPr defTabSz="4073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****</a:t>
            </a:r>
          </a:p>
        </p:txBody>
      </p:sp>
    </p:spTree>
    <p:extLst>
      <p:ext uri="{BB962C8B-B14F-4D97-AF65-F5344CB8AC3E}">
        <p14:creationId xmlns:p14="http://schemas.microsoft.com/office/powerpoint/2010/main" val="1426530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17411" name="Titre 1"/>
          <p:cNvSpPr>
            <a:spLocks noGrp="1"/>
          </p:cNvSpPr>
          <p:nvPr>
            <p:ph idx="1"/>
          </p:nvPr>
        </p:nvSpPr>
        <p:spPr>
          <a:xfrm>
            <a:off x="2183040" y="2383451"/>
            <a:ext cx="5132160" cy="784882"/>
          </a:xfrm>
          <a:solidFill>
            <a:srgbClr val="FF9900"/>
          </a:solidFill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fr-FR" altLang="fr-FR" sz="33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Cadre réglementaire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82" y="5812453"/>
            <a:ext cx="1139040" cy="10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1" name="Groupe 1"/>
          <p:cNvGrpSpPr>
            <a:grpSpLocks/>
          </p:cNvGrpSpPr>
          <p:nvPr/>
        </p:nvGrpSpPr>
        <p:grpSpPr bwMode="auto">
          <a:xfrm>
            <a:off x="1978562" y="3449165"/>
            <a:ext cx="6513120" cy="1765625"/>
            <a:chOff x="1943968" y="465054"/>
            <a:chExt cx="6728616" cy="1660919"/>
          </a:xfrm>
        </p:grpSpPr>
        <p:pic>
          <p:nvPicPr>
            <p:cNvPr id="5" name="Picture 3" descr="crysope"/>
            <p:cNvPicPr>
              <a:picLocks noChangeAspect="1" noChangeArrowheads="1"/>
            </p:cNvPicPr>
            <p:nvPr/>
          </p:nvPicPr>
          <p:blipFill>
            <a:blip r:embed="rId4"/>
            <a:srcRect l="9976" b="14111"/>
            <a:stretch>
              <a:fillRect/>
            </a:stretch>
          </p:blipFill>
          <p:spPr bwMode="auto">
            <a:xfrm>
              <a:off x="1943968" y="473182"/>
              <a:ext cx="2250806" cy="1610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4" descr="nematoden L3 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22610" y="465054"/>
              <a:ext cx="2049974" cy="16609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58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00" y="3191375"/>
            <a:ext cx="1437120" cy="213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998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contenu 2"/>
          <p:cNvSpPr>
            <a:spLocks noGrp="1"/>
          </p:cNvSpPr>
          <p:nvPr>
            <p:ph idx="4294967295"/>
          </p:nvPr>
        </p:nvSpPr>
        <p:spPr>
          <a:xfrm>
            <a:off x="131040" y="1142043"/>
            <a:ext cx="9012960" cy="4899394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Les </a:t>
            </a:r>
            <a:r>
              <a:rPr lang="fr-FR" altLang="fr-FR" sz="2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macro-organismes</a:t>
            </a:r>
            <a:r>
              <a:rPr lang="fr-FR" altLang="fr-FR" sz="2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relèvent du décret n° 2012-140. S’ils ne sont pas indigènes, ils doivent faire l’objet d’une demande d’autorisation à l’ANSES.</a:t>
            </a:r>
          </a:p>
          <a:p>
            <a:pPr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Les micro-organismes</a:t>
            </a:r>
            <a:r>
              <a:rPr lang="fr-FR" altLang="fr-FR" sz="2200" b="1" dirty="0">
                <a:latin typeface="Calibri" panose="020F0502020204030204" pitchFamily="34" charset="0"/>
              </a:rPr>
              <a:t>, </a:t>
            </a:r>
            <a:r>
              <a:rPr lang="fr-FR" altLang="fr-FR" sz="2200" b="1" dirty="0">
                <a:solidFill>
                  <a:srgbClr val="00B050"/>
                </a:solidFill>
                <a:latin typeface="Calibri" panose="020F0502020204030204" pitchFamily="34" charset="0"/>
              </a:rPr>
              <a:t>les médiateurs chimiques </a:t>
            </a:r>
            <a:r>
              <a:rPr lang="fr-FR" altLang="fr-FR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et les substances naturelles</a:t>
            </a:r>
            <a:r>
              <a:rPr lang="fr-FR" altLang="fr-FR" sz="2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revendiquant une action (directe ou indirecte) sur les ravageurs et/ou les maladies et/ou les adventices relèvent du règlement CE n° 1107/2009 concernant la mise sur le marché des produits phytopharmaceutiques ; ils doivent faire l’objet d’une demande d’autorisation de mise sur le marché (AMM).</a:t>
            </a:r>
          </a:p>
        </p:txBody>
      </p:sp>
      <p:sp>
        <p:nvSpPr>
          <p:cNvPr id="18436" name="Titre 4"/>
          <p:cNvSpPr>
            <a:spLocks noGrp="1"/>
          </p:cNvSpPr>
          <p:nvPr>
            <p:ph type="title" idx="4294967295"/>
          </p:nvPr>
        </p:nvSpPr>
        <p:spPr>
          <a:xfrm>
            <a:off x="0" y="162737"/>
            <a:ext cx="9144000" cy="483891"/>
          </a:xfrm>
          <a:solidFill>
            <a:srgbClr val="FF9900"/>
          </a:solidFill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fr-FR" altLang="fr-FR" sz="27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Cadre règlementaire</a:t>
            </a:r>
          </a:p>
        </p:txBody>
      </p:sp>
      <p:sp>
        <p:nvSpPr>
          <p:cNvPr id="26628" name="ZoneTexte 3"/>
          <p:cNvSpPr txBox="1">
            <a:spLocks noChangeArrowheads="1"/>
          </p:cNvSpPr>
          <p:nvPr/>
        </p:nvSpPr>
        <p:spPr bwMode="auto">
          <a:xfrm>
            <a:off x="8254082" y="6411555"/>
            <a:ext cx="401760" cy="34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ctr"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mtClean="0">
                <a:solidFill>
                  <a:srgbClr val="FFFFFF"/>
                </a:solidFill>
                <a:latin typeface="Arial Black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34471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4221" y="2532880"/>
            <a:ext cx="7406640" cy="1472184"/>
          </a:xfrm>
        </p:spPr>
        <p:txBody>
          <a:bodyPr>
            <a:noAutofit/>
          </a:bodyPr>
          <a:lstStyle/>
          <a:p>
            <a:pPr lvl="0" algn="l"/>
            <a:r>
              <a:rPr lang="fr-FR" altLang="fr-FR" sz="3600" dirty="0">
                <a:solidFill>
                  <a:srgbClr val="6A8828"/>
                </a:solidFill>
                <a:latin typeface="Tahoma" pitchFamily="34" charset="0"/>
              </a:rPr>
              <a:t>La 1</a:t>
            </a:r>
            <a:r>
              <a:rPr lang="fr-FR" altLang="fr-FR" sz="3600" baseline="30000" dirty="0">
                <a:solidFill>
                  <a:srgbClr val="6A8828"/>
                </a:solidFill>
                <a:latin typeface="Tahoma" pitchFamily="34" charset="0"/>
              </a:rPr>
              <a:t>ère</a:t>
            </a:r>
            <a:r>
              <a:rPr lang="fr-FR" altLang="fr-FR" sz="3600" dirty="0">
                <a:solidFill>
                  <a:srgbClr val="6A8828"/>
                </a:solidFill>
                <a:latin typeface="Tahoma" pitchFamily="34" charset="0"/>
              </a:rPr>
              <a:t> </a:t>
            </a:r>
            <a:r>
              <a:rPr lang="fr-FR" altLang="fr-FR" sz="3600" dirty="0">
                <a:solidFill>
                  <a:srgbClr val="6A8828"/>
                </a:solidFill>
                <a:latin typeface="Tahoma" pitchFamily="34" charset="0"/>
              </a:rPr>
              <a:t>Chaire d’Entreprises </a:t>
            </a:r>
            <a:br>
              <a:rPr lang="fr-FR" altLang="fr-FR" sz="3600" dirty="0">
                <a:solidFill>
                  <a:srgbClr val="6A8828"/>
                </a:solidFill>
                <a:latin typeface="Tahoma" pitchFamily="34" charset="0"/>
              </a:rPr>
            </a:br>
            <a:r>
              <a:rPr lang="fr-FR" altLang="fr-FR" sz="3600" dirty="0">
                <a:solidFill>
                  <a:srgbClr val="6A8828"/>
                </a:solidFill>
                <a:latin typeface="Tahoma" pitchFamily="34" charset="0"/>
              </a:rPr>
              <a:t>pour la conception et l’ingénierie  de systèmes agricoles durables </a:t>
            </a:r>
            <a:br>
              <a:rPr lang="fr-FR" altLang="fr-FR" sz="3600" dirty="0">
                <a:solidFill>
                  <a:srgbClr val="6A8828"/>
                </a:solidFill>
                <a:latin typeface="Tahoma" pitchFamily="34" charset="0"/>
              </a:rPr>
            </a:br>
            <a:r>
              <a:rPr lang="fr-FR" altLang="fr-FR" sz="3600" dirty="0">
                <a:solidFill>
                  <a:srgbClr val="6A8828"/>
                </a:solidFill>
                <a:latin typeface="Tahoma" pitchFamily="34" charset="0"/>
              </a:rPr>
              <a:t>via la formation</a:t>
            </a:r>
            <a:endParaRPr lang="fr-FR" sz="3600" dirty="0">
              <a:solidFill>
                <a:srgbClr val="6A8828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51582" y="3131000"/>
            <a:ext cx="6781800" cy="1296987"/>
          </a:xfrm>
          <a:prstGeom prst="rect">
            <a:avLst/>
          </a:prstGeom>
        </p:spPr>
        <p:txBody>
          <a:bodyPr lIns="91330" tIns="45667" rIns="91330" bIns="45667" anchor="b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fr-FR" altLang="fr-FR" sz="2800" b="1" dirty="0">
              <a:solidFill>
                <a:srgbClr val="996633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5" name="Image 18" descr="Logoweb-AgroSYS-20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952" y="4"/>
            <a:ext cx="3928814" cy="175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4644008" y="4869160"/>
            <a:ext cx="4176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0" tIns="45667" rIns="91330" bIns="45667">
            <a:spAutoFit/>
          </a:bodyPr>
          <a:lstStyle/>
          <a:p>
            <a:r>
              <a:rPr lang="fr-FR" altLang="fr-FR" sz="2000" dirty="0">
                <a:solidFill>
                  <a:srgbClr val="6A8828"/>
                </a:solidFill>
              </a:rPr>
              <a:t>Jacques </a:t>
            </a:r>
            <a:r>
              <a:rPr lang="fr-FR" altLang="fr-FR" sz="2000" dirty="0" err="1">
                <a:solidFill>
                  <a:srgbClr val="6A8828"/>
                </a:solidFill>
              </a:rPr>
              <a:t>Wery</a:t>
            </a:r>
            <a:r>
              <a:rPr lang="fr-FR" altLang="fr-FR" sz="2000" dirty="0">
                <a:solidFill>
                  <a:srgbClr val="6A8828"/>
                </a:solidFill>
              </a:rPr>
              <a:t> (professeur titulaire)</a:t>
            </a:r>
          </a:p>
          <a:p>
            <a:r>
              <a:rPr lang="fr-FR" altLang="fr-FR" sz="2000" dirty="0">
                <a:solidFill>
                  <a:srgbClr val="6A8828"/>
                </a:solidFill>
              </a:rPr>
              <a:t>Isabelle Massaï </a:t>
            </a:r>
            <a:r>
              <a:rPr lang="fr-FR" altLang="fr-FR" sz="2000" dirty="0">
                <a:solidFill>
                  <a:srgbClr val="6A8828"/>
                </a:solidFill>
              </a:rPr>
              <a:t>(animatrice) </a:t>
            </a:r>
          </a:p>
        </p:txBody>
      </p:sp>
      <p:pic>
        <p:nvPicPr>
          <p:cNvPr id="7" name="Image 6" descr="photo_groupeetudiants.JPG"/>
          <p:cNvPicPr/>
          <p:nvPr/>
        </p:nvPicPr>
        <p:blipFill>
          <a:blip r:embed="rId3" cstate="print"/>
          <a:srcRect l="-654" t="10724" r="31459" b="13573"/>
          <a:stretch>
            <a:fillRect/>
          </a:stretch>
        </p:blipFill>
        <p:spPr>
          <a:xfrm>
            <a:off x="3101402" y="5781685"/>
            <a:ext cx="1289473" cy="107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pates-crues.jpg"/>
          <p:cNvPicPr/>
          <p:nvPr/>
        </p:nvPicPr>
        <p:blipFill>
          <a:blip r:embed="rId4" cstate="print"/>
          <a:srcRect r="12856"/>
          <a:stretch>
            <a:fillRect/>
          </a:stretch>
        </p:blipFill>
        <p:spPr>
          <a:xfrm>
            <a:off x="7986466" y="5781686"/>
            <a:ext cx="1157534" cy="107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SCP_eau_irrigagricole_MOIRENC.jpg"/>
          <p:cNvPicPr/>
          <p:nvPr/>
        </p:nvPicPr>
        <p:blipFill>
          <a:blip r:embed="rId5" cstate="print"/>
          <a:srcRect r="24968"/>
          <a:stretch>
            <a:fillRect/>
          </a:stretch>
        </p:blipFill>
        <p:spPr>
          <a:xfrm>
            <a:off x="6773805" y="5781686"/>
            <a:ext cx="1207488" cy="107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 descr="DSC04309.JPG"/>
          <p:cNvPicPr/>
          <p:nvPr/>
        </p:nvPicPr>
        <p:blipFill>
          <a:blip r:embed="rId6" cstate="print"/>
          <a:srcRect l="4152" t="659" r="29616"/>
          <a:stretch>
            <a:fillRect/>
          </a:stretch>
        </p:blipFill>
        <p:spPr>
          <a:xfrm>
            <a:off x="5621688" y="5781686"/>
            <a:ext cx="1154853" cy="107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 descr="Canal_scp_MOIRENC.jpg"/>
          <p:cNvPicPr/>
          <p:nvPr/>
        </p:nvPicPr>
        <p:blipFill>
          <a:blip r:embed="rId7" cstate="print"/>
          <a:srcRect l="15193" r="7402"/>
          <a:stretch>
            <a:fillRect/>
          </a:stretch>
        </p:blipFill>
        <p:spPr>
          <a:xfrm flipH="1">
            <a:off x="4397542" y="5781686"/>
            <a:ext cx="1206853" cy="107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7B1B-64CB-4ABE-BEE0-FC1DB7A410A5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222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0"/>
    </mc:Choice>
    <mc:Fallback xmlns="">
      <p:transition spd="slow" advTm="755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4294967295"/>
          </p:nvPr>
        </p:nvSpPr>
        <p:spPr>
          <a:xfrm>
            <a:off x="326880" y="750319"/>
            <a:ext cx="8621280" cy="4768340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fr-FR" altLang="fr-FR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La directive européenne 2009/128… pour une utilisation des pesticides compatible avec le développement durable, appliquée en France avec le plan </a:t>
            </a:r>
            <a:r>
              <a:rPr lang="fr-FR" altLang="fr-FR" sz="22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EcoPhyto</a:t>
            </a:r>
            <a:r>
              <a:rPr lang="fr-FR" altLang="fr-FR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>
              <a:buFont typeface="Times New Roman" pitchFamily="16" charset="0"/>
              <a:buNone/>
              <a:defRPr/>
            </a:pPr>
            <a:endParaRPr lang="fr-FR" altLang="fr-FR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fr-FR" altLang="fr-FR" sz="2200" b="1" u="sng" dirty="0" err="1">
                <a:solidFill>
                  <a:srgbClr val="C00000"/>
                </a:solidFill>
                <a:latin typeface="Calibri" panose="020F0502020204030204" pitchFamily="34" charset="0"/>
              </a:rPr>
              <a:t>EcoPhyto</a:t>
            </a:r>
            <a:r>
              <a:rPr lang="fr-FR" altLang="fr-FR" sz="22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 2 : Cinq secteurs-clé pour la recherche et l’innovation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le </a:t>
            </a:r>
            <a:r>
              <a:rPr lang="fr-FR" altLang="fr-FR" sz="22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biocontrôle</a:t>
            </a:r>
            <a:r>
              <a:rPr lang="fr-FR" altLang="fr-FR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les agroéquipements,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l’innovation variétale,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la gestion durable de la flore adventice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les solutions techniques substitutives dans les JEVI</a:t>
            </a:r>
          </a:p>
          <a:p>
            <a:pPr>
              <a:buFont typeface="Times New Roman" pitchFamily="16" charset="0"/>
              <a:buNone/>
              <a:defRPr/>
            </a:pPr>
            <a:endParaRPr lang="fr-FR" altLang="fr-FR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214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31040" y="816566"/>
            <a:ext cx="9012960" cy="58628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Times New Roman" pitchFamily="16" charset="0"/>
              <a:buNone/>
              <a:defRPr/>
            </a:pPr>
            <a:endParaRPr lang="fr-FR" sz="2200" b="1" dirty="0">
              <a:solidFill>
                <a:srgbClr val="629E6D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fr-FR" sz="2200" b="1" dirty="0">
                <a:solidFill>
                  <a:srgbClr val="629E6D"/>
                </a:solidFill>
                <a:latin typeface="Calibri" panose="020F0502020204030204" pitchFamily="34" charset="0"/>
              </a:rPr>
              <a:t>Loi n° 2014-110  du 6 février 2014 ( Loi </a:t>
            </a:r>
            <a:r>
              <a:rPr lang="fr-FR" sz="2200" b="1" dirty="0" err="1">
                <a:solidFill>
                  <a:srgbClr val="629E6D"/>
                </a:solidFill>
                <a:latin typeface="Calibri" panose="020F0502020204030204" pitchFamily="34" charset="0"/>
              </a:rPr>
              <a:t>Labbé</a:t>
            </a:r>
            <a:r>
              <a:rPr lang="fr-FR" sz="2200" b="1" dirty="0">
                <a:solidFill>
                  <a:srgbClr val="629E6D"/>
                </a:solidFill>
                <a:latin typeface="Calibri" panose="020F0502020204030204" pitchFamily="34" charset="0"/>
              </a:rPr>
              <a:t>) </a:t>
            </a:r>
            <a:r>
              <a:rPr lang="fr-FR" sz="2600" b="1" dirty="0">
                <a:latin typeface="Calibri" panose="020F0502020204030204" pitchFamily="34" charset="0"/>
              </a:rPr>
              <a:t>, </a:t>
            </a:r>
            <a:r>
              <a:rPr lang="fr-FR" sz="2200" b="1" dirty="0">
                <a:latin typeface="Calibri" panose="020F0502020204030204" pitchFamily="34" charset="0"/>
              </a:rPr>
              <a:t>visant à mieux encadrer l’utilisation des produits phytosanitaires sur le territoire national.</a:t>
            </a:r>
          </a:p>
          <a:p>
            <a:pPr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fr-FR" sz="2200" b="1" dirty="0">
                <a:latin typeface="Calibri" panose="020F0502020204030204" pitchFamily="34" charset="0"/>
              </a:rPr>
              <a:t>Modifiée par la loi transition énergétique pour la croissance verte </a:t>
            </a:r>
          </a:p>
          <a:p>
            <a:pPr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fr-FR" sz="2200" b="1" dirty="0">
                <a:solidFill>
                  <a:srgbClr val="629E6D"/>
                </a:solidFill>
                <a:latin typeface="Calibri" panose="020F0502020204030204" pitchFamily="34" charset="0"/>
              </a:rPr>
              <a:t>– loi n° 2015-992 du 17 août 2015</a:t>
            </a:r>
          </a:p>
          <a:p>
            <a:pPr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fr-FR" sz="2200" b="1" dirty="0">
                <a:solidFill>
                  <a:srgbClr val="C00000"/>
                </a:solidFill>
                <a:latin typeface="Calibri" panose="020F0502020204030204" pitchFamily="34" charset="0"/>
              </a:rPr>
              <a:t>Interdiction des produits phytosanitaires </a:t>
            </a:r>
            <a:r>
              <a:rPr lang="fr-FR" sz="2200" b="1" dirty="0">
                <a:latin typeface="Calibri" panose="020F0502020204030204" pitchFamily="34" charset="0"/>
              </a:rPr>
              <a:t>à </a:t>
            </a:r>
            <a:r>
              <a:rPr lang="fr-FR" sz="2200" b="1" dirty="0">
                <a:solidFill>
                  <a:srgbClr val="629E6D"/>
                </a:solidFill>
                <a:latin typeface="Calibri" panose="020F0502020204030204" pitchFamily="34" charset="0"/>
              </a:rPr>
              <a:t>l’exception</a:t>
            </a:r>
            <a:r>
              <a:rPr lang="fr-FR" sz="2200" b="1" dirty="0">
                <a:latin typeface="Calibri" panose="020F0502020204030204" pitchFamily="34" charset="0"/>
              </a:rPr>
              <a:t> des </a:t>
            </a:r>
            <a:r>
              <a:rPr lang="fr-FR" sz="2200" b="1" dirty="0">
                <a:solidFill>
                  <a:srgbClr val="629E6D"/>
                </a:solidFill>
                <a:latin typeface="Calibri" panose="020F0502020204030204" pitchFamily="34" charset="0"/>
              </a:rPr>
              <a:t>produits UAB</a:t>
            </a:r>
            <a:r>
              <a:rPr lang="fr-FR" sz="2200" b="1" dirty="0">
                <a:latin typeface="Calibri" panose="020F0502020204030204" pitchFamily="34" charset="0"/>
              </a:rPr>
              <a:t>, de </a:t>
            </a:r>
            <a:r>
              <a:rPr lang="fr-FR" sz="2200" b="1" dirty="0" err="1">
                <a:latin typeface="Calibri" panose="020F0502020204030204" pitchFamily="34" charset="0"/>
              </a:rPr>
              <a:t>biocontrôle</a:t>
            </a:r>
            <a:r>
              <a:rPr lang="fr-FR" sz="2200" b="1" dirty="0">
                <a:latin typeface="Calibri" panose="020F0502020204030204" pitchFamily="34" charset="0"/>
              </a:rPr>
              <a:t> listés, des produits à faible risque  et de substances de base,</a:t>
            </a:r>
          </a:p>
          <a:p>
            <a:pPr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fr-FR" sz="22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- Au 1</a:t>
            </a:r>
            <a:r>
              <a:rPr lang="fr-FR" sz="2200" b="1" u="sng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er</a:t>
            </a:r>
            <a:r>
              <a:rPr lang="fr-FR" sz="22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janvier 2019 </a:t>
            </a:r>
            <a:r>
              <a:rPr lang="fr-FR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pour l’usage non professionnel (jardiniers amateurs) ;</a:t>
            </a:r>
          </a:p>
          <a:p>
            <a:pPr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fr-FR" sz="22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- Au 1</a:t>
            </a:r>
            <a:r>
              <a:rPr lang="fr-FR" sz="2200" b="1" u="sng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er</a:t>
            </a:r>
            <a:r>
              <a:rPr lang="fr-FR" sz="22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janvier 2017 </a:t>
            </a:r>
            <a:r>
              <a:rPr lang="fr-FR" sz="2200" b="1" dirty="0">
                <a:latin typeface="Calibri" panose="020F0502020204030204" pitchFamily="34" charset="0"/>
              </a:rPr>
              <a:t>pour l’entretien des espaces verts, des forêts, des voiries et des promenades accessibles ou ouverts au public et appartenant aux personnes publiques (collectivités territoriales, administrations et établissements publics).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69130"/>
            <a:ext cx="9144000" cy="8626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82927" tIns="41464" rIns="82927" bIns="41464">
            <a:spAutoFit/>
          </a:bodyPr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fr-FR" sz="2700" dirty="0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En JEVI ( Jardins Espaces Végétalisés et Infrastructures)</a:t>
            </a:r>
          </a:p>
        </p:txBody>
      </p:sp>
    </p:spTree>
    <p:extLst>
      <p:ext uri="{BB962C8B-B14F-4D97-AF65-F5344CB8AC3E}">
        <p14:creationId xmlns:p14="http://schemas.microsoft.com/office/powerpoint/2010/main" val="35796097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739520" y="3233140"/>
            <a:ext cx="6400800" cy="112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ctr"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z="3600" b="1">
                <a:solidFill>
                  <a:srgbClr val="629E6D"/>
                </a:solidFill>
                <a:latin typeface="Calibri" pitchFamily="34" charset="0"/>
              </a:rPr>
              <a:t>Merci pour votre écoute</a:t>
            </a:r>
          </a:p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z="3600" b="1">
              <a:solidFill>
                <a:srgbClr val="629E6D"/>
              </a:solidFill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90720" y="5838374"/>
            <a:ext cx="4703040" cy="7850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lIns="82927" tIns="41464" rIns="82927" bIns="41464">
            <a:spAutoFit/>
          </a:bodyPr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fr-FR" dirty="0">
                <a:solidFill>
                  <a:srgbClr val="000000"/>
                </a:solidFill>
              </a:rPr>
              <a:t>Mail : </a:t>
            </a:r>
            <a:r>
              <a:rPr lang="fr-FR" b="1" dirty="0">
                <a:solidFill>
                  <a:srgbClr val="C00000"/>
                </a:solidFill>
                <a:hlinkClick r:id="rId2"/>
              </a:rPr>
              <a:t>contact@academiedubiocontrole.org</a:t>
            </a:r>
            <a:endParaRPr lang="fr-FR" b="1" dirty="0">
              <a:solidFill>
                <a:srgbClr val="C00000"/>
              </a:solidFill>
            </a:endParaRPr>
          </a:p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fr-FR" sz="1300" b="1" dirty="0">
                <a:solidFill>
                  <a:srgbClr val="000000"/>
                </a:solidFill>
              </a:rPr>
              <a:t>Tel : 01 53 69 60 91</a:t>
            </a:r>
          </a:p>
        </p:txBody>
      </p:sp>
      <p:sp>
        <p:nvSpPr>
          <p:cNvPr id="21508" name="ZoneTexte 2"/>
          <p:cNvSpPr txBox="1">
            <a:spLocks noChangeArrowheads="1"/>
          </p:cNvSpPr>
          <p:nvPr/>
        </p:nvSpPr>
        <p:spPr bwMode="auto">
          <a:xfrm>
            <a:off x="1556643" y="1087317"/>
            <a:ext cx="6776640" cy="39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ctr"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fr-FR" altLang="fr-FR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Site web: www.academiedubiocontrole.org</a:t>
            </a:r>
          </a:p>
        </p:txBody>
      </p:sp>
      <p:pic>
        <p:nvPicPr>
          <p:cNvPr id="21509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42" y="1731064"/>
            <a:ext cx="6893280" cy="346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687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265941"/>
            <a:ext cx="3190810" cy="586442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Conférence  Chaire -  03 novembre 2015 </a:t>
            </a:r>
            <a:endParaRPr lang="fr-FR" alt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Amphi Lamour - Montpellier </a:t>
            </a:r>
            <a:r>
              <a:rPr lang="fr-FR" alt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SupAgro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904031" cy="8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37" y="5697924"/>
            <a:ext cx="1170464" cy="11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1980" y="116632"/>
            <a:ext cx="7018532" cy="70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7" rIns="91330" bIns="45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« Le </a:t>
            </a:r>
            <a:r>
              <a:rPr lang="fr-FR" altLang="fr-FR" sz="2000" b="1" i="1" dirty="0" err="1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biocontrôle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 va-t-il changer l’agriculture </a:t>
            </a: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</a:b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et 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créer de nouveaux métiers ? »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00997" y="2780928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Partie </a:t>
            </a:r>
            <a:r>
              <a:rPr lang="fr-FR" sz="32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endParaRPr lang="fr-FR" sz="3200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fr-FR" sz="32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fr-FR" sz="4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Des questions ?</a:t>
            </a:r>
            <a:endParaRPr lang="fr-FR" sz="4400" b="1" i="1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265941"/>
            <a:ext cx="3190810" cy="586442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Conférence  Chaire -  03 novembre 2015 </a:t>
            </a:r>
            <a:endParaRPr lang="fr-FR" alt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Amphi Lamour - Montpellier </a:t>
            </a:r>
            <a:r>
              <a:rPr lang="fr-FR" alt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SupAgro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904031" cy="8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37" y="5697924"/>
            <a:ext cx="1170464" cy="11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1980" y="116632"/>
            <a:ext cx="7018532" cy="70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7" rIns="91330" bIns="45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« Le </a:t>
            </a:r>
            <a:r>
              <a:rPr lang="fr-FR" altLang="fr-FR" sz="2000" b="1" i="1" dirty="0" err="1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biocontrôle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 va-t-il changer l’agriculture </a:t>
            </a: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</a:b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et 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créer de nouveaux métiers ? »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723872717"/>
              </p:ext>
            </p:extLst>
          </p:nvPr>
        </p:nvGraphicFramePr>
        <p:xfrm>
          <a:off x="395535" y="1412776"/>
          <a:ext cx="8163233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44236" y="516996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Philippe </a:t>
            </a:r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RAUCOULES	</a:t>
            </a:r>
            <a:r>
              <a:rPr lang="fr-FR" b="1" i="1" dirty="0" smtClean="0">
                <a:solidFill>
                  <a:srgbClr val="9BBB59">
                    <a:lumMod val="50000"/>
                  </a:srgbClr>
                </a:solidFill>
              </a:rPr>
              <a:t>BASF</a:t>
            </a:r>
            <a:endParaRPr lang="fr-FR" b="1" i="1" dirty="0">
              <a:solidFill>
                <a:srgbClr val="9BBB59">
                  <a:lumMod val="50000"/>
                </a:srgbClr>
              </a:solidFill>
            </a:endParaRPr>
          </a:p>
          <a:p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Jean-Paul </a:t>
            </a:r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PALANCADE	</a:t>
            </a:r>
            <a:r>
              <a:rPr lang="fr-FR" b="1" i="1" dirty="0" err="1" smtClean="0">
                <a:solidFill>
                  <a:srgbClr val="9BBB59">
                    <a:lumMod val="50000"/>
                  </a:srgbClr>
                </a:solidFill>
              </a:rPr>
              <a:t>AgroSud</a:t>
            </a:r>
            <a:endParaRPr lang="fr-FR" b="1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034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265941"/>
            <a:ext cx="3190810" cy="586442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Conférence  Chaire -  03 novembre 2015 </a:t>
            </a:r>
            <a:endParaRPr lang="fr-FR" alt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Amphi Lamour - Montpellier </a:t>
            </a:r>
            <a:r>
              <a:rPr lang="fr-FR" alt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SupAgro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904031" cy="8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37" y="5697924"/>
            <a:ext cx="1170464" cy="11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1980" y="128933"/>
            <a:ext cx="7018532" cy="70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7" rIns="91330" bIns="45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« Le </a:t>
            </a:r>
            <a:r>
              <a:rPr lang="fr-FR" altLang="fr-FR" sz="2000" b="1" i="1" dirty="0" err="1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biocontrôle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 va-t-il changer l’agriculture </a:t>
            </a: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</a:b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et 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créer de nouveaux métiers ? »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693300935"/>
              </p:ext>
            </p:extLst>
          </p:nvPr>
        </p:nvGraphicFramePr>
        <p:xfrm>
          <a:off x="395535" y="1412776"/>
          <a:ext cx="8163233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67544" y="495394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Serge KREITER                 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Prof. </a:t>
            </a:r>
            <a:r>
              <a:rPr lang="fr-FR" b="1" i="1" dirty="0" err="1" smtClean="0">
                <a:solidFill>
                  <a:schemeClr val="accent3">
                    <a:lumMod val="50000"/>
                  </a:schemeClr>
                </a:solidFill>
              </a:rPr>
              <a:t>SupAGro</a:t>
            </a:r>
            <a:endParaRPr lang="fr-FR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Christel CHEVRIER          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Chambre Régionale d’Agriculture LR</a:t>
            </a:r>
          </a:p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Philippe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RAUCOULES     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BASF</a:t>
            </a:r>
            <a:endParaRPr lang="fr-FR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265941"/>
            <a:ext cx="3190810" cy="586442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Conférence  Chaire -  03 novembre 2015 </a:t>
            </a:r>
            <a:endParaRPr lang="fr-FR" alt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Amphi Lamour - Montpellier </a:t>
            </a:r>
            <a:r>
              <a:rPr lang="fr-FR" alt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SupAgro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904031" cy="8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37" y="5697924"/>
            <a:ext cx="1170464" cy="11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1980" y="116632"/>
            <a:ext cx="7018532" cy="70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7" rIns="91330" bIns="45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« Le </a:t>
            </a:r>
            <a:r>
              <a:rPr lang="fr-FR" altLang="fr-FR" sz="2000" b="1" i="1" dirty="0" err="1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biocontrôle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 va-t-il changer l’agriculture </a:t>
            </a: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</a:b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et 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créer de nouveaux métiers ? »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539159406"/>
              </p:ext>
            </p:extLst>
          </p:nvPr>
        </p:nvGraphicFramePr>
        <p:xfrm>
          <a:off x="395535" y="1412776"/>
          <a:ext cx="8163233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67544" y="495394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Serge KREITER                 </a:t>
            </a:r>
            <a:r>
              <a:rPr lang="fr-FR" sz="2000" b="1" i="1" dirty="0" smtClean="0">
                <a:solidFill>
                  <a:schemeClr val="accent3">
                    <a:lumMod val="50000"/>
                  </a:schemeClr>
                </a:solidFill>
              </a:rPr>
              <a:t>Prof. </a:t>
            </a:r>
            <a:r>
              <a:rPr lang="fr-FR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SupAGro</a:t>
            </a:r>
            <a:endParaRPr lang="fr-FR" sz="20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8548" y="289350"/>
            <a:ext cx="879653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2200" b="1" dirty="0" smtClean="0">
                <a:solidFill>
                  <a:prstClr val="black"/>
                </a:solidFill>
              </a:rPr>
              <a:t>Enseignement en </a:t>
            </a:r>
            <a:r>
              <a:rPr lang="fr-FR" sz="2200" b="1" dirty="0" err="1" smtClean="0">
                <a:solidFill>
                  <a:prstClr val="black"/>
                </a:solidFill>
              </a:rPr>
              <a:t>Biocontrôle</a:t>
            </a:r>
            <a:r>
              <a:rPr lang="fr-FR" sz="2200" b="1" dirty="0">
                <a:solidFill>
                  <a:prstClr val="black"/>
                </a:solidFill>
              </a:rPr>
              <a:t> </a:t>
            </a:r>
            <a:r>
              <a:rPr lang="fr-FR" sz="2200" b="1" dirty="0" smtClean="0">
                <a:solidFill>
                  <a:prstClr val="black"/>
                </a:solidFill>
              </a:rPr>
              <a:t>– Département BE Montpellier </a:t>
            </a:r>
            <a:r>
              <a:rPr lang="fr-FR" sz="2200" b="1" dirty="0" err="1" smtClean="0">
                <a:solidFill>
                  <a:prstClr val="black"/>
                </a:solidFill>
              </a:rPr>
              <a:t>SupAgro</a:t>
            </a:r>
            <a:r>
              <a:rPr lang="fr-FR" sz="2200" b="1" dirty="0" smtClean="0">
                <a:solidFill>
                  <a:prstClr val="black"/>
                </a:solidFill>
              </a:rPr>
              <a:t>: </a:t>
            </a:r>
          </a:p>
          <a:p>
            <a:pPr algn="ctr" defTabSz="457200"/>
            <a:r>
              <a:rPr lang="fr-FR" sz="2200" b="1" dirty="0" smtClean="0">
                <a:solidFill>
                  <a:prstClr val="black"/>
                </a:solidFill>
              </a:rPr>
              <a:t>la préparation des générations futures à ces méthodes de protection</a:t>
            </a:r>
            <a:endParaRPr lang="fr-FR" sz="2200" b="1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0836" y="1335111"/>
            <a:ext cx="8866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2000" b="1" dirty="0" smtClean="0">
                <a:solidFill>
                  <a:prstClr val="black"/>
                </a:solidFill>
              </a:rPr>
              <a:t>Les objectifs pédagogiques des enseignements: </a:t>
            </a:r>
          </a:p>
          <a:p>
            <a:pPr algn="ctr" defTabSz="457200"/>
            <a:r>
              <a:rPr lang="fr-FR" sz="2000" b="1" dirty="0" smtClean="0">
                <a:solidFill>
                  <a:prstClr val="black"/>
                </a:solidFill>
              </a:rPr>
              <a:t>le </a:t>
            </a:r>
            <a:r>
              <a:rPr lang="fr-FR" sz="2000" b="1" dirty="0" err="1" smtClean="0">
                <a:solidFill>
                  <a:prstClr val="black"/>
                </a:solidFill>
              </a:rPr>
              <a:t>biocontrôle</a:t>
            </a:r>
            <a:r>
              <a:rPr lang="fr-FR" sz="2000" b="1" dirty="0" smtClean="0">
                <a:solidFill>
                  <a:prstClr val="black"/>
                </a:solidFill>
              </a:rPr>
              <a:t> est inclus dans tous les enseignements de protection des plantes.</a:t>
            </a:r>
          </a:p>
          <a:p>
            <a:pPr algn="ctr" defTabSz="457200"/>
            <a:r>
              <a:rPr lang="fr-FR" sz="2000" b="1" dirty="0" smtClean="0">
                <a:solidFill>
                  <a:prstClr val="black"/>
                </a:solidFill>
              </a:rPr>
              <a:t>Ils visent à: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690" y="2553583"/>
            <a:ext cx="88669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Wingdings" charset="2"/>
              <a:buChar char="ü"/>
            </a:pPr>
            <a:r>
              <a:rPr lang="fr-FR" sz="2000" dirty="0">
                <a:solidFill>
                  <a:prstClr val="black"/>
                </a:solidFill>
              </a:rPr>
              <a:t>E</a:t>
            </a:r>
            <a:r>
              <a:rPr lang="fr-FR" sz="2000" dirty="0" smtClean="0">
                <a:solidFill>
                  <a:prstClr val="black"/>
                </a:solidFill>
              </a:rPr>
              <a:t>xpliquer </a:t>
            </a:r>
            <a:r>
              <a:rPr lang="fr-FR" sz="2000" dirty="0">
                <a:solidFill>
                  <a:prstClr val="black"/>
                </a:solidFill>
              </a:rPr>
              <a:t>aux étudiants les enjeux techniques, économiques, </a:t>
            </a:r>
            <a:r>
              <a:rPr lang="fr-FR" sz="2000" dirty="0" smtClean="0">
                <a:solidFill>
                  <a:prstClr val="black"/>
                </a:solidFill>
              </a:rPr>
              <a:t>sociologiques, réglementaires </a:t>
            </a:r>
            <a:r>
              <a:rPr lang="fr-FR" sz="2000" dirty="0">
                <a:solidFill>
                  <a:prstClr val="black"/>
                </a:solidFill>
              </a:rPr>
              <a:t>et environnementaux associés au secteur de la protection des plantes et du </a:t>
            </a:r>
            <a:r>
              <a:rPr lang="fr-FR" sz="2000" b="1" dirty="0" err="1">
                <a:solidFill>
                  <a:prstClr val="black"/>
                </a:solidFill>
              </a:rPr>
              <a:t>biocontrôle</a:t>
            </a:r>
            <a:r>
              <a:rPr lang="fr-FR" sz="2000" dirty="0">
                <a:solidFill>
                  <a:prstClr val="black"/>
                </a:solidFill>
              </a:rPr>
              <a:t> en particulier. </a:t>
            </a:r>
            <a:endParaRPr lang="fr-FR" sz="2000" dirty="0" smtClean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endParaRPr lang="fr-FR" sz="2000" dirty="0">
              <a:solidFill>
                <a:prstClr val="black"/>
              </a:solidFill>
            </a:endParaRPr>
          </a:p>
          <a:p>
            <a:pPr marL="342900" indent="-342900" defTabSz="457200">
              <a:buFont typeface="Wingdings" charset="2"/>
              <a:buChar char="ü"/>
            </a:pPr>
            <a:r>
              <a:rPr lang="fr-FR" sz="2000" dirty="0">
                <a:solidFill>
                  <a:prstClr val="black"/>
                </a:solidFill>
              </a:rPr>
              <a:t>P</a:t>
            </a:r>
            <a:r>
              <a:rPr lang="fr-FR" sz="2000" dirty="0" smtClean="0">
                <a:solidFill>
                  <a:prstClr val="black"/>
                </a:solidFill>
              </a:rPr>
              <a:t>résenter </a:t>
            </a:r>
            <a:r>
              <a:rPr lang="fr-FR" sz="2000" dirty="0">
                <a:solidFill>
                  <a:prstClr val="black"/>
                </a:solidFill>
              </a:rPr>
              <a:t>et </a:t>
            </a:r>
            <a:r>
              <a:rPr lang="fr-FR" sz="2000" dirty="0" smtClean="0">
                <a:solidFill>
                  <a:prstClr val="black"/>
                </a:solidFill>
              </a:rPr>
              <a:t>faire </a:t>
            </a:r>
            <a:r>
              <a:rPr lang="fr-FR" sz="2000" dirty="0">
                <a:solidFill>
                  <a:prstClr val="black"/>
                </a:solidFill>
              </a:rPr>
              <a:t>réfléchir les étudiants sur les possibilités d’amélioration des stratégies de protection des plantes en se basant sur </a:t>
            </a:r>
            <a:r>
              <a:rPr lang="fr-FR" sz="2000" b="1" dirty="0">
                <a:solidFill>
                  <a:prstClr val="black"/>
                </a:solidFill>
              </a:rPr>
              <a:t>la connaissance scientifique de la biologie et l’écologie des </a:t>
            </a:r>
            <a:r>
              <a:rPr lang="fr-FR" sz="2000" b="1" dirty="0" err="1">
                <a:solidFill>
                  <a:prstClr val="black"/>
                </a:solidFill>
              </a:rPr>
              <a:t>bioagresseurs</a:t>
            </a:r>
            <a:r>
              <a:rPr lang="fr-FR" sz="2000" b="1" dirty="0">
                <a:solidFill>
                  <a:prstClr val="black"/>
                </a:solidFill>
              </a:rPr>
              <a:t> et de leurs </a:t>
            </a:r>
            <a:r>
              <a:rPr lang="fr-FR" sz="2000" b="1" dirty="0" smtClean="0">
                <a:solidFill>
                  <a:prstClr val="black"/>
                </a:solidFill>
              </a:rPr>
              <a:t>antagonistes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dirty="0" smtClean="0">
                <a:solidFill>
                  <a:prstClr val="black"/>
                </a:solidFill>
              </a:rPr>
              <a:t>et des mécanismes d’action des produits de </a:t>
            </a:r>
            <a:r>
              <a:rPr lang="fr-FR" sz="2000" dirty="0" err="1" smtClean="0">
                <a:solidFill>
                  <a:prstClr val="black"/>
                </a:solidFill>
              </a:rPr>
              <a:t>biocontrôle</a:t>
            </a:r>
            <a:r>
              <a:rPr lang="fr-FR" sz="20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 defTabSz="457200">
              <a:buFont typeface="Arial"/>
              <a:buChar char="•"/>
            </a:pPr>
            <a:endParaRPr lang="fr-FR" sz="2000" dirty="0">
              <a:solidFill>
                <a:prstClr val="black"/>
              </a:solidFill>
            </a:endParaRPr>
          </a:p>
          <a:p>
            <a:pPr marL="342900" indent="-342900" defTabSz="457200">
              <a:buFont typeface="Wingdings" charset="2"/>
              <a:buChar char="ü"/>
            </a:pPr>
            <a:r>
              <a:rPr lang="fr-FR" sz="2000" dirty="0">
                <a:solidFill>
                  <a:prstClr val="black"/>
                </a:solidFill>
              </a:rPr>
              <a:t>F</a:t>
            </a:r>
            <a:r>
              <a:rPr lang="fr-FR" sz="2000" dirty="0" smtClean="0">
                <a:solidFill>
                  <a:prstClr val="black"/>
                </a:solidFill>
              </a:rPr>
              <a:t>aire </a:t>
            </a:r>
            <a:r>
              <a:rPr lang="fr-FR" sz="2000" dirty="0">
                <a:solidFill>
                  <a:prstClr val="black"/>
                </a:solidFill>
              </a:rPr>
              <a:t>réfléchir les étudiants sur </a:t>
            </a:r>
            <a:r>
              <a:rPr lang="fr-FR" sz="2000" b="1" dirty="0">
                <a:solidFill>
                  <a:prstClr val="black"/>
                </a:solidFill>
              </a:rPr>
              <a:t>la mise en œuvre de ces améliorations</a:t>
            </a:r>
            <a:r>
              <a:rPr lang="fr-FR" sz="2000" dirty="0">
                <a:solidFill>
                  <a:prstClr val="black"/>
                </a:solidFill>
              </a:rPr>
              <a:t>, en prenant en compte les </a:t>
            </a:r>
            <a:r>
              <a:rPr lang="fr-FR" sz="2000" dirty="0" smtClean="0">
                <a:solidFill>
                  <a:prstClr val="black"/>
                </a:solidFill>
              </a:rPr>
              <a:t>contraintes techniques, économiques, sociologiques réglementaires et environnementales.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6256" y="321500"/>
            <a:ext cx="8783782" cy="769441"/>
          </a:xfrm>
          <a:prstGeom prst="rect">
            <a:avLst/>
          </a:prstGeom>
          <a:solidFill>
            <a:srgbClr val="F2DCDB"/>
          </a:solidFill>
          <a:ln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2200" b="1" dirty="0" smtClean="0">
                <a:solidFill>
                  <a:prstClr val="black"/>
                </a:solidFill>
              </a:rPr>
              <a:t>Enseignement en </a:t>
            </a:r>
            <a:r>
              <a:rPr lang="fr-FR" sz="2200" b="1" dirty="0" err="1" smtClean="0">
                <a:solidFill>
                  <a:prstClr val="black"/>
                </a:solidFill>
              </a:rPr>
              <a:t>Biocontrôle</a:t>
            </a:r>
            <a:r>
              <a:rPr lang="fr-FR" sz="2200" b="1" dirty="0" smtClean="0">
                <a:solidFill>
                  <a:prstClr val="black"/>
                </a:solidFill>
              </a:rPr>
              <a:t> : </a:t>
            </a:r>
            <a:endParaRPr lang="fr-FR" sz="2200" b="1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fr-FR" sz="2200" b="1" dirty="0" smtClean="0">
                <a:solidFill>
                  <a:prstClr val="black"/>
                </a:solidFill>
              </a:rPr>
              <a:t>les </a:t>
            </a:r>
            <a:r>
              <a:rPr lang="fr-FR" sz="2200" b="1" dirty="0" smtClean="0">
                <a:solidFill>
                  <a:prstClr val="black"/>
                </a:solidFill>
              </a:rPr>
              <a:t>forces enseignantes du département BE de </a:t>
            </a:r>
            <a:r>
              <a:rPr lang="fr-FR" sz="2200" b="1" dirty="0" err="1" smtClean="0">
                <a:solidFill>
                  <a:prstClr val="black"/>
                </a:solidFill>
              </a:rPr>
              <a:t>SupAgro</a:t>
            </a:r>
            <a:endParaRPr lang="fr-FR" sz="2200" b="1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6256" y="1190276"/>
            <a:ext cx="8783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2000" b="1" dirty="0" smtClean="0">
                <a:solidFill>
                  <a:prstClr val="black"/>
                </a:solidFill>
              </a:rPr>
              <a:t>Huit enseignant-chercheurs et deux ingénieurs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14065" y="5491053"/>
            <a:ext cx="672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black"/>
                </a:solidFill>
              </a:rPr>
              <a:t>Une offre de formation graduelle, diversifiée et internationale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36023" y="5896128"/>
            <a:ext cx="7443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dirty="0" smtClean="0">
                <a:solidFill>
                  <a:prstClr val="black"/>
                </a:solidFill>
              </a:rPr>
              <a:t>Former les futurs ingénieurs et techniciens en protection des plantes</a:t>
            </a:r>
          </a:p>
          <a:p>
            <a:pPr algn="ctr" defTabSz="457200"/>
            <a:endParaRPr lang="fr-FR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fr-FR" dirty="0" smtClean="0">
                <a:solidFill>
                  <a:prstClr val="black"/>
                </a:solidFill>
              </a:rPr>
              <a:t>Assurer une formation tout au long de la vie (formation continue)</a:t>
            </a:r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3251"/>
              </p:ext>
            </p:extLst>
          </p:nvPr>
        </p:nvGraphicFramePr>
        <p:xfrm>
          <a:off x="656004" y="1676405"/>
          <a:ext cx="7859346" cy="3771845"/>
        </p:xfrm>
        <a:graphic>
          <a:graphicData uri="http://schemas.openxmlformats.org/drawingml/2006/table">
            <a:tbl>
              <a:tblPr/>
              <a:tblGrid>
                <a:gridCol w="2585760"/>
                <a:gridCol w="1105752"/>
                <a:gridCol w="1105752"/>
                <a:gridCol w="3062082"/>
              </a:tblGrid>
              <a:tr h="34289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Enseignants-chercheurs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Disciplines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289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Ballini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Elsa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BGPI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Phytopathologiste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Bonafos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Romain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Ingénieur pédagogique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Fort Florian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CEFE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Agroécologie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Gautier Pélissier François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Droit de l'environnement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Kazakou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Elena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CEFE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Agroécologie et malherbologie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Kreiter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Serge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CBGP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Zoologiste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Marie-Jeanne Véronique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BGPI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Phytopathologiste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Martin Jean-François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CBGP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Génomique Environnementale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Neema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Claire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BGPI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Phytopathologiste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Tixier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Marie-Stéphane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CBGP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Zoologiste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Flèche vers la droite 9"/>
          <p:cNvSpPr/>
          <p:nvPr/>
        </p:nvSpPr>
        <p:spPr>
          <a:xfrm>
            <a:off x="800100" y="5560950"/>
            <a:ext cx="378823" cy="2518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331642" y="1687674"/>
            <a:ext cx="6910548" cy="4248914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7" rIns="91330" bIns="45667" rtlCol="0" anchor="ctr"/>
          <a:lstStyle/>
          <a:p>
            <a:pPr algn="ctr"/>
            <a:endParaRPr lang="fr-FR"/>
          </a:p>
        </p:txBody>
      </p:sp>
      <p:sp>
        <p:nvSpPr>
          <p:cNvPr id="7170" name="Content Placeholder 26"/>
          <p:cNvSpPr>
            <a:spLocks noGrp="1"/>
          </p:cNvSpPr>
          <p:nvPr>
            <p:ph idx="1"/>
          </p:nvPr>
        </p:nvSpPr>
        <p:spPr>
          <a:xfrm>
            <a:off x="2816226" y="2589497"/>
            <a:ext cx="3521535" cy="242669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  <a:round/>
            <a:headEnd/>
            <a:tailEnd/>
          </a:ln>
        </p:spPr>
        <p:txBody>
          <a:bodyPr lIns="80053" tIns="40029" rIns="80053" bIns="40029">
            <a:noAutofit/>
          </a:bodyPr>
          <a:lstStyle/>
          <a:p>
            <a:pPr marL="285424" indent="-285424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FR" altLang="fr-FR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altLang="fr-FR" sz="2400" i="1" dirty="0">
                <a:solidFill>
                  <a:schemeClr val="bg1"/>
                </a:solidFill>
              </a:rPr>
              <a:t>5 </a:t>
            </a:r>
            <a:r>
              <a:rPr lang="fr-FR" altLang="fr-FR" sz="2400" i="1" dirty="0">
                <a:solidFill>
                  <a:schemeClr val="bg1"/>
                </a:solidFill>
              </a:rPr>
              <a:t>entreprises mécènes engagées pour 3 ans </a:t>
            </a:r>
          </a:p>
          <a:p>
            <a:pPr marL="285424" indent="-285424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FR" altLang="fr-FR" sz="2400" i="1" dirty="0">
                <a:solidFill>
                  <a:schemeClr val="bg1"/>
                </a:solidFill>
              </a:rPr>
              <a:t> Budget = 450 000 </a:t>
            </a:r>
            <a:r>
              <a:rPr lang="fr-FR" altLang="fr-FR" sz="2400" i="1" dirty="0">
                <a:solidFill>
                  <a:schemeClr val="bg1"/>
                </a:solidFill>
              </a:rPr>
              <a:t>€</a:t>
            </a:r>
            <a:endParaRPr lang="fr-FR" altLang="fr-FR" sz="2400" i="1" dirty="0">
              <a:solidFill>
                <a:schemeClr val="bg1"/>
              </a:solidFill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138329" y="6337126"/>
            <a:ext cx="264733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53" tIns="40029" rIns="80053" bIns="40029"/>
          <a:lstStyle>
            <a:lvl1pPr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0452" indent="-250174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00698" indent="-200143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0973" indent="-200143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01257" indent="-200143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01534" indent="-20014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01814" indent="-20014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02093" indent="-20014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02372" indent="-20014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2188518-9448-4AC0-91D1-7B14853DBD1D}" type="slidenum">
              <a:rPr lang="fr-FR" altLang="fr-FR" sz="1000">
                <a:solidFill>
                  <a:srgbClr val="362D31"/>
                </a:solidFill>
                <a:latin typeface="Verdana" pitchFamily="34" charset="0"/>
              </a:rPr>
              <a:pPr/>
              <a:t>3</a:t>
            </a:fld>
            <a:endParaRPr lang="fr-FR" altLang="fr-FR" sz="1000" dirty="0">
              <a:solidFill>
                <a:srgbClr val="362D31"/>
              </a:solidFill>
              <a:latin typeface="Verdana" pitchFamily="34" charset="0"/>
            </a:endParaRPr>
          </a:p>
        </p:txBody>
      </p:sp>
      <p:pic>
        <p:nvPicPr>
          <p:cNvPr id="7173" name="Picture 20" descr="Logo Négoce Expansion officiel 2014 - Format 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09" y="5013176"/>
            <a:ext cx="2171323" cy="69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 17" descr="http://www.jobekia.com/data/logos/403/logo_advini_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28" y="1360430"/>
            <a:ext cx="1865361" cy="104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31"/>
          <p:cNvSpPr txBox="1">
            <a:spLocks noChangeArrowheads="1"/>
          </p:cNvSpPr>
          <p:nvPr/>
        </p:nvSpPr>
        <p:spPr bwMode="auto">
          <a:xfrm>
            <a:off x="739476" y="2444315"/>
            <a:ext cx="1250848" cy="63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53" tIns="40029" rIns="80053" bIns="40029">
            <a:spAutoFit/>
          </a:bodyPr>
          <a:lstStyle/>
          <a:p>
            <a:pPr>
              <a:defRPr/>
            </a:pPr>
            <a:r>
              <a:rPr lang="fr-FR" altLang="fr-FR" b="1" i="1" dirty="0">
                <a:solidFill>
                  <a:srgbClr val="84AA33">
                    <a:lumMod val="75000"/>
                  </a:srgbClr>
                </a:solidFill>
                <a:latin typeface="Calibri" pitchFamily="34" charset="0"/>
              </a:rPr>
              <a:t>Production </a:t>
            </a:r>
            <a:r>
              <a:rPr lang="fr-FR" altLang="fr-FR" b="1" i="1" dirty="0" smtClean="0">
                <a:solidFill>
                  <a:srgbClr val="84AA33">
                    <a:lumMod val="75000"/>
                  </a:srgbClr>
                </a:solidFill>
                <a:latin typeface="Calibri" pitchFamily="34" charset="0"/>
              </a:rPr>
              <a:t/>
            </a:r>
            <a:br>
              <a:rPr lang="fr-FR" altLang="fr-FR" b="1" i="1" dirty="0" smtClean="0">
                <a:solidFill>
                  <a:srgbClr val="84AA33">
                    <a:lumMod val="75000"/>
                  </a:srgbClr>
                </a:solidFill>
                <a:latin typeface="Calibri" pitchFamily="34" charset="0"/>
              </a:rPr>
            </a:br>
            <a:r>
              <a:rPr lang="fr-FR" altLang="fr-FR" b="1" i="1" dirty="0" smtClean="0">
                <a:solidFill>
                  <a:srgbClr val="84AA33">
                    <a:lumMod val="75000"/>
                  </a:srgbClr>
                </a:solidFill>
                <a:latin typeface="Calibri" pitchFamily="34" charset="0"/>
              </a:rPr>
              <a:t>et </a:t>
            </a:r>
            <a:r>
              <a:rPr lang="fr-FR" altLang="fr-FR" b="1" i="1" dirty="0">
                <a:solidFill>
                  <a:srgbClr val="84AA33">
                    <a:lumMod val="75000"/>
                  </a:srgbClr>
                </a:solidFill>
                <a:latin typeface="Calibri" pitchFamily="34" charset="0"/>
              </a:rPr>
              <a:t>Filière</a:t>
            </a:r>
          </a:p>
        </p:txBody>
      </p:sp>
      <p:sp>
        <p:nvSpPr>
          <p:cNvPr id="22" name="ZoneTexte 32"/>
          <p:cNvSpPr txBox="1">
            <a:spLocks noChangeArrowheads="1"/>
          </p:cNvSpPr>
          <p:nvPr/>
        </p:nvSpPr>
        <p:spPr bwMode="auto">
          <a:xfrm>
            <a:off x="6972289" y="2779172"/>
            <a:ext cx="2054010" cy="63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53" tIns="40029" rIns="80053" bIns="40029">
            <a:spAutoFit/>
          </a:bodyPr>
          <a:lstStyle/>
          <a:p>
            <a:pPr>
              <a:defRPr/>
            </a:pPr>
            <a:r>
              <a:rPr lang="fr-FR" altLang="fr-FR" b="1" i="1" dirty="0">
                <a:solidFill>
                  <a:srgbClr val="84AA33">
                    <a:lumMod val="75000"/>
                  </a:srgbClr>
                </a:solidFill>
                <a:latin typeface="Calibri" pitchFamily="34" charset="0"/>
              </a:rPr>
              <a:t>Intrants et génétique</a:t>
            </a:r>
          </a:p>
        </p:txBody>
      </p:sp>
      <p:sp>
        <p:nvSpPr>
          <p:cNvPr id="23" name="ZoneTexte 34"/>
          <p:cNvSpPr txBox="1">
            <a:spLocks noChangeArrowheads="1"/>
          </p:cNvSpPr>
          <p:nvPr/>
        </p:nvSpPr>
        <p:spPr bwMode="auto">
          <a:xfrm>
            <a:off x="739474" y="5921124"/>
            <a:ext cx="2420132" cy="63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53" tIns="40029" rIns="80053" bIns="40029">
            <a:spAutoFit/>
          </a:bodyPr>
          <a:lstStyle/>
          <a:p>
            <a:pPr>
              <a:defRPr/>
            </a:pPr>
            <a:r>
              <a:rPr lang="fr-FR" altLang="fr-FR" b="1" i="1" dirty="0">
                <a:solidFill>
                  <a:srgbClr val="84AA33">
                    <a:lumMod val="75000"/>
                  </a:srgbClr>
                </a:solidFill>
                <a:latin typeface="Calibri" pitchFamily="34" charset="0"/>
              </a:rPr>
              <a:t>Approche eau et territoire</a:t>
            </a:r>
          </a:p>
        </p:txBody>
      </p:sp>
      <p:pic>
        <p:nvPicPr>
          <p:cNvPr id="7179" name="Image 3" descr="http://www.canal-de-provence.com/Portals/0/scp_images/articles/logo/logo_scp_300_dpi.JPG"/>
          <p:cNvPicPr>
            <a:picLocks noChangeAspect="1" noChangeArrowheads="1"/>
          </p:cNvPicPr>
          <p:nvPr/>
        </p:nvPicPr>
        <p:blipFill rotWithShape="1"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1"/>
          <a:stretch/>
        </p:blipFill>
        <p:spPr bwMode="auto">
          <a:xfrm>
            <a:off x="89534" y="5013176"/>
            <a:ext cx="3474354" cy="9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lèche droite 25"/>
          <p:cNvSpPr/>
          <p:nvPr/>
        </p:nvSpPr>
        <p:spPr>
          <a:xfrm rot="2327251">
            <a:off x="1991881" y="2471574"/>
            <a:ext cx="690048" cy="194380"/>
          </a:xfrm>
          <a:prstGeom prst="rightArrow">
            <a:avLst/>
          </a:prstGeom>
          <a:solidFill>
            <a:srgbClr val="964305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80053" tIns="40029" rIns="80053" bIns="40029" anchor="ctr"/>
          <a:lstStyle/>
          <a:p>
            <a:pPr algn="ctr">
              <a:defRPr/>
            </a:pPr>
            <a:endParaRPr lang="fr-FR" sz="1600" kern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7" name="Flèche droite 26"/>
          <p:cNvSpPr/>
          <p:nvPr/>
        </p:nvSpPr>
        <p:spPr>
          <a:xfrm rot="8101915">
            <a:off x="6387945" y="2403036"/>
            <a:ext cx="800556" cy="167548"/>
          </a:xfrm>
          <a:prstGeom prst="rightArrow">
            <a:avLst/>
          </a:prstGeom>
          <a:solidFill>
            <a:srgbClr val="964305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80053" tIns="40029" rIns="80053" bIns="40029" anchor="ctr"/>
          <a:lstStyle/>
          <a:p>
            <a:pPr algn="ctr">
              <a:defRPr/>
            </a:pPr>
            <a:endParaRPr lang="fr-FR" sz="1600" kern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8" name="Flèche droite 27"/>
          <p:cNvSpPr/>
          <p:nvPr/>
        </p:nvSpPr>
        <p:spPr>
          <a:xfrm rot="19434289">
            <a:off x="1585547" y="4735575"/>
            <a:ext cx="691289" cy="194380"/>
          </a:xfrm>
          <a:prstGeom prst="rightArrow">
            <a:avLst/>
          </a:prstGeom>
          <a:solidFill>
            <a:srgbClr val="964305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80053" tIns="40029" rIns="80053" bIns="40029" anchor="ctr"/>
          <a:lstStyle/>
          <a:p>
            <a:pPr algn="ctr">
              <a:defRPr/>
            </a:pPr>
            <a:endParaRPr lang="fr-FR" sz="1600" kern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9" name="Flèche droite 28"/>
          <p:cNvSpPr/>
          <p:nvPr/>
        </p:nvSpPr>
        <p:spPr>
          <a:xfrm rot="13077176">
            <a:off x="6432627" y="4558172"/>
            <a:ext cx="690048" cy="194380"/>
          </a:xfrm>
          <a:prstGeom prst="rightArrow">
            <a:avLst/>
          </a:prstGeom>
          <a:solidFill>
            <a:srgbClr val="964305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80053" tIns="40029" rIns="80053" bIns="40029" anchor="ctr"/>
          <a:lstStyle/>
          <a:p>
            <a:pPr algn="ctr">
              <a:defRPr/>
            </a:pPr>
            <a:endParaRPr lang="fr-FR" sz="1600" kern="0">
              <a:solidFill>
                <a:prstClr val="white"/>
              </a:solidFill>
              <a:latin typeface="Gill Sans MT"/>
            </a:endParaRPr>
          </a:p>
        </p:txBody>
      </p:sp>
      <p:pic>
        <p:nvPicPr>
          <p:cNvPr id="7184" name="Fix/0,48/12,23/6,25/6,25" descr="BASFc_Q_PPT_38l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27" b="5617"/>
          <a:stretch>
            <a:fillRect/>
          </a:stretch>
        </p:blipFill>
        <p:spPr bwMode="auto">
          <a:xfrm>
            <a:off x="5516311" y="1343437"/>
            <a:ext cx="1743007" cy="68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ZoneTexte 33"/>
          <p:cNvSpPr txBox="1">
            <a:spLocks noChangeArrowheads="1"/>
          </p:cNvSpPr>
          <p:nvPr/>
        </p:nvSpPr>
        <p:spPr bwMode="auto">
          <a:xfrm>
            <a:off x="6108470" y="5815567"/>
            <a:ext cx="2391588" cy="63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53" tIns="40029" rIns="80053" bIns="40029">
            <a:spAutoFit/>
          </a:bodyPr>
          <a:lstStyle/>
          <a:p>
            <a:pPr>
              <a:defRPr/>
            </a:pPr>
            <a:r>
              <a:rPr lang="fr-FR" altLang="fr-FR" b="1" i="1" dirty="0">
                <a:solidFill>
                  <a:srgbClr val="84AA33">
                    <a:lumMod val="75000"/>
                  </a:srgbClr>
                </a:solidFill>
                <a:latin typeface="Calibri" pitchFamily="34" charset="0"/>
              </a:rPr>
              <a:t>Conseil agricole </a:t>
            </a:r>
            <a:r>
              <a:rPr lang="fr-FR" altLang="fr-FR" b="1" i="1" dirty="0" smtClean="0">
                <a:solidFill>
                  <a:srgbClr val="84AA33">
                    <a:lumMod val="75000"/>
                  </a:srgbClr>
                </a:solidFill>
                <a:latin typeface="Calibri" pitchFamily="34" charset="0"/>
              </a:rPr>
              <a:t/>
            </a:r>
            <a:br>
              <a:rPr lang="fr-FR" altLang="fr-FR" b="1" i="1" dirty="0" smtClean="0">
                <a:solidFill>
                  <a:srgbClr val="84AA33">
                    <a:lumMod val="75000"/>
                  </a:srgbClr>
                </a:solidFill>
                <a:latin typeface="Calibri" pitchFamily="34" charset="0"/>
              </a:rPr>
            </a:br>
            <a:r>
              <a:rPr lang="fr-FR" altLang="fr-FR" b="1" i="1" dirty="0" smtClean="0">
                <a:solidFill>
                  <a:srgbClr val="84AA33">
                    <a:lumMod val="75000"/>
                  </a:srgbClr>
                </a:solidFill>
                <a:latin typeface="Calibri" pitchFamily="34" charset="0"/>
              </a:rPr>
              <a:t>et intrants  </a:t>
            </a:r>
            <a:endParaRPr lang="fr-FR" altLang="fr-FR" b="1" i="1" dirty="0">
              <a:solidFill>
                <a:srgbClr val="84AA33">
                  <a:lumMod val="75000"/>
                </a:srgbClr>
              </a:solidFill>
              <a:latin typeface="Calibri" pitchFamily="34" charset="0"/>
            </a:endParaRPr>
          </a:p>
        </p:txBody>
      </p:sp>
      <p:pic>
        <p:nvPicPr>
          <p:cNvPr id="7186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39" y="0"/>
            <a:ext cx="1778861" cy="93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Titre 1"/>
          <p:cNvSpPr>
            <a:spLocks noGrp="1"/>
          </p:cNvSpPr>
          <p:nvPr>
            <p:ph type="title"/>
          </p:nvPr>
        </p:nvSpPr>
        <p:spPr>
          <a:xfrm>
            <a:off x="242274" y="-99392"/>
            <a:ext cx="7498080" cy="1143000"/>
          </a:xfrm>
        </p:spPr>
        <p:txBody>
          <a:bodyPr lIns="80053" tIns="40029" rIns="80053" bIns="40029">
            <a:normAutofit/>
          </a:bodyPr>
          <a:lstStyle/>
          <a:p>
            <a:pPr algn="l"/>
            <a:r>
              <a:rPr lang="fr-FR" altLang="fr-FR" sz="3600" dirty="0">
                <a:solidFill>
                  <a:srgbClr val="6A8828"/>
                </a:solidFill>
              </a:rPr>
              <a:t>Un projet à l’initiative de…</a:t>
            </a:r>
          </a:p>
        </p:txBody>
      </p:sp>
      <p:pic>
        <p:nvPicPr>
          <p:cNvPr id="7175" name="Image 2" descr="http://mozaic.fr.intranet.cnb/apps/bsa/fr/bsa-mozaic/bsa-mozaic.nsf/files/charte-logos/$file/Logo_Cross_Screen_RG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953" y="1479574"/>
            <a:ext cx="1057479" cy="110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8" descr="Logoweb-AgroSYS-201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1" y="4005075"/>
            <a:ext cx="2107647" cy="9391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64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188269" y="257200"/>
            <a:ext cx="8793436" cy="430887"/>
          </a:xfrm>
          <a:prstGeom prst="rect">
            <a:avLst/>
          </a:prstGeom>
          <a:solidFill>
            <a:srgbClr val="F2DCDB"/>
          </a:solidFill>
          <a:ln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2200" b="1" dirty="0" smtClean="0">
                <a:solidFill>
                  <a:prstClr val="black"/>
                </a:solidFill>
              </a:rPr>
              <a:t>Enseignement en </a:t>
            </a:r>
            <a:r>
              <a:rPr lang="fr-FR" sz="2200" b="1" dirty="0" err="1" smtClean="0">
                <a:solidFill>
                  <a:prstClr val="black"/>
                </a:solidFill>
              </a:rPr>
              <a:t>Biocontrôle</a:t>
            </a:r>
            <a:r>
              <a:rPr lang="fr-FR" sz="2200" b="1" dirty="0" smtClean="0">
                <a:solidFill>
                  <a:prstClr val="black"/>
                </a:solidFill>
              </a:rPr>
              <a:t> : </a:t>
            </a:r>
            <a:r>
              <a:rPr lang="fr-FR" sz="2200" b="1" dirty="0" smtClean="0">
                <a:solidFill>
                  <a:prstClr val="black"/>
                </a:solidFill>
              </a:rPr>
              <a:t>offre de formation </a:t>
            </a:r>
            <a:endParaRPr lang="fr-FR" sz="2200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8269" y="1052736"/>
            <a:ext cx="8793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Wingdings" charset="2"/>
              <a:buChar char="ü"/>
            </a:pPr>
            <a:r>
              <a:rPr lang="fr-FR" sz="2200" b="1" dirty="0">
                <a:solidFill>
                  <a:prstClr val="black"/>
                </a:solidFill>
              </a:rPr>
              <a:t>Une offre de formation au niveau ingénieur  : </a:t>
            </a:r>
            <a:r>
              <a:rPr lang="fr-FR" sz="2200" b="1" dirty="0" smtClean="0">
                <a:solidFill>
                  <a:prstClr val="black"/>
                </a:solidFill>
              </a:rPr>
              <a:t/>
            </a:r>
            <a:br>
              <a:rPr lang="fr-FR" sz="2200" b="1" dirty="0" smtClean="0">
                <a:solidFill>
                  <a:prstClr val="black"/>
                </a:solidFill>
              </a:rPr>
            </a:br>
            <a:r>
              <a:rPr lang="fr-FR" sz="2200" b="1" dirty="0" smtClean="0">
                <a:solidFill>
                  <a:prstClr val="black"/>
                </a:solidFill>
              </a:rPr>
              <a:t>Former </a:t>
            </a:r>
            <a:r>
              <a:rPr lang="fr-FR" sz="2200" b="1" dirty="0">
                <a:solidFill>
                  <a:prstClr val="black"/>
                </a:solidFill>
              </a:rPr>
              <a:t>les futurs cadres du </a:t>
            </a:r>
            <a:r>
              <a:rPr lang="fr-FR" sz="2200" b="1" dirty="0" err="1">
                <a:solidFill>
                  <a:prstClr val="black"/>
                </a:solidFill>
              </a:rPr>
              <a:t>Biocontrôle</a:t>
            </a:r>
            <a:r>
              <a:rPr lang="fr-FR" sz="2200" dirty="0" smtClean="0">
                <a:solidFill>
                  <a:prstClr val="black"/>
                </a:solidFill>
              </a:rPr>
              <a:t> </a:t>
            </a:r>
            <a:endParaRPr lang="fr-FR" sz="2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69648" y="1977226"/>
            <a:ext cx="15595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fr-FR" b="1" dirty="0">
                <a:solidFill>
                  <a:prstClr val="black"/>
                </a:solidFill>
              </a:rPr>
              <a:t>1</a:t>
            </a:r>
            <a:r>
              <a:rPr lang="fr-FR" b="1" baseline="30000" dirty="0">
                <a:solidFill>
                  <a:prstClr val="black"/>
                </a:solidFill>
              </a:rPr>
              <a:t>ière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smtClean="0">
                <a:solidFill>
                  <a:prstClr val="black"/>
                </a:solidFill>
              </a:rPr>
              <a:t>année IA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8294" y="2520565"/>
            <a:ext cx="2461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dirty="0">
                <a:solidFill>
                  <a:prstClr val="black"/>
                </a:solidFill>
              </a:rPr>
              <a:t>E</a:t>
            </a:r>
            <a:r>
              <a:rPr lang="fr-FR" dirty="0" smtClean="0">
                <a:solidFill>
                  <a:prstClr val="black"/>
                </a:solidFill>
              </a:rPr>
              <a:t>njeux et connaissances disciplinaires pour raisonner les pratiques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809529" y="2535783"/>
            <a:ext cx="2684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dirty="0">
                <a:solidFill>
                  <a:prstClr val="black"/>
                </a:solidFill>
              </a:rPr>
              <a:t>A</a:t>
            </a:r>
            <a:r>
              <a:rPr lang="fr-FR" dirty="0" smtClean="0">
                <a:solidFill>
                  <a:prstClr val="black"/>
                </a:solidFill>
              </a:rPr>
              <a:t>pprofondissements disciplinaires et connaissance des acteurs socio-professionnels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680366" y="2525005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fr-FR" dirty="0">
                <a:solidFill>
                  <a:prstClr val="black"/>
                </a:solidFill>
              </a:rPr>
              <a:t>A</a:t>
            </a:r>
            <a:r>
              <a:rPr lang="fr-FR" dirty="0" smtClean="0">
                <a:solidFill>
                  <a:prstClr val="black"/>
                </a:solidFill>
              </a:rPr>
              <a:t>pprofondissements scientifiques et techniques dans les options:</a:t>
            </a:r>
          </a:p>
          <a:p>
            <a:pPr algn="just" defTabSz="457200"/>
            <a:r>
              <a:rPr lang="fr-FR" b="1" dirty="0" smtClean="0">
                <a:solidFill>
                  <a:prstClr val="black"/>
                </a:solidFill>
              </a:rPr>
              <a:t>« Protection des plantes et environnement » </a:t>
            </a:r>
            <a:r>
              <a:rPr lang="fr-FR" dirty="0" smtClean="0">
                <a:solidFill>
                  <a:prstClr val="black"/>
                </a:solidFill>
              </a:rPr>
              <a:t>(en partenariat avec Rennes  et Paris), </a:t>
            </a:r>
          </a:p>
          <a:p>
            <a:pPr algn="just" defTabSz="457200"/>
            <a:r>
              <a:rPr lang="fr-FR" b="1" dirty="0" smtClean="0">
                <a:solidFill>
                  <a:prstClr val="black"/>
                </a:solidFill>
              </a:rPr>
              <a:t>« Viticulture Œnologie » </a:t>
            </a:r>
            <a:r>
              <a:rPr lang="fr-FR" dirty="0" smtClean="0">
                <a:solidFill>
                  <a:prstClr val="black"/>
                </a:solidFill>
              </a:rPr>
              <a:t>sur le modèle vigne </a:t>
            </a:r>
          </a:p>
          <a:p>
            <a:pPr algn="just" defTabSz="457200"/>
            <a:r>
              <a:rPr lang="fr-FR" b="1" dirty="0" smtClean="0">
                <a:solidFill>
                  <a:prstClr val="black"/>
                </a:solidFill>
              </a:rPr>
              <a:t>« Production Végétale Durable »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034146" y="1969435"/>
            <a:ext cx="20920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fr-FR" b="1" dirty="0" smtClean="0">
                <a:solidFill>
                  <a:prstClr val="black"/>
                </a:solidFill>
              </a:rPr>
              <a:t>2</a:t>
            </a:r>
            <a:r>
              <a:rPr lang="fr-FR" b="1" baseline="30000" dirty="0" smtClean="0">
                <a:solidFill>
                  <a:prstClr val="black"/>
                </a:solidFill>
              </a:rPr>
              <a:t>ième</a:t>
            </a:r>
            <a:r>
              <a:rPr lang="fr-FR" b="1" dirty="0" smtClean="0">
                <a:solidFill>
                  <a:prstClr val="black"/>
                </a:solidFill>
              </a:rPr>
              <a:t> année IA (M1)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868759" y="1977226"/>
            <a:ext cx="305469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fr-FR" b="1" dirty="0" smtClean="0">
                <a:solidFill>
                  <a:prstClr val="black"/>
                </a:solidFill>
              </a:rPr>
              <a:t>3</a:t>
            </a:r>
            <a:r>
              <a:rPr lang="fr-FR" b="1" baseline="30000" dirty="0" smtClean="0">
                <a:solidFill>
                  <a:prstClr val="black"/>
                </a:solidFill>
              </a:rPr>
              <a:t>ième</a:t>
            </a:r>
            <a:r>
              <a:rPr lang="fr-FR" b="1" dirty="0" smtClean="0">
                <a:solidFill>
                  <a:prstClr val="black"/>
                </a:solidFill>
              </a:rPr>
              <a:t> année (M2)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629" y="5004509"/>
            <a:ext cx="9063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Wingdings" charset="2"/>
              <a:buChar char="ü"/>
            </a:pPr>
            <a:r>
              <a:rPr lang="fr-FR" sz="2200" b="1" dirty="0">
                <a:solidFill>
                  <a:prstClr val="black"/>
                </a:solidFill>
              </a:rPr>
              <a:t>Une offre de formation </a:t>
            </a:r>
            <a:r>
              <a:rPr lang="fr-FR" sz="2200" b="1" dirty="0" smtClean="0">
                <a:solidFill>
                  <a:prstClr val="black"/>
                </a:solidFill>
              </a:rPr>
              <a:t>en licence </a:t>
            </a:r>
            <a:r>
              <a:rPr lang="fr-FR" sz="2200" b="1" dirty="0">
                <a:solidFill>
                  <a:prstClr val="black"/>
                </a:solidFill>
              </a:rPr>
              <a:t>professionnelle : </a:t>
            </a:r>
            <a:r>
              <a:rPr lang="fr-FR" sz="2200" b="1" dirty="0" smtClean="0">
                <a:solidFill>
                  <a:prstClr val="black"/>
                </a:solidFill>
              </a:rPr>
              <a:t/>
            </a:r>
            <a:br>
              <a:rPr lang="fr-FR" sz="2200" b="1" dirty="0" smtClean="0">
                <a:solidFill>
                  <a:prstClr val="black"/>
                </a:solidFill>
              </a:rPr>
            </a:br>
            <a:r>
              <a:rPr lang="fr-FR" sz="2200" b="1" dirty="0" smtClean="0">
                <a:solidFill>
                  <a:prstClr val="black"/>
                </a:solidFill>
              </a:rPr>
              <a:t>Former </a:t>
            </a:r>
            <a:r>
              <a:rPr lang="fr-FR" sz="2200" b="1" dirty="0">
                <a:solidFill>
                  <a:prstClr val="black"/>
                </a:solidFill>
              </a:rPr>
              <a:t>les futurs techniciens </a:t>
            </a:r>
            <a:r>
              <a:rPr lang="fr-FR" sz="2200" b="1" dirty="0" smtClean="0">
                <a:solidFill>
                  <a:prstClr val="black"/>
                </a:solidFill>
              </a:rPr>
              <a:t>supérieurs du </a:t>
            </a:r>
            <a:r>
              <a:rPr lang="fr-FR" sz="2200" b="1" dirty="0" err="1">
                <a:solidFill>
                  <a:prstClr val="black"/>
                </a:solidFill>
              </a:rPr>
              <a:t>biocontrôle</a:t>
            </a:r>
            <a:r>
              <a:rPr lang="fr-FR" sz="2200" dirty="0" smtClean="0">
                <a:solidFill>
                  <a:prstClr val="black"/>
                </a:solidFill>
              </a:rPr>
              <a:t> </a:t>
            </a:r>
            <a:endParaRPr lang="fr-FR" sz="22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4073" y="5791058"/>
            <a:ext cx="8451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</a:rPr>
              <a:t>U</a:t>
            </a:r>
            <a:r>
              <a:rPr lang="fr-FR" dirty="0" smtClean="0">
                <a:solidFill>
                  <a:prstClr val="black"/>
                </a:solidFill>
              </a:rPr>
              <a:t>n </a:t>
            </a:r>
            <a:r>
              <a:rPr lang="fr-FR" dirty="0">
                <a:solidFill>
                  <a:prstClr val="black"/>
                </a:solidFill>
              </a:rPr>
              <a:t>module de 40 heures dans deux licences </a:t>
            </a:r>
            <a:r>
              <a:rPr lang="fr-FR" dirty="0" smtClean="0">
                <a:solidFill>
                  <a:prstClr val="black"/>
                </a:solidFill>
              </a:rPr>
              <a:t>(PAIEE, PVIEE) sur </a:t>
            </a:r>
            <a:r>
              <a:rPr lang="fr-FR" dirty="0">
                <a:solidFill>
                  <a:prstClr val="black"/>
                </a:solidFill>
              </a:rPr>
              <a:t>la protection des cultures, incluant des interventions sur le </a:t>
            </a:r>
            <a:r>
              <a:rPr lang="fr-FR" dirty="0" err="1" smtClean="0">
                <a:solidFill>
                  <a:prstClr val="black"/>
                </a:solidFill>
              </a:rPr>
              <a:t>biocontrôle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060585"/>
            <a:ext cx="87460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Wingdings" charset="2"/>
              <a:buChar char="ü"/>
            </a:pPr>
            <a:r>
              <a:rPr lang="fr-FR" sz="2200" b="1" dirty="0">
                <a:solidFill>
                  <a:prstClr val="black"/>
                </a:solidFill>
              </a:rPr>
              <a:t>Une offre de formation </a:t>
            </a:r>
            <a:r>
              <a:rPr lang="fr-FR" sz="2200" b="1" dirty="0" smtClean="0">
                <a:solidFill>
                  <a:prstClr val="black"/>
                </a:solidFill>
              </a:rPr>
              <a:t>continue pour </a:t>
            </a:r>
            <a:r>
              <a:rPr lang="fr-FR" sz="2200" b="1" dirty="0">
                <a:solidFill>
                  <a:prstClr val="black"/>
                </a:solidFill>
              </a:rPr>
              <a:t>les professionnels : former les personnels techniques et ingénieurs </a:t>
            </a:r>
            <a:r>
              <a:rPr lang="fr-FR" sz="2200" b="1" dirty="0" smtClean="0">
                <a:solidFill>
                  <a:prstClr val="black"/>
                </a:solidFill>
              </a:rPr>
              <a:t>œuvrant au </a:t>
            </a:r>
            <a:r>
              <a:rPr lang="fr-FR" sz="2200" b="1" dirty="0" err="1">
                <a:solidFill>
                  <a:prstClr val="black"/>
                </a:solidFill>
              </a:rPr>
              <a:t>biocontrôle</a:t>
            </a:r>
            <a:r>
              <a:rPr lang="fr-FR" sz="2200" dirty="0" smtClean="0">
                <a:solidFill>
                  <a:prstClr val="black"/>
                </a:solidFill>
              </a:rPr>
              <a:t> </a:t>
            </a:r>
            <a:endParaRPr lang="fr-FR" sz="2200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8131" y="257200"/>
            <a:ext cx="8803577" cy="430887"/>
          </a:xfrm>
          <a:prstGeom prst="rect">
            <a:avLst/>
          </a:prstGeom>
          <a:solidFill>
            <a:srgbClr val="F2DCDB"/>
          </a:solidFill>
          <a:ln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2200" b="1" dirty="0" smtClean="0">
                <a:solidFill>
                  <a:prstClr val="black"/>
                </a:solidFill>
              </a:rPr>
              <a:t>Enseignement en </a:t>
            </a:r>
            <a:r>
              <a:rPr lang="fr-FR" sz="2200" b="1" dirty="0" err="1" smtClean="0">
                <a:solidFill>
                  <a:prstClr val="black"/>
                </a:solidFill>
              </a:rPr>
              <a:t>Biocontrôle</a:t>
            </a:r>
            <a:r>
              <a:rPr lang="fr-FR" sz="2200" b="1" dirty="0" smtClean="0">
                <a:solidFill>
                  <a:prstClr val="black"/>
                </a:solidFill>
              </a:rPr>
              <a:t> : offre de formation</a:t>
            </a:r>
            <a:endParaRPr lang="fr-FR" sz="22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3095" y="1963238"/>
            <a:ext cx="8099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</a:rPr>
              <a:t>Modules d’enseignement de l’option PPE qui sont proposés aux </a:t>
            </a:r>
            <a:r>
              <a:rPr lang="fr-FR" dirty="0" smtClean="0">
                <a:solidFill>
                  <a:prstClr val="black"/>
                </a:solidFill>
              </a:rPr>
              <a:t>professionnels</a:t>
            </a:r>
          </a:p>
          <a:p>
            <a:pPr defTabSz="457200"/>
            <a:r>
              <a:rPr lang="fr-FR" dirty="0" smtClean="0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  <a:p>
            <a:pPr defTabSz="457200"/>
            <a:r>
              <a:rPr lang="fr-FR" dirty="0" smtClean="0">
                <a:solidFill>
                  <a:prstClr val="black"/>
                </a:solidFill>
              </a:rPr>
              <a:t>Formations à la carte pour </a:t>
            </a:r>
            <a:r>
              <a:rPr lang="fr-FR" dirty="0">
                <a:solidFill>
                  <a:prstClr val="black"/>
                </a:solidFill>
              </a:rPr>
              <a:t>répondre à une demande des </a:t>
            </a:r>
            <a:r>
              <a:rPr lang="fr-FR" dirty="0" smtClean="0">
                <a:solidFill>
                  <a:prstClr val="black"/>
                </a:solidFill>
              </a:rPr>
              <a:t>professionnels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841" y="3176310"/>
            <a:ext cx="88946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Wingdings" charset="2"/>
              <a:buChar char="ü"/>
            </a:pPr>
            <a:r>
              <a:rPr lang="fr-FR" sz="2200" b="1" dirty="0" smtClean="0">
                <a:solidFill>
                  <a:prstClr val="black"/>
                </a:solidFill>
              </a:rPr>
              <a:t>Une </a:t>
            </a:r>
            <a:r>
              <a:rPr lang="fr-FR" sz="2200" b="1" dirty="0">
                <a:solidFill>
                  <a:prstClr val="black"/>
                </a:solidFill>
              </a:rPr>
              <a:t>offre de formation à l’international : former les futurs cadres mondiaux du </a:t>
            </a:r>
            <a:r>
              <a:rPr lang="fr-FR" sz="2200" b="1" dirty="0" err="1">
                <a:solidFill>
                  <a:prstClr val="black"/>
                </a:solidFill>
              </a:rPr>
              <a:t>biocontrôle</a:t>
            </a:r>
            <a:endParaRPr lang="fr-FR" sz="2200" b="1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6221" y="4314327"/>
            <a:ext cx="8099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dirty="0" smtClean="0">
                <a:solidFill>
                  <a:prstClr val="black"/>
                </a:solidFill>
              </a:rPr>
              <a:t>Master Santé des </a:t>
            </a:r>
            <a:r>
              <a:rPr lang="fr-FR" dirty="0">
                <a:solidFill>
                  <a:prstClr val="black"/>
                </a:solidFill>
              </a:rPr>
              <a:t>Plantes </a:t>
            </a:r>
            <a:r>
              <a:rPr lang="fr-FR" dirty="0" smtClean="0">
                <a:solidFill>
                  <a:prstClr val="black"/>
                </a:solidFill>
              </a:rPr>
              <a:t>(</a:t>
            </a:r>
            <a:r>
              <a:rPr lang="fr-FR" dirty="0">
                <a:solidFill>
                  <a:prstClr val="black"/>
                </a:solidFill>
              </a:rPr>
              <a:t>Les établissements de Montpellier, Rennes et </a:t>
            </a:r>
            <a:r>
              <a:rPr lang="fr-FR" dirty="0" smtClean="0">
                <a:solidFill>
                  <a:prstClr val="black"/>
                </a:solidFill>
              </a:rPr>
              <a:t>Paris)</a:t>
            </a:r>
          </a:p>
          <a:p>
            <a:pPr defTabSz="457200"/>
            <a:endParaRPr lang="fr-FR" dirty="0" smtClean="0">
              <a:solidFill>
                <a:prstClr val="black"/>
              </a:solidFill>
            </a:endParaRPr>
          </a:p>
          <a:p>
            <a:pPr defTabSz="457200"/>
            <a:r>
              <a:rPr lang="fr-FR" dirty="0" smtClean="0">
                <a:solidFill>
                  <a:prstClr val="black"/>
                </a:solidFill>
              </a:rPr>
              <a:t>Master Européen Plant </a:t>
            </a:r>
            <a:r>
              <a:rPr lang="fr-FR" dirty="0" err="1" smtClean="0">
                <a:solidFill>
                  <a:prstClr val="black"/>
                </a:solidFill>
              </a:rPr>
              <a:t>Health</a:t>
            </a:r>
            <a:r>
              <a:rPr lang="fr-FR" dirty="0" smtClean="0">
                <a:solidFill>
                  <a:prstClr val="black"/>
                </a:solidFill>
              </a:rPr>
              <a:t> (Les établissements de Montpellier, Rennes et Paris et les Universités de Valencia, </a:t>
            </a:r>
            <a:r>
              <a:rPr lang="fr-FR" dirty="0" err="1" smtClean="0">
                <a:solidFill>
                  <a:prstClr val="black"/>
                </a:solidFill>
              </a:rPr>
              <a:t>Padova</a:t>
            </a:r>
            <a:r>
              <a:rPr lang="fr-FR" dirty="0" smtClean="0">
                <a:solidFill>
                  <a:prstClr val="black"/>
                </a:solidFill>
              </a:rPr>
              <a:t> et Göttingen)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8349" y="257200"/>
            <a:ext cx="8612412" cy="430887"/>
          </a:xfrm>
          <a:prstGeom prst="rect">
            <a:avLst/>
          </a:prstGeom>
          <a:solidFill>
            <a:srgbClr val="F2DCDB"/>
          </a:solidFill>
          <a:ln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2200" b="1" dirty="0" smtClean="0">
                <a:solidFill>
                  <a:prstClr val="black"/>
                </a:solidFill>
              </a:rPr>
              <a:t>Enseignement en </a:t>
            </a:r>
            <a:r>
              <a:rPr lang="fr-FR" sz="2200" b="1" dirty="0" err="1" smtClean="0">
                <a:solidFill>
                  <a:prstClr val="black"/>
                </a:solidFill>
              </a:rPr>
              <a:t>Biocontrôle</a:t>
            </a:r>
            <a:r>
              <a:rPr lang="fr-FR" sz="2200" b="1" dirty="0" smtClean="0">
                <a:solidFill>
                  <a:prstClr val="black"/>
                </a:solidFill>
              </a:rPr>
              <a:t> : des dispositifs pédagogiques</a:t>
            </a:r>
            <a:endParaRPr lang="fr-FR" sz="2200" b="1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8349" y="1217341"/>
            <a:ext cx="86124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charset="2"/>
              <a:buChar char="ü"/>
            </a:pPr>
            <a:r>
              <a:rPr lang="fr-FR" sz="2200" b="1" dirty="0" smtClean="0">
                <a:solidFill>
                  <a:prstClr val="black"/>
                </a:solidFill>
              </a:rPr>
              <a:t>Le domaine du Chapitre</a:t>
            </a:r>
          </a:p>
          <a:p>
            <a:pPr defTabSz="457200"/>
            <a:endParaRPr lang="fr-FR" sz="2200" b="1" dirty="0">
              <a:solidFill>
                <a:prstClr val="black"/>
              </a:solidFill>
            </a:endParaRPr>
          </a:p>
          <a:p>
            <a:pPr defTabSz="457200"/>
            <a:endParaRPr lang="fr-FR" sz="2200" b="1" dirty="0" smtClean="0">
              <a:solidFill>
                <a:prstClr val="black"/>
              </a:solidFill>
            </a:endParaRPr>
          </a:p>
          <a:p>
            <a:pPr marL="285750" indent="-285750" defTabSz="457200">
              <a:buFont typeface="Wingdings" charset="2"/>
              <a:buChar char="ü"/>
            </a:pPr>
            <a:r>
              <a:rPr lang="fr-FR" sz="2200" b="1" dirty="0" smtClean="0">
                <a:solidFill>
                  <a:prstClr val="black"/>
                </a:solidFill>
              </a:rPr>
              <a:t>La communauté des UMR</a:t>
            </a:r>
          </a:p>
          <a:p>
            <a:pPr defTabSz="457200"/>
            <a:endParaRPr lang="fr-FR" sz="2200" b="1" dirty="0">
              <a:solidFill>
                <a:prstClr val="black"/>
              </a:solidFill>
            </a:endParaRPr>
          </a:p>
          <a:p>
            <a:pPr defTabSz="457200"/>
            <a:endParaRPr lang="fr-FR" sz="2200" b="1" dirty="0" smtClean="0">
              <a:solidFill>
                <a:prstClr val="black"/>
              </a:solidFill>
            </a:endParaRPr>
          </a:p>
          <a:p>
            <a:pPr marL="285750" indent="-285750" defTabSz="457200">
              <a:buFont typeface="Wingdings" charset="2"/>
              <a:buChar char="ü"/>
            </a:pPr>
            <a:r>
              <a:rPr lang="fr-FR" sz="2200" b="1" dirty="0" smtClean="0">
                <a:solidFill>
                  <a:prstClr val="black"/>
                </a:solidFill>
              </a:rPr>
              <a:t>Le développement de formations numériques</a:t>
            </a:r>
          </a:p>
          <a:p>
            <a:pPr defTabSz="457200"/>
            <a:endParaRPr lang="fr-FR" sz="2200" dirty="0">
              <a:solidFill>
                <a:prstClr val="black"/>
              </a:solidFill>
            </a:endParaRPr>
          </a:p>
          <a:p>
            <a:pPr defTabSz="457200"/>
            <a:r>
              <a:rPr lang="fr-FR" sz="2000" dirty="0" smtClean="0">
                <a:solidFill>
                  <a:prstClr val="black"/>
                </a:solidFill>
              </a:rPr>
              <a:t>Ex: MOOC Nectar (</a:t>
            </a:r>
            <a:r>
              <a:rPr lang="fr-FR" sz="2000" dirty="0" err="1" smtClean="0">
                <a:solidFill>
                  <a:prstClr val="black"/>
                </a:solidFill>
              </a:rPr>
              <a:t>Nematodes</a:t>
            </a:r>
            <a:r>
              <a:rPr lang="fr-FR" sz="2000" dirty="0" smtClean="0">
                <a:solidFill>
                  <a:prstClr val="black"/>
                </a:solidFill>
              </a:rPr>
              <a:t> Arthropodes </a:t>
            </a:r>
            <a:r>
              <a:rPr lang="fr-FR" sz="2000" dirty="0" err="1" smtClean="0">
                <a:solidFill>
                  <a:prstClr val="black"/>
                </a:solidFill>
              </a:rPr>
              <a:t>Taxonomy</a:t>
            </a:r>
            <a:r>
              <a:rPr lang="fr-FR" sz="2000" dirty="0" smtClean="0">
                <a:solidFill>
                  <a:prstClr val="black"/>
                </a:solidFill>
              </a:rPr>
              <a:t> for Agriculture Challenges)</a:t>
            </a:r>
          </a:p>
          <a:p>
            <a:pPr defTabSz="457200"/>
            <a:endParaRPr lang="fr-FR" sz="2000" dirty="0">
              <a:solidFill>
                <a:prstClr val="black"/>
              </a:solidFill>
            </a:endParaRPr>
          </a:p>
          <a:p>
            <a:pPr defTabSz="457200"/>
            <a:endParaRPr lang="fr-FR" sz="2000" b="1" dirty="0">
              <a:solidFill>
                <a:prstClr val="black"/>
              </a:solidFill>
            </a:endParaRPr>
          </a:p>
          <a:p>
            <a:pPr marL="285750" indent="-285750" algn="just" defTabSz="457200">
              <a:buFont typeface="Wingdings" charset="2"/>
              <a:buChar char="ü"/>
            </a:pPr>
            <a:r>
              <a:rPr lang="fr-FR" sz="2000" b="1" dirty="0" smtClean="0">
                <a:solidFill>
                  <a:prstClr val="black"/>
                </a:solidFill>
              </a:rPr>
              <a:t>Des liens et partenariats forts avec tous les acteurs de la PP, industriels, centres techniques, groupements professionnels, distribution, conseil, association type Association Française de Protection des Plantes et Académie du </a:t>
            </a:r>
            <a:r>
              <a:rPr lang="fr-FR" sz="2000" b="1" dirty="0" err="1" smtClean="0">
                <a:solidFill>
                  <a:prstClr val="black"/>
                </a:solidFill>
              </a:rPr>
              <a:t>Biocontrôle</a:t>
            </a:r>
            <a:r>
              <a:rPr lang="fr-FR" sz="2000" b="1" dirty="0" smtClean="0">
                <a:solidFill>
                  <a:prstClr val="black"/>
                </a:solidFill>
              </a:rPr>
              <a:t>.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dator_425x320_0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20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78000" y="4495800"/>
            <a:ext cx="5753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4000" b="1" dirty="0" smtClean="0">
                <a:solidFill>
                  <a:prstClr val="black"/>
                </a:solidFill>
              </a:rPr>
              <a:t>Merci pour votre attentio</a:t>
            </a:r>
            <a:r>
              <a:rPr lang="fr-FR" sz="4000" b="1" dirty="0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5B3B-1A6D-3746-8A1D-D1D77949E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265941"/>
            <a:ext cx="3190810" cy="586442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Conférence  Chaire -  03 novembre 2015 </a:t>
            </a:r>
            <a:endParaRPr lang="fr-FR" alt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Amphi Lamour - Montpellier </a:t>
            </a:r>
            <a:r>
              <a:rPr lang="fr-FR" alt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SupAgro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904031" cy="8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37" y="5697924"/>
            <a:ext cx="1170464" cy="11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1980" y="128933"/>
            <a:ext cx="7018532" cy="70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7" rIns="91330" bIns="45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« Le </a:t>
            </a:r>
            <a:r>
              <a:rPr lang="fr-FR" altLang="fr-FR" sz="2000" b="1" i="1" dirty="0" err="1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biocontrôle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 va-t-il changer l’agriculture </a:t>
            </a: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</a:b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et 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créer de nouveaux métiers ? »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00997" y="2780928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Partie </a:t>
            </a:r>
            <a:r>
              <a:rPr lang="fr-FR" sz="32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endParaRPr lang="fr-FR" sz="3200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fr-FR" sz="32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fr-FR" sz="4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Des questions ?</a:t>
            </a:r>
            <a:endParaRPr lang="fr-FR" sz="4400" b="1" i="1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265941"/>
            <a:ext cx="3190810" cy="586442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Conférence  Chaire -  03 novembre 2015 </a:t>
            </a:r>
            <a:endParaRPr lang="fr-FR" alt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Amphi Lamour - Montpellier </a:t>
            </a:r>
            <a:r>
              <a:rPr lang="fr-FR" alt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SupAgro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904031" cy="8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37" y="5697924"/>
            <a:ext cx="1170464" cy="11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1980" y="116632"/>
            <a:ext cx="7018532" cy="70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7" rIns="91330" bIns="45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« Le </a:t>
            </a:r>
            <a:r>
              <a:rPr lang="fr-FR" altLang="fr-FR" sz="2000" b="1" i="1" dirty="0" err="1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biocontrôle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 va-t-il changer l’agriculture </a:t>
            </a: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</a:b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et 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créer de nouveaux métiers ? »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627236373"/>
              </p:ext>
            </p:extLst>
          </p:nvPr>
        </p:nvGraphicFramePr>
        <p:xfrm>
          <a:off x="395535" y="1412776"/>
          <a:ext cx="8163233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67544" y="495394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Christel </a:t>
            </a:r>
            <a:r>
              <a:rPr lang="fr-FR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CHEVRIER          </a:t>
            </a:r>
            <a:r>
              <a:rPr lang="fr-FR" sz="2000" b="1" i="1" dirty="0" smtClean="0">
                <a:solidFill>
                  <a:srgbClr val="9BBB59">
                    <a:lumMod val="50000"/>
                  </a:srgbClr>
                </a:solidFill>
              </a:rPr>
              <a:t>Chambre Régionale d’Agriculture </a:t>
            </a:r>
            <a:r>
              <a:rPr lang="fr-FR" sz="2000" b="1" i="1" dirty="0" smtClean="0">
                <a:solidFill>
                  <a:srgbClr val="9BBB59">
                    <a:lumMod val="50000"/>
                  </a:srgbClr>
                </a:solidFill>
              </a:rPr>
              <a:t>LR</a:t>
            </a:r>
            <a:endParaRPr lang="fr-FR" sz="2000" b="1" i="1" dirty="0" smtClean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3"/>
          <p:cNvSpPr>
            <a:spLocks noGrp="1"/>
          </p:cNvSpPr>
          <p:nvPr>
            <p:ph type="title"/>
          </p:nvPr>
        </p:nvSpPr>
        <p:spPr>
          <a:xfrm>
            <a:off x="2324100" y="1568510"/>
            <a:ext cx="6591300" cy="1323439"/>
          </a:xfrm>
        </p:spPr>
        <p:txBody>
          <a:bodyPr wrap="square">
            <a:spAutoFit/>
          </a:bodyPr>
          <a:lstStyle/>
          <a:p>
            <a:r>
              <a:rPr lang="en-GB" cap="all" dirty="0"/>
              <a:t>Conception et </a:t>
            </a:r>
            <a:r>
              <a:rPr lang="en-GB" cap="all" dirty="0" err="1"/>
              <a:t>évaluation</a:t>
            </a:r>
            <a:r>
              <a:rPr lang="en-GB" cap="all" dirty="0"/>
              <a:t> par </a:t>
            </a:r>
            <a:r>
              <a:rPr lang="en-GB" cap="all" dirty="0" err="1" smtClean="0"/>
              <a:t>expérimentation</a:t>
            </a:r>
            <a:r>
              <a:rPr lang="en-GB" cap="all" dirty="0" smtClean="0"/>
              <a:t/>
            </a:r>
            <a:br>
              <a:rPr lang="en-GB" cap="all" dirty="0" smtClean="0"/>
            </a:br>
            <a:r>
              <a:rPr lang="en-GB" cap="all" dirty="0" smtClean="0"/>
              <a:t>de </a:t>
            </a:r>
            <a:r>
              <a:rPr lang="en-GB" cap="all" dirty="0" err="1" smtClean="0"/>
              <a:t>systèmes</a:t>
            </a:r>
            <a:r>
              <a:rPr lang="en-GB" cap="all" dirty="0" smtClean="0"/>
              <a:t> </a:t>
            </a:r>
            <a:r>
              <a:rPr lang="en-GB" cap="all" dirty="0" err="1" smtClean="0"/>
              <a:t>Viticoles</a:t>
            </a:r>
            <a:r>
              <a:rPr lang="en-GB" cap="all" dirty="0" smtClean="0"/>
              <a:t> </a:t>
            </a:r>
            <a:r>
              <a:rPr lang="en-GB" cap="all" dirty="0" err="1"/>
              <a:t>à</a:t>
            </a:r>
            <a:r>
              <a:rPr lang="en-GB" cap="all" dirty="0"/>
              <a:t> bas </a:t>
            </a:r>
            <a:r>
              <a:rPr lang="en-GB" cap="all" dirty="0" err="1"/>
              <a:t>niveau</a:t>
            </a:r>
            <a:r>
              <a:rPr lang="en-GB" cap="all" dirty="0"/>
              <a:t> </a:t>
            </a:r>
            <a:r>
              <a:rPr lang="en-GB" cap="all" dirty="0" err="1"/>
              <a:t>d’intrants</a:t>
            </a:r>
            <a:r>
              <a:rPr lang="en-GB" cap="all" dirty="0"/>
              <a:t> </a:t>
            </a:r>
            <a:r>
              <a:rPr lang="en-GB" cap="all" dirty="0" err="1" smtClean="0"/>
              <a:t>phytosanitaires</a:t>
            </a:r>
            <a:r>
              <a:rPr lang="en-GB" i="1" cap="all" dirty="0"/>
              <a:t/>
            </a:r>
            <a:br>
              <a:rPr lang="en-GB" i="1" cap="all" dirty="0"/>
            </a:br>
            <a:r>
              <a:rPr lang="en-GB" i="1" cap="all" dirty="0" err="1" smtClean="0"/>
              <a:t>Quelle</a:t>
            </a:r>
            <a:r>
              <a:rPr lang="en-GB" i="1" cap="all" dirty="0" smtClean="0"/>
              <a:t> utilisation du </a:t>
            </a:r>
            <a:r>
              <a:rPr lang="en-GB" i="1" cap="all" dirty="0" err="1" smtClean="0"/>
              <a:t>Biocontrole</a:t>
            </a:r>
            <a:r>
              <a:rPr lang="en-GB" i="1" cap="all" dirty="0" smtClean="0"/>
              <a:t> </a:t>
            </a:r>
            <a:r>
              <a:rPr lang="en-GB" i="1" cap="all" dirty="0" err="1" smtClean="0"/>
              <a:t>dans</a:t>
            </a:r>
            <a:r>
              <a:rPr lang="en-GB" i="1" cap="all" dirty="0" smtClean="0"/>
              <a:t> les </a:t>
            </a:r>
            <a:r>
              <a:rPr lang="en-GB" i="1" cap="all" dirty="0" err="1" smtClean="0"/>
              <a:t>essais</a:t>
            </a:r>
            <a:r>
              <a:rPr lang="en-GB" i="1" cap="all" dirty="0" smtClean="0"/>
              <a:t> ?</a:t>
            </a:r>
            <a:endParaRPr i="1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324100" y="3048000"/>
            <a:ext cx="6400800" cy="1397000"/>
          </a:xfrm>
        </p:spPr>
        <p:txBody>
          <a:bodyPr/>
          <a:lstStyle/>
          <a:p>
            <a:pPr algn="r"/>
            <a:r>
              <a:rPr lang="fr-FR" sz="1400" dirty="0">
                <a:solidFill>
                  <a:schemeClr val="tx1"/>
                </a:solidFill>
              </a:rPr>
              <a:t>Raphaël </a:t>
            </a:r>
            <a:r>
              <a:rPr lang="fr-FR" sz="1400" dirty="0" smtClean="0">
                <a:solidFill>
                  <a:schemeClr val="tx1"/>
                </a:solidFill>
              </a:rPr>
              <a:t>METRAL, Montpellier SupAgro</a:t>
            </a:r>
          </a:p>
          <a:p>
            <a:pPr algn="r"/>
            <a:r>
              <a:rPr lang="fr-FR" sz="1400" dirty="0" smtClean="0">
                <a:solidFill>
                  <a:schemeClr val="tx1"/>
                </a:solidFill>
              </a:rPr>
              <a:t>&amp;</a:t>
            </a:r>
          </a:p>
          <a:p>
            <a:pPr algn="r"/>
            <a:r>
              <a:rPr lang="fr-FR" sz="1400" dirty="0" smtClean="0">
                <a:solidFill>
                  <a:schemeClr val="tx1"/>
                </a:solidFill>
              </a:rPr>
              <a:t>Christel CHEVRIER, Chambre régionale d’Agriculture</a:t>
            </a:r>
          </a:p>
        </p:txBody>
      </p:sp>
      <p:pic>
        <p:nvPicPr>
          <p:cNvPr id="5" name="Image 14" descr="LogoINR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652463"/>
            <a:ext cx="141192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Logo Supagro201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35" y="498475"/>
            <a:ext cx="1487488" cy="8724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96680" y="4401234"/>
            <a:ext cx="656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prstClr val="black"/>
                </a:solidFill>
                <a:latin typeface="Arial" charset="0"/>
                <a:ea typeface="MS PGothic" charset="0"/>
                <a:cs typeface="Arial" charset="0"/>
              </a:rPr>
              <a:t>Conférence Chaire d’entreprises </a:t>
            </a:r>
            <a:r>
              <a:rPr lang="fr-FR" sz="1400" b="1" dirty="0" err="1" smtClean="0">
                <a:solidFill>
                  <a:prstClr val="black"/>
                </a:solidFill>
                <a:latin typeface="Arial" charset="0"/>
                <a:ea typeface="MS PGothic" charset="0"/>
                <a:cs typeface="Arial" charset="0"/>
              </a:rPr>
              <a:t>AgroSYS</a:t>
            </a:r>
            <a:endParaRPr lang="fr-FR" sz="1400" b="1" dirty="0" smtClean="0">
              <a:solidFill>
                <a:prstClr val="black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prstClr val="black"/>
                </a:solidFill>
                <a:latin typeface="Arial" charset="0"/>
                <a:ea typeface="MS PGothic" charset="0"/>
                <a:cs typeface="Arial" charset="0"/>
              </a:rPr>
              <a:t>Montpellier SupAgro  3 novembre 2015</a:t>
            </a:r>
            <a:endParaRPr lang="fr-FR" sz="1400" b="1" dirty="0">
              <a:solidFill>
                <a:prstClr val="black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7" name="Image 6" descr="C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42" y="557406"/>
            <a:ext cx="998770" cy="813478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" b="6010"/>
          <a:stretch/>
        </p:blipFill>
        <p:spPr bwMode="auto">
          <a:xfrm>
            <a:off x="2233380" y="4263424"/>
            <a:ext cx="1554421" cy="66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27" descr="F:\Nouveau Micro\UMR\Vigne\EcoViti\Presentation\Ecovit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03" y="4140751"/>
            <a:ext cx="1365997" cy="7837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78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et 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7670" y="1238904"/>
            <a:ext cx="7553130" cy="5117446"/>
          </a:xfrm>
        </p:spPr>
        <p:txBody>
          <a:bodyPr/>
          <a:lstStyle/>
          <a:p>
            <a:r>
              <a:rPr lang="fr-FR" dirty="0" smtClean="0"/>
              <a:t>Répondre aux objectifs du plan </a:t>
            </a:r>
            <a:r>
              <a:rPr lang="fr-FR" dirty="0" err="1" smtClean="0"/>
              <a:t>Ecophyto</a:t>
            </a:r>
            <a:endParaRPr lang="fr-FR" dirty="0" smtClean="0"/>
          </a:p>
          <a:p>
            <a:r>
              <a:rPr lang="fr-FR" dirty="0" smtClean="0"/>
              <a:t>Viser la double performance environnementale et économique</a:t>
            </a:r>
          </a:p>
          <a:p>
            <a:r>
              <a:rPr lang="fr-FR" dirty="0" smtClean="0"/>
              <a:t>Concevoir des systèmes viticoles à bas niveau d’intrants phytosanitaires</a:t>
            </a:r>
          </a:p>
          <a:p>
            <a:r>
              <a:rPr lang="fr-FR" dirty="0" smtClean="0"/>
              <a:t>Expérimenter et évaluer au sein du réseau </a:t>
            </a:r>
            <a:r>
              <a:rPr lang="fr-FR" dirty="0" err="1" smtClean="0"/>
              <a:t>EcoViti</a:t>
            </a:r>
            <a:r>
              <a:rPr lang="fr-FR" dirty="0" smtClean="0"/>
              <a:t> (Projet </a:t>
            </a:r>
            <a:r>
              <a:rPr lang="fr-FR" dirty="0" err="1" smtClean="0"/>
              <a:t>Ecophyto</a:t>
            </a:r>
            <a:r>
              <a:rPr lang="fr-FR" dirty="0" smtClean="0"/>
              <a:t> DEPHY EXPE)</a:t>
            </a:r>
          </a:p>
          <a:p>
            <a:pPr marL="0" indent="0">
              <a:buNone/>
            </a:pPr>
            <a:r>
              <a:rPr lang="fr-FR" dirty="0" smtClean="0"/>
              <a:t>-&gt; Mise en place d’un prototype utilisant au plus les solutions de </a:t>
            </a:r>
            <a:r>
              <a:rPr lang="fr-FR" dirty="0" err="1" smtClean="0"/>
              <a:t>biocontrôle</a:t>
            </a:r>
            <a:r>
              <a:rPr lang="fr-FR" dirty="0" smtClean="0"/>
              <a:t> en viticulture</a:t>
            </a:r>
          </a:p>
          <a:p>
            <a:pPr marL="0" indent="0">
              <a:buNone/>
            </a:pPr>
            <a:r>
              <a:rPr lang="fr-FR" dirty="0" smtClean="0"/>
              <a:t>-&gt; 4 sites pour la plateforme régionale </a:t>
            </a:r>
            <a:r>
              <a:rPr lang="fr-FR" dirty="0" err="1" smtClean="0"/>
              <a:t>EcoViti</a:t>
            </a:r>
            <a:r>
              <a:rPr lang="fr-FR" dirty="0" smtClean="0"/>
              <a:t> Arc Méditerranéen : Domaine du Chapitre (INRA/SupAgro/CA34), </a:t>
            </a:r>
            <a:r>
              <a:rPr lang="fr-FR" dirty="0" err="1" smtClean="0"/>
              <a:t>Tresserre</a:t>
            </a:r>
            <a:r>
              <a:rPr lang="fr-FR" dirty="0" smtClean="0"/>
              <a:t> (CA66), </a:t>
            </a:r>
            <a:r>
              <a:rPr lang="fr-FR" dirty="0" err="1" smtClean="0"/>
              <a:t>Cazes</a:t>
            </a:r>
            <a:r>
              <a:rPr lang="fr-FR" dirty="0" smtClean="0"/>
              <a:t> (CA11), </a:t>
            </a:r>
            <a:r>
              <a:rPr lang="fr-FR" dirty="0" err="1" smtClean="0"/>
              <a:t>Piolenc</a:t>
            </a:r>
            <a:r>
              <a:rPr lang="fr-FR" dirty="0" smtClean="0"/>
              <a:t> (CA84)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6A1F-FD75-3D44-BD7A-9171D5F38EBE}" type="slidenum">
              <a:rPr lang="fr-FR" smtClean="0">
                <a:solidFill>
                  <a:prstClr val="white"/>
                </a:solidFill>
              </a:rPr>
              <a:pPr/>
              <a:t>37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07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7669" y="322855"/>
            <a:ext cx="7536625" cy="916049"/>
          </a:xfrm>
        </p:spPr>
        <p:txBody>
          <a:bodyPr>
            <a:noAutofit/>
          </a:bodyPr>
          <a:lstStyle/>
          <a:p>
            <a:r>
              <a:rPr lang="fr-FR" sz="3200" dirty="0" smtClean="0"/>
              <a:t>Cadre d’Objectifs et de Contraintes du prototype </a:t>
            </a:r>
            <a:r>
              <a:rPr lang="fr-FR" sz="3200" dirty="0" err="1" smtClean="0"/>
              <a:t>InnoBio</a:t>
            </a:r>
            <a:r>
              <a:rPr lang="fr-FR" sz="3200" dirty="0" smtClean="0"/>
              <a:t> basé sur le </a:t>
            </a:r>
            <a:r>
              <a:rPr lang="fr-FR" sz="3200" dirty="0" err="1" smtClean="0"/>
              <a:t>biocontrôle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sz="2800" b="1" u="sng" dirty="0" smtClean="0"/>
              <a:t>Socle commun :</a:t>
            </a:r>
          </a:p>
          <a:p>
            <a:pPr lvl="1">
              <a:spcAft>
                <a:spcPts val="600"/>
              </a:spcAft>
            </a:pPr>
            <a:r>
              <a:rPr lang="fr-FR" sz="2400" b="1" dirty="0" smtClean="0"/>
              <a:t>Viser au moins la réduction de 50% des </a:t>
            </a:r>
            <a:r>
              <a:rPr lang="fr-FR" sz="2400" b="1" dirty="0" err="1" smtClean="0"/>
              <a:t>phytos</a:t>
            </a:r>
            <a:endParaRPr lang="fr-FR" sz="2400" b="1" dirty="0" smtClean="0"/>
          </a:p>
          <a:p>
            <a:pPr lvl="1">
              <a:spcAft>
                <a:spcPts val="600"/>
              </a:spcAft>
            </a:pPr>
            <a:r>
              <a:rPr lang="fr-FR" sz="2400" b="1" dirty="0" smtClean="0"/>
              <a:t>Maintien des rendements (IGP) (80 </a:t>
            </a:r>
            <a:r>
              <a:rPr lang="fr-FR" sz="2400" b="1" dirty="0" err="1" smtClean="0"/>
              <a:t>hL</a:t>
            </a:r>
            <a:r>
              <a:rPr lang="fr-FR" sz="2400" b="1" dirty="0" smtClean="0"/>
              <a:t>/ha)</a:t>
            </a:r>
          </a:p>
          <a:p>
            <a:pPr lvl="1">
              <a:spcAft>
                <a:spcPts val="600"/>
              </a:spcAft>
            </a:pPr>
            <a:r>
              <a:rPr lang="fr-FR" sz="2400" b="1" dirty="0" smtClean="0"/>
              <a:t>Zéro herbicides</a:t>
            </a:r>
          </a:p>
          <a:p>
            <a:pPr lvl="1">
              <a:spcAft>
                <a:spcPts val="600"/>
              </a:spcAft>
            </a:pPr>
            <a:r>
              <a:rPr lang="fr-FR" sz="2400" b="1" dirty="0" smtClean="0"/>
              <a:t>Limiter au maximum le travail du sol</a:t>
            </a:r>
          </a:p>
          <a:p>
            <a:pPr lvl="1">
              <a:spcAft>
                <a:spcPts val="600"/>
              </a:spcAft>
            </a:pPr>
            <a:r>
              <a:rPr lang="fr-FR" sz="2400" b="1" dirty="0" smtClean="0"/>
              <a:t>Enherbement permanent (1/2)</a:t>
            </a:r>
          </a:p>
          <a:p>
            <a:pPr lvl="1">
              <a:spcAft>
                <a:spcPts val="600"/>
              </a:spcAft>
            </a:pPr>
            <a:r>
              <a:rPr lang="fr-FR" sz="2400" b="1" dirty="0" smtClean="0"/>
              <a:t>Enherbement « flexible ou adaptable » (1/2)</a:t>
            </a:r>
          </a:p>
          <a:p>
            <a:pPr lvl="1">
              <a:spcAft>
                <a:spcPts val="600"/>
              </a:spcAft>
            </a:pPr>
            <a:r>
              <a:rPr lang="fr-FR" sz="2400" b="1" dirty="0" smtClean="0"/>
              <a:t>Fertilisation conduite selon état du système sol-herbe-vigne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7C485FE8-A7E6-4EAC-A999-ADF40F7BCF8B}" type="slidenum">
              <a:rPr lang="fr-FR" altLang="fr-FR" smtClean="0">
                <a:solidFill>
                  <a:prstClr val="white"/>
                </a:solidFill>
              </a:rPr>
              <a:pPr/>
              <a:t>38</a:t>
            </a:fld>
            <a:endParaRPr lang="fr-FR" alt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18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7669" y="322855"/>
            <a:ext cx="7525285" cy="916049"/>
          </a:xfrm>
        </p:spPr>
        <p:txBody>
          <a:bodyPr/>
          <a:lstStyle/>
          <a:p>
            <a:r>
              <a:rPr lang="fr-FR" sz="3200" dirty="0" smtClean="0"/>
              <a:t>Prototype </a:t>
            </a:r>
            <a:r>
              <a:rPr lang="fr-FR" sz="3200" dirty="0" err="1" smtClean="0"/>
              <a:t>InnoBio</a:t>
            </a:r>
            <a:r>
              <a:rPr lang="fr-FR" sz="3200" dirty="0" smtClean="0"/>
              <a:t> (</a:t>
            </a:r>
            <a:r>
              <a:rPr lang="fr-FR" sz="3200" dirty="0" err="1" smtClean="0"/>
              <a:t>EcoViti</a:t>
            </a:r>
            <a:r>
              <a:rPr lang="fr-FR" sz="3200" dirty="0" smtClean="0"/>
              <a:t> Arc Méd.)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2800" b="1" u="sng" dirty="0" err="1" smtClean="0"/>
              <a:t>InnoBio</a:t>
            </a:r>
            <a:endParaRPr lang="fr-FR" sz="2800" b="1" u="sng" dirty="0"/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fr-FR" sz="2400" b="1" dirty="0"/>
              <a:t>Produits de l’AB, du </a:t>
            </a:r>
            <a:r>
              <a:rPr lang="fr-FR" sz="2400" b="1" dirty="0" err="1"/>
              <a:t>biocontrôle</a:t>
            </a:r>
            <a:r>
              <a:rPr lang="fr-FR" sz="2400" b="1" dirty="0"/>
              <a:t> et autres produits alternatifs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fr-FR" sz="2400" b="1" dirty="0"/>
              <a:t>Mobiliser les approches </a:t>
            </a:r>
            <a:r>
              <a:rPr lang="fr-FR" sz="2400" b="1" dirty="0" err="1"/>
              <a:t>prophylaxiques</a:t>
            </a:r>
            <a:r>
              <a:rPr lang="fr-FR" sz="2400" b="1" dirty="0"/>
              <a:t> : ébourgeonnage, évacuation des bois de taille, effeuillage...</a:t>
            </a:r>
          </a:p>
          <a:p>
            <a:pPr>
              <a:lnSpc>
                <a:spcPct val="150000"/>
              </a:lnSpc>
            </a:pP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6A1F-FD75-3D44-BD7A-9171D5F38EBE}" type="slidenum">
              <a:rPr lang="fr-FR" smtClean="0">
                <a:solidFill>
                  <a:prstClr val="white"/>
                </a:solidFill>
              </a:rPr>
              <a:pPr/>
              <a:t>39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63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re 1"/>
          <p:cNvSpPr>
            <a:spLocks noGrp="1"/>
          </p:cNvSpPr>
          <p:nvPr>
            <p:ph type="title"/>
          </p:nvPr>
        </p:nvSpPr>
        <p:spPr>
          <a:xfrm>
            <a:off x="827621" y="476672"/>
            <a:ext cx="7992855" cy="864096"/>
          </a:xfrm>
        </p:spPr>
        <p:txBody>
          <a:bodyPr lIns="80053" tIns="40029" rIns="80053" bIns="40029">
            <a:no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6A8828"/>
                </a:solidFill>
                <a:latin typeface="+mn-lt"/>
                <a:ea typeface="ＭＳ Ｐゴシック" pitchFamily="34" charset="-128"/>
                <a:cs typeface="Arial" charset="0"/>
              </a:rPr>
              <a:t>Former PAR et POUR </a:t>
            </a:r>
            <a:br>
              <a:rPr lang="fr-FR" sz="2800" b="1" dirty="0">
                <a:solidFill>
                  <a:srgbClr val="6A8828"/>
                </a:solidFill>
                <a:latin typeface="+mn-lt"/>
                <a:ea typeface="ＭＳ Ｐゴシック" pitchFamily="34" charset="-128"/>
                <a:cs typeface="Arial" charset="0"/>
              </a:rPr>
            </a:br>
            <a:r>
              <a:rPr lang="fr-FR" sz="2800" b="1" dirty="0">
                <a:solidFill>
                  <a:srgbClr val="6A8828"/>
                </a:solidFill>
                <a:latin typeface="+mn-lt"/>
                <a:ea typeface="ＭＳ Ｐゴシック" pitchFamily="34" charset="-128"/>
                <a:cs typeface="Arial" charset="0"/>
              </a:rPr>
              <a:t>l’Ingénierie agro-écologique des Systèmes Agricoles</a:t>
            </a:r>
            <a:endParaRPr lang="fr-FR" sz="2800" b="1" dirty="0">
              <a:solidFill>
                <a:srgbClr val="6A8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7559519" y="6309320"/>
            <a:ext cx="154864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53" tIns="40029" rIns="80053" bIns="40029"/>
          <a:lstStyle>
            <a:lvl1pPr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0452" indent="-250174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00698" indent="-200143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0973" indent="-200143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01257" indent="-200143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01534" indent="-20014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01814" indent="-20014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02093" indent="-20014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02372" indent="-20014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EC3CEDB-AEC0-44C4-B305-1ED42314D4E8}" type="slidenum">
              <a:rPr lang="fr-FR" altLang="fr-FR" sz="1000">
                <a:solidFill>
                  <a:srgbClr val="362D31"/>
                </a:solidFill>
                <a:latin typeface="Verdana" pitchFamily="34" charset="0"/>
              </a:rPr>
              <a:pPr/>
              <a:t>4</a:t>
            </a:fld>
            <a:endParaRPr lang="fr-FR" altLang="fr-FR" sz="1000" dirty="0">
              <a:solidFill>
                <a:srgbClr val="362D31"/>
              </a:solidFill>
              <a:latin typeface="Verdana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11564" y="3468934"/>
            <a:ext cx="1872208" cy="204830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80053" tIns="40029" rIns="80053" bIns="40029" anchor="ctr"/>
          <a:lstStyle/>
          <a:p>
            <a:pPr algn="ctr">
              <a:defRPr/>
            </a:pPr>
            <a:r>
              <a:rPr lang="fr-FR" sz="2400" b="1" kern="0" dirty="0">
                <a:solidFill>
                  <a:prstClr val="white"/>
                </a:solidFill>
              </a:rPr>
              <a:t>ETUDIANTS</a:t>
            </a:r>
            <a:endParaRPr lang="fr-FR" sz="2400" b="1" kern="0" dirty="0">
              <a:solidFill>
                <a:prstClr val="white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298566" y="3540931"/>
            <a:ext cx="2521906" cy="19763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80053" tIns="40029" rIns="80053" bIns="40029" anchor="ctr"/>
          <a:lstStyle/>
          <a:p>
            <a:pPr algn="ctr">
              <a:defRPr/>
            </a:pPr>
            <a:r>
              <a:rPr lang="fr-FR" sz="2300" b="1" dirty="0">
                <a:solidFill>
                  <a:schemeClr val="bg1"/>
                </a:solidFill>
              </a:rPr>
              <a:t>PROFESSIONNELS</a:t>
            </a:r>
            <a:endParaRPr lang="fr-FR" sz="2300" b="1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059832" y="1816358"/>
            <a:ext cx="2736304" cy="161265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80053" tIns="40029" rIns="80053" bIns="40029" anchor="ctr"/>
          <a:lstStyle/>
          <a:p>
            <a:pPr algn="ctr">
              <a:defRPr/>
            </a:pPr>
            <a:r>
              <a:rPr lang="fr-FR" sz="2200" b="1" kern="0" dirty="0">
                <a:solidFill>
                  <a:prstClr val="white"/>
                </a:solidFill>
              </a:rPr>
              <a:t>Ingénierie des </a:t>
            </a:r>
            <a:r>
              <a:rPr lang="fr-FR" sz="2200" b="1" kern="0" dirty="0">
                <a:solidFill>
                  <a:prstClr val="white"/>
                </a:solidFill>
              </a:rPr>
              <a:t>Agrosystèmes</a:t>
            </a:r>
          </a:p>
        </p:txBody>
      </p:sp>
      <p:sp>
        <p:nvSpPr>
          <p:cNvPr id="13" name="Flèche droite 12"/>
          <p:cNvSpPr/>
          <p:nvPr/>
        </p:nvSpPr>
        <p:spPr>
          <a:xfrm rot="20289658">
            <a:off x="1179442" y="2471946"/>
            <a:ext cx="2024692" cy="91512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80053" tIns="40029" rIns="80053" bIns="40029" anchor="ctr"/>
          <a:lstStyle/>
          <a:p>
            <a:pPr algn="ctr">
              <a:defRPr/>
            </a:pPr>
            <a:r>
              <a:rPr lang="fr-FR" b="1" kern="0" dirty="0">
                <a:solidFill>
                  <a:prstClr val="white"/>
                </a:solidFill>
              </a:rPr>
              <a:t>Former PAR</a:t>
            </a:r>
          </a:p>
        </p:txBody>
      </p:sp>
      <p:sp>
        <p:nvSpPr>
          <p:cNvPr id="14" name="Flèche gauche 13"/>
          <p:cNvSpPr/>
          <p:nvPr/>
        </p:nvSpPr>
        <p:spPr>
          <a:xfrm rot="1340627">
            <a:off x="5584461" y="2592433"/>
            <a:ext cx="2204273" cy="837038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80053" tIns="40029" rIns="80053" bIns="40029" anchor="ctr"/>
          <a:lstStyle/>
          <a:p>
            <a:pPr algn="ctr">
              <a:defRPr/>
            </a:pPr>
            <a:r>
              <a:rPr lang="fr-FR" b="1" kern="0" dirty="0">
                <a:solidFill>
                  <a:prstClr val="white"/>
                </a:solidFill>
              </a:rPr>
              <a:t>Former POUR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2595562" y="4856598"/>
            <a:ext cx="3632622" cy="77389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80053" tIns="40029" rIns="80053" bIns="40029" anchor="ctr"/>
          <a:lstStyle/>
          <a:p>
            <a:pPr algn="ctr">
              <a:defRPr/>
            </a:pPr>
            <a:r>
              <a:rPr lang="fr-FR" b="1" kern="0" dirty="0">
                <a:solidFill>
                  <a:prstClr val="white"/>
                </a:solidFill>
              </a:rPr>
              <a:t>Former POUR demain…</a:t>
            </a:r>
          </a:p>
        </p:txBody>
      </p:sp>
      <p:sp>
        <p:nvSpPr>
          <p:cNvPr id="16" name="Double flèche horizontale 15"/>
          <p:cNvSpPr/>
          <p:nvPr/>
        </p:nvSpPr>
        <p:spPr>
          <a:xfrm>
            <a:off x="2579941" y="4199051"/>
            <a:ext cx="3632622" cy="657557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80053" tIns="40029" rIns="80053" bIns="40029" anchor="ctr"/>
          <a:lstStyle/>
          <a:p>
            <a:pPr algn="ctr">
              <a:defRPr/>
            </a:pPr>
            <a:r>
              <a:rPr lang="fr-FR" b="1" kern="0" dirty="0">
                <a:solidFill>
                  <a:prstClr val="white"/>
                </a:solidFill>
              </a:rPr>
              <a:t>Se former ENSEMBLE</a:t>
            </a:r>
          </a:p>
        </p:txBody>
      </p:sp>
      <p:pic>
        <p:nvPicPr>
          <p:cNvPr id="8207" name="Image 18" descr="Logoweb-AgroSYS-20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718" y="3384086"/>
            <a:ext cx="1724002" cy="81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7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NODU Vert et solutions de </a:t>
            </a:r>
            <a:r>
              <a:rPr lang="fr-FR" dirty="0" err="1" smtClean="0"/>
              <a:t>biocontrôle</a:t>
            </a:r>
            <a:r>
              <a:rPr lang="fr-FR" dirty="0" smtClean="0"/>
              <a:t> disponibles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7670" y="1440206"/>
            <a:ext cx="7007029" cy="5018204"/>
          </a:xfrm>
        </p:spPr>
        <p:txBody>
          <a:bodyPr/>
          <a:lstStyle/>
          <a:p>
            <a:r>
              <a:rPr lang="fr-FR" b="1" dirty="0" smtClean="0"/>
              <a:t>Solutions déjà testées :</a:t>
            </a:r>
          </a:p>
          <a:p>
            <a:pPr lvl="1"/>
            <a:r>
              <a:rPr lang="fr-FR" dirty="0" smtClean="0"/>
              <a:t>Extraits de levures (mildiou) : arrêt de l’essai par la firme</a:t>
            </a:r>
          </a:p>
          <a:p>
            <a:pPr lvl="1"/>
            <a:r>
              <a:rPr lang="fr-FR" dirty="0" smtClean="0"/>
              <a:t>Huiles essentielles d’agrumes (oïdium) : mal positionné, à revoir ?</a:t>
            </a:r>
          </a:p>
          <a:p>
            <a:pPr lvl="1"/>
            <a:r>
              <a:rPr lang="fr-FR" dirty="0" smtClean="0"/>
              <a:t>Huiles minérales </a:t>
            </a:r>
            <a:r>
              <a:rPr lang="fr-FR" dirty="0" err="1" smtClean="0"/>
              <a:t>paraffiniques</a:t>
            </a:r>
            <a:r>
              <a:rPr lang="fr-FR" dirty="0" smtClean="0"/>
              <a:t> (oïdium): en cours, résultats encourageants</a:t>
            </a:r>
          </a:p>
          <a:p>
            <a:r>
              <a:rPr lang="fr-FR" b="1" dirty="0" smtClean="0"/>
              <a:t>Solutions à tester :</a:t>
            </a:r>
          </a:p>
          <a:p>
            <a:pPr lvl="1"/>
            <a:r>
              <a:rPr lang="fr-FR" dirty="0" smtClean="0"/>
              <a:t>Acide </a:t>
            </a:r>
            <a:r>
              <a:rPr lang="fr-FR" dirty="0" err="1" smtClean="0"/>
              <a:t>pélargonique</a:t>
            </a:r>
            <a:r>
              <a:rPr lang="fr-FR" dirty="0" smtClean="0"/>
              <a:t> (adventices)</a:t>
            </a:r>
          </a:p>
          <a:p>
            <a:pPr lvl="1"/>
            <a:r>
              <a:rPr lang="fr-FR" dirty="0" smtClean="0"/>
              <a:t>Bicarbonate de potassium (oïdium, botrytis)</a:t>
            </a:r>
          </a:p>
          <a:p>
            <a:r>
              <a:rPr lang="fr-FR" b="1" dirty="0" smtClean="0"/>
              <a:t>Solutions validées :</a:t>
            </a:r>
          </a:p>
          <a:p>
            <a:pPr lvl="1"/>
            <a:r>
              <a:rPr lang="fr-FR" dirty="0" smtClean="0"/>
              <a:t>Confusion sexuelle (tordeuses)</a:t>
            </a:r>
          </a:p>
          <a:p>
            <a:pPr lvl="1"/>
            <a:r>
              <a:rPr lang="fr-FR" dirty="0" smtClean="0"/>
              <a:t>Soufre (oïdium)</a:t>
            </a:r>
          </a:p>
          <a:p>
            <a:pPr lvl="1"/>
            <a:r>
              <a:rPr lang="fr-FR" dirty="0" smtClean="0"/>
              <a:t>Bacillus </a:t>
            </a:r>
            <a:r>
              <a:rPr lang="fr-FR" dirty="0" err="1" smtClean="0"/>
              <a:t>thur</a:t>
            </a:r>
            <a:r>
              <a:rPr lang="fr-FR" dirty="0" smtClean="0"/>
              <a:t>. ou </a:t>
            </a:r>
            <a:r>
              <a:rPr lang="fr-FR" dirty="0" err="1" smtClean="0"/>
              <a:t>subt</a:t>
            </a:r>
            <a:r>
              <a:rPr lang="fr-FR" dirty="0" smtClean="0"/>
              <a:t>.  et </a:t>
            </a:r>
            <a:r>
              <a:rPr lang="fr-FR" dirty="0" err="1" smtClean="0"/>
              <a:t>Spinozad</a:t>
            </a:r>
            <a:r>
              <a:rPr lang="fr-FR" dirty="0" smtClean="0"/>
              <a:t> (tordeuse)</a:t>
            </a:r>
          </a:p>
          <a:p>
            <a:pPr lvl="1"/>
            <a:r>
              <a:rPr lang="fr-FR" dirty="0" err="1" smtClean="0"/>
              <a:t>Aureobasidium</a:t>
            </a:r>
            <a:r>
              <a:rPr lang="fr-FR" dirty="0" smtClean="0"/>
              <a:t> (botrytis)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6A1F-FD75-3D44-BD7A-9171D5F38EBE}" type="slidenum">
              <a:rPr lang="fr-FR" smtClean="0">
                <a:solidFill>
                  <a:prstClr val="white"/>
                </a:solidFill>
              </a:rPr>
              <a:pPr/>
              <a:t>40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43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re 1"/>
          <p:cNvSpPr>
            <a:spLocks noGrp="1"/>
          </p:cNvSpPr>
          <p:nvPr>
            <p:ph type="title"/>
          </p:nvPr>
        </p:nvSpPr>
        <p:spPr>
          <a:xfrm>
            <a:off x="4729163" y="1638300"/>
            <a:ext cx="4117975" cy="1609725"/>
          </a:xfrm>
        </p:spPr>
        <p:txBody>
          <a:bodyPr/>
          <a:lstStyle/>
          <a:p>
            <a:r>
              <a:rPr lang="fr-FR" dirty="0" smtClean="0">
                <a:latin typeface="Calibri" charset="0"/>
                <a:ea typeface="MS PGothic" charset="0"/>
                <a:cs typeface="MS PGothic" charset="0"/>
              </a:rPr>
              <a:t>PREMIERS</a:t>
            </a:r>
            <a:br>
              <a:rPr lang="fr-FR" dirty="0" smtClean="0">
                <a:latin typeface="Calibri" charset="0"/>
                <a:ea typeface="MS PGothic" charset="0"/>
                <a:cs typeface="MS PGothic" charset="0"/>
              </a:rPr>
            </a:br>
            <a:r>
              <a:rPr lang="fr-FR" dirty="0" smtClean="0">
                <a:latin typeface="Calibri" charset="0"/>
                <a:ea typeface="MS PGothic" charset="0"/>
                <a:cs typeface="MS PGothic" charset="0"/>
              </a:rPr>
              <a:t>RESULTATS</a:t>
            </a:r>
            <a:endParaRPr lang="fr-FR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35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fld id="{6E616954-31E7-AB43-862C-CEB52A535500}" type="slidenum">
              <a:rPr lang="fr-FR" sz="1600">
                <a:solidFill>
                  <a:prstClr val="white"/>
                </a:solidFill>
                <a:latin typeface="Calibri" charset="0"/>
              </a:rPr>
              <a:pPr algn="l" eaLnBrk="1" hangingPunct="1"/>
              <a:t>41</a:t>
            </a:fld>
            <a:endParaRPr lang="fr-FR" sz="1600">
              <a:solidFill>
                <a:prstClr val="white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2365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IFT </a:t>
            </a:r>
            <a:r>
              <a:rPr lang="fr-FR" dirty="0" err="1" smtClean="0"/>
              <a:t>InnoBio</a:t>
            </a:r>
            <a:r>
              <a:rPr lang="fr-FR" dirty="0" smtClean="0"/>
              <a:t> Arc méditerranéen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6A1F-FD75-3D44-BD7A-9171D5F38EBE}" type="slidenum">
              <a:rPr lang="fr-FR" smtClean="0">
                <a:solidFill>
                  <a:prstClr val="white"/>
                </a:solidFill>
              </a:rPr>
              <a:pPr/>
              <a:t>42</a:t>
            </a:fld>
            <a:endParaRPr lang="fr-FR">
              <a:solidFill>
                <a:prstClr val="white"/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915727"/>
              </p:ext>
            </p:extLst>
          </p:nvPr>
        </p:nvGraphicFramePr>
        <p:xfrm>
          <a:off x="1216204" y="1360370"/>
          <a:ext cx="7927796" cy="5361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2068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77834" y="1359409"/>
            <a:ext cx="3768305" cy="2870494"/>
          </a:xfrm>
          <a:prstGeom prst="rect">
            <a:avLst/>
          </a:prstGeom>
          <a:solidFill>
            <a:srgbClr val="97BF0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7834" y="1359409"/>
            <a:ext cx="2664815" cy="2460828"/>
          </a:xfrm>
          <a:prstGeom prst="rect">
            <a:avLst/>
          </a:prstGeom>
          <a:solidFill>
            <a:srgbClr val="97BF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de production </a:t>
            </a:r>
            <a:r>
              <a:rPr lang="fr-FR" sz="2400" dirty="0" smtClean="0"/>
              <a:t>(</a:t>
            </a:r>
            <a:r>
              <a:rPr lang="fr-FR" sz="2400" dirty="0" err="1" smtClean="0"/>
              <a:t>InnoBio</a:t>
            </a:r>
            <a:r>
              <a:rPr lang="fr-FR" sz="2400" dirty="0" smtClean="0"/>
              <a:t> Arc Méd.)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6A1F-FD75-3D44-BD7A-9171D5F38EBE}" type="slidenum">
              <a:rPr lang="fr-FR" smtClean="0">
                <a:solidFill>
                  <a:prstClr val="white"/>
                </a:solidFill>
              </a:rPr>
              <a:pPr/>
              <a:t>43</a:t>
            </a:fld>
            <a:endParaRPr lang="fr-FR">
              <a:solidFill>
                <a:prstClr val="white"/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306385"/>
              </p:ext>
            </p:extLst>
          </p:nvPr>
        </p:nvGraphicFramePr>
        <p:xfrm>
          <a:off x="995679" y="1216659"/>
          <a:ext cx="8042011" cy="550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2251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Dégâts à la vendange (intensité %)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6A1F-FD75-3D44-BD7A-9171D5F38EBE}" type="slidenum">
              <a:rPr lang="fr-FR" smtClean="0">
                <a:solidFill>
                  <a:prstClr val="white"/>
                </a:solidFill>
              </a:rPr>
              <a:pPr/>
              <a:t>44</a:t>
            </a:fld>
            <a:endParaRPr lang="fr-FR">
              <a:solidFill>
                <a:prstClr val="white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965318"/>
              </p:ext>
            </p:extLst>
          </p:nvPr>
        </p:nvGraphicFramePr>
        <p:xfrm>
          <a:off x="1009228" y="1122681"/>
          <a:ext cx="8028463" cy="5598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81675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7670" y="322855"/>
            <a:ext cx="7627342" cy="916049"/>
          </a:xfrm>
        </p:spPr>
        <p:txBody>
          <a:bodyPr/>
          <a:lstStyle/>
          <a:p>
            <a:r>
              <a:rPr lang="fr-FR" dirty="0"/>
              <a:t>Coûts de la protection phytosanitaire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MOYENNE </a:t>
            </a:r>
            <a:r>
              <a:rPr lang="fr-FR" dirty="0"/>
              <a:t>SUR 3 </a:t>
            </a:r>
            <a:r>
              <a:rPr lang="fr-FR" dirty="0" smtClean="0"/>
              <a:t>ANS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6A1F-FD75-3D44-BD7A-9171D5F38EBE}" type="slidenum">
              <a:rPr lang="fr-FR" smtClean="0">
                <a:solidFill>
                  <a:prstClr val="white"/>
                </a:solidFill>
              </a:rPr>
              <a:pPr/>
              <a:t>45</a:t>
            </a:fld>
            <a:endParaRPr lang="fr-FR">
              <a:solidFill>
                <a:prstClr val="white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030096"/>
              </p:ext>
            </p:extLst>
          </p:nvPr>
        </p:nvGraphicFramePr>
        <p:xfrm>
          <a:off x="1071995" y="1141786"/>
          <a:ext cx="7943017" cy="5579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50871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8D69-46B9-F74E-B8D8-5C8077199849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5249" r="2459" b="4696"/>
          <a:stretch/>
        </p:blipFill>
        <p:spPr bwMode="auto">
          <a:xfrm>
            <a:off x="793494" y="3103737"/>
            <a:ext cx="2717102" cy="128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" b="6010"/>
          <a:stretch/>
        </p:blipFill>
        <p:spPr bwMode="auto">
          <a:xfrm>
            <a:off x="5090243" y="3143977"/>
            <a:ext cx="3064638" cy="130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Capture d’écran 2014-06-12 à 10.24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17" y="4500594"/>
            <a:ext cx="1926845" cy="1952709"/>
          </a:xfrm>
          <a:prstGeom prst="rect">
            <a:avLst/>
          </a:prstGeom>
        </p:spPr>
      </p:pic>
      <p:pic>
        <p:nvPicPr>
          <p:cNvPr id="7" name="Image 6" descr="Capture d’écran 2014-06-12 à 10.24.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8" y="4785481"/>
            <a:ext cx="2901005" cy="1513568"/>
          </a:xfrm>
          <a:prstGeom prst="rect">
            <a:avLst/>
          </a:prstGeom>
        </p:spPr>
      </p:pic>
      <p:sp>
        <p:nvSpPr>
          <p:cNvPr id="8" name="Espace réservé du numéro de diapositive 41"/>
          <p:cNvSpPr txBox="1">
            <a:spLocks/>
          </p:cNvSpPr>
          <p:nvPr/>
        </p:nvSpPr>
        <p:spPr>
          <a:xfrm>
            <a:off x="635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fld id="{FC2CB0C9-1CF2-4F31-8B7E-1EC12731D571}" type="slidenum">
              <a:rPr lang="fr-FR" sz="1600" smtClean="0">
                <a:solidFill>
                  <a:prstClr val="white"/>
                </a:solidFill>
                <a:latin typeface="Calibri"/>
              </a:rPr>
              <a:pPr/>
              <a:t>46</a:t>
            </a:fld>
            <a:endParaRPr lang="fr-FR" sz="16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1705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387670" y="322855"/>
            <a:ext cx="7489630" cy="916049"/>
          </a:xfrm>
        </p:spPr>
        <p:txBody>
          <a:bodyPr/>
          <a:lstStyle/>
          <a:p>
            <a:r>
              <a:rPr lang="fr-FR" dirty="0" smtClean="0">
                <a:latin typeface="Calibri" charset="0"/>
                <a:ea typeface="MS PGothic" charset="0"/>
                <a:cs typeface="MS PGothic" charset="0"/>
              </a:rPr>
              <a:t>Expérimentation du </a:t>
            </a:r>
            <a:r>
              <a:rPr lang="fr-FR" dirty="0" err="1" smtClean="0">
                <a:latin typeface="Calibri" charset="0"/>
                <a:ea typeface="MS PGothic" charset="0"/>
                <a:cs typeface="MS PGothic" charset="0"/>
              </a:rPr>
              <a:t>biocontrôle</a:t>
            </a:r>
            <a:r>
              <a:rPr lang="fr-FR" dirty="0" smtClean="0">
                <a:latin typeface="Calibri" charset="0"/>
                <a:ea typeface="MS PGothic" charset="0"/>
                <a:cs typeface="MS PGothic" charset="0"/>
              </a:rPr>
              <a:t> en viticulture méditerranéenne</a:t>
            </a:r>
            <a:endParaRPr lang="fr-FR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1387670" y="1305360"/>
            <a:ext cx="7007029" cy="459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latin typeface="Calibri" charset="0"/>
                <a:ea typeface="MS PGothic" charset="0"/>
                <a:cs typeface="MS PGothic" charset="0"/>
              </a:rPr>
              <a:t>Des </a:t>
            </a:r>
            <a:r>
              <a:rPr lang="fr-FR" sz="2400" b="1" dirty="0">
                <a:latin typeface="Calibri" charset="0"/>
                <a:ea typeface="MS PGothic" charset="0"/>
                <a:cs typeface="MS PGothic" charset="0"/>
              </a:rPr>
              <a:t>premiers résultats encourageants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Calibri" charset="0"/>
                <a:ea typeface="MS PGothic" charset="0"/>
                <a:cs typeface="MS PGothic" charset="0"/>
              </a:rPr>
              <a:t>Des solutions de </a:t>
            </a:r>
            <a:r>
              <a:rPr lang="fr-FR" sz="2400" b="1" dirty="0" err="1" smtClean="0">
                <a:latin typeface="Calibri" charset="0"/>
                <a:ea typeface="MS PGothic" charset="0"/>
                <a:cs typeface="MS PGothic" charset="0"/>
              </a:rPr>
              <a:t>biocontrôle</a:t>
            </a:r>
            <a:r>
              <a:rPr lang="fr-FR" sz="2400" b="1" dirty="0" smtClean="0">
                <a:latin typeface="Calibri" charset="0"/>
                <a:ea typeface="MS PGothic" charset="0"/>
                <a:cs typeface="MS PGothic" charset="0"/>
              </a:rPr>
              <a:t> :</a:t>
            </a:r>
          </a:p>
          <a:p>
            <a:pPr lvl="1">
              <a:lnSpc>
                <a:spcPct val="150000"/>
              </a:lnSpc>
            </a:pPr>
            <a:r>
              <a:rPr lang="fr-FR" b="1" dirty="0" smtClean="0">
                <a:latin typeface="Calibri" charset="0"/>
                <a:ea typeface="MS PGothic" charset="0"/>
                <a:cs typeface="MS PGothic" charset="0"/>
              </a:rPr>
              <a:t>Peu nombreuses en viticulture (contrôle des maladies)</a:t>
            </a:r>
            <a:endParaRPr lang="fr-FR" b="1" dirty="0">
              <a:latin typeface="Calibri" charset="0"/>
              <a:ea typeface="MS PGothic" charset="0"/>
              <a:cs typeface="MS PGothic" charset="0"/>
            </a:endParaRPr>
          </a:p>
          <a:p>
            <a:pPr lvl="1">
              <a:lnSpc>
                <a:spcPct val="150000"/>
              </a:lnSpc>
            </a:pPr>
            <a:r>
              <a:rPr lang="fr-FR" b="1" dirty="0" smtClean="0">
                <a:latin typeface="Calibri" charset="0"/>
                <a:ea typeface="MS PGothic" charset="0"/>
                <a:cs typeface="MS PGothic" charset="0"/>
              </a:rPr>
              <a:t>de plus en plus disponibles dans un avenir proche…?</a:t>
            </a:r>
            <a:endParaRPr lang="fr-FR" b="1" dirty="0">
              <a:latin typeface="Calibri" charset="0"/>
              <a:ea typeface="MS PGothic" charset="0"/>
              <a:cs typeface="MS PGothic" charset="0"/>
            </a:endParaRPr>
          </a:p>
          <a:p>
            <a:pPr lvl="1">
              <a:lnSpc>
                <a:spcPct val="150000"/>
              </a:lnSpc>
            </a:pPr>
            <a:r>
              <a:rPr lang="fr-FR" b="1" dirty="0" smtClean="0">
                <a:latin typeface="Calibri" charset="0"/>
                <a:ea typeface="MS PGothic" charset="0"/>
                <a:cs typeface="MS PGothic" charset="0"/>
              </a:rPr>
              <a:t>…Mais des efficacités partielles à gérer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Calibri" charset="0"/>
                <a:ea typeface="MS PGothic" charset="0"/>
                <a:cs typeface="MS PGothic" charset="0"/>
              </a:rPr>
              <a:t>Renforcer la conception agro-écologique du système viticole dans son ensemble</a:t>
            </a:r>
          </a:p>
          <a:p>
            <a:pPr lvl="1">
              <a:lnSpc>
                <a:spcPct val="150000"/>
              </a:lnSpc>
            </a:pPr>
            <a:r>
              <a:rPr lang="fr-FR" b="1" dirty="0" smtClean="0">
                <a:latin typeface="Calibri" charset="0"/>
                <a:ea typeface="MS PGothic" charset="0"/>
                <a:cs typeface="MS PGothic" charset="0"/>
              </a:rPr>
              <a:t>ex : associer d’autres espèces pour réduire la dépendance aux pesticides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64EBD71-0F3C-2F44-82CE-EDC02FD74DF6}" type="slidenum">
              <a:rPr lang="fr-FR">
                <a:solidFill>
                  <a:prstClr val="white"/>
                </a:solidFill>
                <a:latin typeface="Calibri" charset="0"/>
              </a:rPr>
              <a:pPr eaLnBrk="1" hangingPunct="1"/>
              <a:t>47</a:t>
            </a:fld>
            <a:endParaRPr lang="fr-FR">
              <a:solidFill>
                <a:prstClr val="white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32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Merci pour votre attention…</a:t>
            </a:r>
            <a:endParaRPr lang="fr-FR" sz="2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387669" y="1358900"/>
            <a:ext cx="8704607" cy="475615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fr-FR" sz="2000" dirty="0" smtClean="0"/>
              <a:t>Christel CHEVRIER </a:t>
            </a:r>
            <a:r>
              <a:rPr lang="fr-FR" sz="2000" dirty="0"/>
              <a:t>– </a:t>
            </a:r>
            <a:r>
              <a:rPr lang="fr-FR" sz="2000" dirty="0" smtClean="0">
                <a:hlinkClick r:id="rId2"/>
              </a:rPr>
              <a:t>christel.chevrier</a:t>
            </a:r>
            <a:r>
              <a:rPr lang="fr-FR" sz="2000" dirty="0">
                <a:hlinkClick r:id="rId2"/>
              </a:rPr>
              <a:t>@</a:t>
            </a:r>
            <a:r>
              <a:rPr lang="fr-FR" sz="2000" dirty="0" smtClean="0">
                <a:hlinkClick r:id="rId2"/>
              </a:rPr>
              <a:t>languedocroussillon.chambagri.fr</a:t>
            </a:r>
            <a:r>
              <a:rPr lang="fr-FR" sz="2000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000" dirty="0" smtClean="0"/>
              <a:t>Raphaël </a:t>
            </a:r>
            <a:r>
              <a:rPr lang="fr-FR" sz="2000" dirty="0"/>
              <a:t>METRAL </a:t>
            </a:r>
            <a:r>
              <a:rPr lang="fr-FR" sz="2000" dirty="0" smtClean="0"/>
              <a:t>- </a:t>
            </a:r>
            <a:r>
              <a:rPr lang="fr-FR" sz="2000" dirty="0">
                <a:hlinkClick r:id="rId3"/>
              </a:rPr>
              <a:t>raphael.metral@</a:t>
            </a:r>
            <a:r>
              <a:rPr lang="fr-FR" sz="2000" dirty="0" smtClean="0">
                <a:hlinkClick r:id="rId3"/>
              </a:rPr>
              <a:t>supagro.fr</a:t>
            </a:r>
            <a:endParaRPr lang="fr-FR" sz="2000" dirty="0" smtClean="0"/>
          </a:p>
          <a:p>
            <a:pPr marL="0" indent="0">
              <a:lnSpc>
                <a:spcPct val="120000"/>
              </a:lnSpc>
              <a:buNone/>
            </a:pPr>
            <a:endParaRPr lang="fr-FR" sz="20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63500" y="6321425"/>
            <a:ext cx="2133600" cy="365125"/>
          </a:xfrm>
        </p:spPr>
        <p:txBody>
          <a:bodyPr/>
          <a:lstStyle/>
          <a:p>
            <a:fld id="{81118D69-46B9-F74E-B8D8-5C8077199849}" type="slidenum">
              <a:rPr lang="fr-FR" smtClean="0">
                <a:solidFill>
                  <a:prstClr val="white"/>
                </a:solidFill>
              </a:rPr>
              <a:pPr/>
              <a:t>48</a:t>
            </a:fld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76" y="3286879"/>
            <a:ext cx="1750027" cy="24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84" y="3267283"/>
            <a:ext cx="1770259" cy="250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24" y="3267283"/>
            <a:ext cx="1749612" cy="250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817" y="3267283"/>
            <a:ext cx="1800200" cy="253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5020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265941"/>
            <a:ext cx="3190810" cy="586442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Conférence  Chaire -  03 novembre 2015 </a:t>
            </a:r>
            <a:endParaRPr lang="fr-FR" alt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Amphi Lamour - Montpellier </a:t>
            </a:r>
            <a:r>
              <a:rPr lang="fr-FR" alt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SupAgro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904031" cy="8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37" y="5697924"/>
            <a:ext cx="1170464" cy="11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1980" y="116632"/>
            <a:ext cx="7018532" cy="70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7" rIns="91330" bIns="45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« Le </a:t>
            </a:r>
            <a:r>
              <a:rPr lang="fr-FR" altLang="fr-FR" sz="2000" b="1" i="1" dirty="0" err="1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biocontrôle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 va-t-il changer l’agriculture </a:t>
            </a: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</a:b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et 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créer de nouveaux métiers ? »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7413" y="1124744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 Lancement </a:t>
            </a:r>
            <a:r>
              <a:rPr lang="fr-FR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d’un consortium de recherche et innovation pour consolider le secteur du </a:t>
            </a:r>
            <a:r>
              <a:rPr lang="fr-FR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biocontrôle</a:t>
            </a:r>
            <a:r>
              <a:rPr lang="fr-FR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fr-FR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fr-FR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l’initiative de </a:t>
            </a:r>
            <a:r>
              <a:rPr lang="fr-FR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l’Inra, </a:t>
            </a:r>
            <a:r>
              <a:rPr lang="fr-FR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plusieurs acteurs publics et privés de la recherche, de la recherche-développement et de l’innovation s’associent pour créer un consortium public-privé sur le </a:t>
            </a:r>
            <a:r>
              <a:rPr lang="fr-FR" sz="2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biocontrôle</a:t>
            </a:r>
            <a:r>
              <a:rPr lang="fr-FR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 »     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SIA - Février 2015</a:t>
            </a: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33068"/>
            <a:ext cx="4804881" cy="26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265941"/>
            <a:ext cx="3190810" cy="586442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Conférence  Chaire -  03 novembre 2015 </a:t>
            </a:r>
            <a:endParaRPr lang="fr-FR" alt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Amphi Lamour - Montpellier </a:t>
            </a:r>
            <a:r>
              <a:rPr lang="fr-FR" alt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SupAgro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904031" cy="8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37" y="5697924"/>
            <a:ext cx="1170464" cy="11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1980" y="116632"/>
            <a:ext cx="7018532" cy="70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7" rIns="91330" bIns="45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« Le </a:t>
            </a:r>
            <a:r>
              <a:rPr lang="fr-FR" altLang="fr-FR" sz="2000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biocontrôle</a:t>
            </a:r>
            <a:r>
              <a:rPr lang="fr-FR" altLang="fr-FR" sz="20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va-t-il changer l’agriculture </a:t>
            </a:r>
            <a:r>
              <a:rPr lang="fr-FR" altLang="fr-FR" sz="20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fr-FR" altLang="fr-FR" sz="20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fr-FR" altLang="fr-FR" sz="20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et </a:t>
            </a:r>
            <a:r>
              <a:rPr lang="fr-FR" altLang="fr-FR" sz="20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créer de nouveaux métiers ? </a:t>
            </a:r>
            <a:r>
              <a:rPr lang="fr-FR" altLang="fr-FR" sz="20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»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370738547"/>
              </p:ext>
            </p:extLst>
          </p:nvPr>
        </p:nvGraphicFramePr>
        <p:xfrm>
          <a:off x="395536" y="1412776"/>
          <a:ext cx="8352928" cy="259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67544" y="4293096"/>
            <a:ext cx="84249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Anne Isabelle LACORDAIRE           Philippe RAUCOULES	       Serge KREITER</a:t>
            </a:r>
          </a:p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Académie du </a:t>
            </a:r>
            <a:r>
              <a:rPr lang="fr-FR" b="1" i="1" dirty="0" err="1" smtClean="0">
                <a:solidFill>
                  <a:schemeClr val="accent3">
                    <a:lumMod val="50000"/>
                  </a:schemeClr>
                </a:solidFill>
              </a:rPr>
              <a:t>Biocontrôle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BASF                                      Prof. </a:t>
            </a:r>
            <a:r>
              <a:rPr lang="fr-FR" b="1" i="1" dirty="0" err="1" smtClean="0">
                <a:solidFill>
                  <a:schemeClr val="accent3">
                    <a:lumMod val="50000"/>
                  </a:schemeClr>
                </a:solidFill>
              </a:rPr>
              <a:t>SupAgro</a:t>
            </a:r>
            <a:endParaRPr lang="fr-FR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fr-FR" sz="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Jacques WERY            	      Jean-Paul PALANCADE	     Christel CHEVRIER</a:t>
            </a:r>
          </a:p>
          <a:p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Prof</a:t>
            </a:r>
            <a:r>
              <a:rPr lang="fr-FR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fr-FR" b="1" i="1" dirty="0" err="1" smtClean="0">
                <a:solidFill>
                  <a:schemeClr val="accent3">
                    <a:lumMod val="50000"/>
                  </a:schemeClr>
                </a:solidFill>
              </a:rPr>
              <a:t>SupAgro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</a:t>
            </a:r>
            <a:r>
              <a:rPr lang="fr-FR" b="1" i="1" dirty="0" err="1" smtClean="0">
                <a:solidFill>
                  <a:schemeClr val="accent3">
                    <a:lumMod val="50000"/>
                  </a:schemeClr>
                </a:solidFill>
              </a:rPr>
              <a:t>AgroSud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fr-FR" b="1" i="1" dirty="0" err="1" smtClean="0">
                <a:solidFill>
                  <a:schemeClr val="accent3">
                    <a:lumMod val="50000"/>
                  </a:schemeClr>
                </a:solidFill>
              </a:rPr>
              <a:t>Chamb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fr-FR" b="1" i="1" dirty="0" err="1" smtClean="0">
                <a:solidFill>
                  <a:schemeClr val="accent3">
                    <a:lumMod val="50000"/>
                  </a:schemeClr>
                </a:solidFill>
              </a:rPr>
              <a:t>Rég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fr-FR" b="1" i="1" dirty="0" err="1" smtClean="0">
                <a:solidFill>
                  <a:schemeClr val="accent3">
                    <a:lumMod val="50000"/>
                  </a:schemeClr>
                </a:solidFill>
              </a:rPr>
              <a:t>Agric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. LR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fr-FR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43808" y="148713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fr-FR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71246" y="1484784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fr-FR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265941"/>
            <a:ext cx="3190810" cy="586442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Conférence  Chaire -  03 novembre 2015 </a:t>
            </a:r>
            <a:endParaRPr lang="fr-FR" alt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Amphi Lamour - Montpellier </a:t>
            </a:r>
            <a:r>
              <a:rPr lang="fr-FR" alt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SupAgro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904031" cy="8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37" y="5697924"/>
            <a:ext cx="1170464" cy="11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1980" y="116632"/>
            <a:ext cx="7018532" cy="70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7" rIns="91330" bIns="45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« Le </a:t>
            </a:r>
            <a:r>
              <a:rPr lang="fr-FR" altLang="fr-FR" sz="2000" b="1" i="1" dirty="0" err="1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biocontrôle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 va-t-il changer l’agriculture </a:t>
            </a: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</a:br>
            <a:r>
              <a:rPr lang="fr-FR" altLang="fr-FR" sz="2000" b="1" i="1" dirty="0" smtClean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et </a:t>
            </a:r>
            <a:r>
              <a:rPr lang="fr-FR" altLang="fr-FR" sz="20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créer de nouveaux métiers ? »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00997" y="2780928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Partie 3</a:t>
            </a:r>
          </a:p>
          <a:p>
            <a:endParaRPr lang="fr-FR" sz="32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fr-FR" sz="4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Des questions ?</a:t>
            </a:r>
            <a:endParaRPr lang="fr-FR" sz="4400" b="1" i="1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5877272"/>
            <a:ext cx="4608512" cy="936104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Mardi 03 novembre 2015 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Amphi Lamour - Montpellier </a:t>
            </a:r>
            <a:r>
              <a:rPr lang="fr-FR" altLang="fr-F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SupAgro</a:t>
            </a:r>
            <a:endParaRPr lang="fr-FR" alt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3" y="116632"/>
            <a:ext cx="3111867" cy="138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26124"/>
            <a:ext cx="1767986" cy="17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8339" y="4313234"/>
            <a:ext cx="7893787" cy="160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7" rIns="91330" bIns="45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« Le </a:t>
            </a:r>
            <a:r>
              <a:rPr lang="fr-FR" altLang="fr-FR" sz="2400" b="1" i="1" dirty="0" err="1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biocontrôle</a:t>
            </a:r>
            <a:r>
              <a:rPr lang="fr-FR" altLang="fr-FR" sz="2400" b="1" i="1" dirty="0">
                <a:solidFill>
                  <a:srgbClr val="9BBB59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 va-t-il changer l’agriculture et créer de nouveaux métiers ? 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200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black">
                    <a:lumMod val="65000"/>
                    <a:lumOff val="35000"/>
                  </a:prstClr>
                </a:solidFill>
                <a:ea typeface="Times New Roman" pitchFamily="18" charset="0"/>
                <a:cs typeface="Arial" pitchFamily="34" charset="0"/>
              </a:rPr>
              <a:t>Conférence organisée par la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black">
                    <a:lumMod val="65000"/>
                    <a:lumOff val="35000"/>
                  </a:prstClr>
                </a:solidFill>
                <a:ea typeface="Times New Roman" pitchFamily="18" charset="0"/>
                <a:cs typeface="Arial" pitchFamily="34" charset="0"/>
              </a:rPr>
              <a:t>Chaire d’entreprises </a:t>
            </a:r>
            <a:r>
              <a:rPr lang="fr-FR" altLang="fr-FR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Times New Roman" pitchFamily="18" charset="0"/>
                <a:cs typeface="Arial" pitchFamily="34" charset="0"/>
              </a:rPr>
              <a:t>AgroSYS</a:t>
            </a:r>
            <a:endParaRPr lang="fr-FR" altLang="fr-FR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38" y="260648"/>
            <a:ext cx="1704975" cy="84709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15616" y="1772816"/>
            <a:ext cx="69411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En conclusion…</a:t>
            </a:r>
          </a:p>
          <a:p>
            <a:r>
              <a:rPr lang="fr-FR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Quelles perspectives de travail au sein de la Chaire avec vous ?</a:t>
            </a:r>
          </a:p>
          <a:p>
            <a:endParaRPr lang="fr-FR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Jacques WERY, Prof. Titulaire de la Chaire </a:t>
            </a:r>
            <a:r>
              <a:rPr lang="fr-FR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AgroSYS</a:t>
            </a:r>
            <a:endParaRPr lang="fr-FR" b="1" i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3" y="116632"/>
            <a:ext cx="3111867" cy="138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45040"/>
            <a:ext cx="1767986" cy="17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38" y="260648"/>
            <a:ext cx="1704975" cy="84709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51720" y="2060848"/>
            <a:ext cx="6005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Merci de votre attention </a:t>
            </a:r>
          </a:p>
          <a:p>
            <a:endParaRPr lang="fr-FR" sz="28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Et rdv maintenant dans le hall d’honneur autour d’un verre !</a:t>
            </a:r>
            <a:endParaRPr lang="fr-FR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69" y="4355115"/>
            <a:ext cx="1101421" cy="103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7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265941"/>
            <a:ext cx="3190810" cy="586442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Conférence  Chaire -  03 novembre 2015 </a:t>
            </a:r>
            <a:endParaRPr lang="fr-FR" alt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Amphi Lamour - Montpellier </a:t>
            </a:r>
            <a:r>
              <a:rPr lang="fr-FR" alt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SupAgro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904031" cy="8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37" y="5697924"/>
            <a:ext cx="1170464" cy="11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1980" y="116632"/>
            <a:ext cx="7018532" cy="70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7" rIns="91330" bIns="45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« Le </a:t>
            </a:r>
            <a:r>
              <a:rPr lang="fr-FR" altLang="fr-FR" sz="2000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biocontrôle</a:t>
            </a:r>
            <a:r>
              <a:rPr lang="fr-FR" altLang="fr-FR" sz="20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va-t-il changer l’agriculture </a:t>
            </a:r>
            <a:r>
              <a:rPr lang="fr-FR" altLang="fr-FR" sz="20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fr-FR" altLang="fr-FR" sz="20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fr-FR" altLang="fr-FR" sz="20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et </a:t>
            </a:r>
            <a:r>
              <a:rPr lang="fr-FR" altLang="fr-FR" sz="20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créer de nouveaux métiers ? </a:t>
            </a:r>
            <a:r>
              <a:rPr lang="fr-FR" altLang="fr-FR" sz="20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»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8B6-5620-456C-B8E3-BAD3523ED24E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652041971"/>
              </p:ext>
            </p:extLst>
          </p:nvPr>
        </p:nvGraphicFramePr>
        <p:xfrm>
          <a:off x="395535" y="1412776"/>
          <a:ext cx="8163233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44236" y="494290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Anne Isabelle LACORDAIRE    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Académie du </a:t>
            </a:r>
            <a:r>
              <a:rPr lang="fr-FR" b="1" i="1" dirty="0" err="1" smtClean="0">
                <a:solidFill>
                  <a:schemeClr val="accent3">
                    <a:lumMod val="50000"/>
                  </a:schemeClr>
                </a:solidFill>
              </a:rPr>
              <a:t>Biocontrôle</a:t>
            </a:r>
            <a:endParaRPr lang="fr-FR" sz="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Jacques WERY            	 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Prof</a:t>
            </a:r>
            <a:r>
              <a:rPr lang="fr-FR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fr-FR" b="1" i="1" dirty="0" err="1" smtClean="0">
                <a:solidFill>
                  <a:schemeClr val="accent3">
                    <a:lumMod val="50000"/>
                  </a:schemeClr>
                </a:solidFill>
              </a:rPr>
              <a:t>SupAgro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54240" y="2933600"/>
            <a:ext cx="3139200" cy="330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46" tIns="40772" rIns="81546" bIns="40772"/>
          <a:lstStyle>
            <a:lvl1pPr marL="342900" indent="-3317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defTabSz="407061" fontAlgn="base">
              <a:spcBef>
                <a:spcPts val="907"/>
              </a:spcBef>
              <a:spcAft>
                <a:spcPct val="0"/>
              </a:spcAft>
              <a:buSzPct val="80000"/>
              <a:defRPr/>
            </a:pPr>
            <a:endParaRPr lang="fr-FR" sz="2400" b="1">
              <a:solidFill>
                <a:srgbClr val="DC2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</a:endParaRPr>
          </a:p>
          <a:p>
            <a:pPr defTabSz="407061" fontAlgn="base">
              <a:lnSpc>
                <a:spcPct val="93000"/>
              </a:lnSpc>
              <a:spcBef>
                <a:spcPct val="0"/>
              </a:spcBef>
              <a:spcAft>
                <a:spcPts val="1418"/>
              </a:spcAft>
              <a:buSzPct val="100000"/>
              <a:defRPr/>
            </a:pPr>
            <a:endParaRPr lang="fr-FR" sz="2400" b="1">
              <a:solidFill>
                <a:srgbClr val="DC2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449440" y="489663"/>
            <a:ext cx="4525920" cy="5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49" tIns="41425" rIns="82849" bIns="41425" anchor="ctr"/>
          <a:lstStyle/>
          <a:p>
            <a:pPr defTabSz="40706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80" y="5672756"/>
            <a:ext cx="1094400" cy="97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025280" y="266430"/>
            <a:ext cx="7184160" cy="167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46" tIns="40772" rIns="81546" bIns="40772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0706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CH" sz="2900" dirty="0" err="1">
                <a:solidFill>
                  <a:srgbClr val="808080">
                    <a:lumMod val="75000"/>
                  </a:srgbClr>
                </a:solidFill>
                <a:latin typeface="Arial Black" panose="020B0A04020102020204" pitchFamily="34" charset="0"/>
              </a:rPr>
              <a:t>Académie</a:t>
            </a:r>
            <a:r>
              <a:rPr lang="de-CH" sz="2900" dirty="0">
                <a:solidFill>
                  <a:srgbClr val="808080">
                    <a:lumMod val="75000"/>
                  </a:srgbClr>
                </a:solidFill>
                <a:latin typeface="Arial Black" panose="020B0A04020102020204" pitchFamily="34" charset="0"/>
              </a:rPr>
              <a:t> du </a:t>
            </a:r>
            <a:r>
              <a:rPr lang="de-CH" sz="2900" dirty="0" err="1">
                <a:solidFill>
                  <a:srgbClr val="808080">
                    <a:lumMod val="75000"/>
                  </a:srgbClr>
                </a:solidFill>
                <a:latin typeface="Arial Black" panose="020B0A04020102020204" pitchFamily="34" charset="0"/>
              </a:rPr>
              <a:t>Biocontrôle</a:t>
            </a:r>
            <a:r>
              <a:rPr lang="de-CH" sz="2900" dirty="0">
                <a:solidFill>
                  <a:srgbClr val="808080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</a:p>
          <a:p>
            <a:pPr algn="ctr" defTabSz="40706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CH" sz="2900" dirty="0">
                <a:solidFill>
                  <a:srgbClr val="808080">
                    <a:lumMod val="75000"/>
                  </a:srgbClr>
                </a:solidFill>
                <a:latin typeface="Arial Black" panose="020B0A04020102020204" pitchFamily="34" charset="0"/>
              </a:rPr>
              <a:t>et de la </a:t>
            </a:r>
          </a:p>
          <a:p>
            <a:pPr algn="ctr" defTabSz="40706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CH" sz="2900" dirty="0" err="1">
                <a:solidFill>
                  <a:srgbClr val="808080">
                    <a:lumMod val="75000"/>
                  </a:srgbClr>
                </a:solidFill>
                <a:latin typeface="Arial Black" panose="020B0A04020102020204" pitchFamily="34" charset="0"/>
              </a:rPr>
              <a:t>Protection</a:t>
            </a:r>
            <a:r>
              <a:rPr lang="de-CH" sz="2900" dirty="0">
                <a:solidFill>
                  <a:srgbClr val="808080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de-CH" sz="2900" dirty="0" err="1">
                <a:solidFill>
                  <a:srgbClr val="808080">
                    <a:lumMod val="75000"/>
                  </a:srgbClr>
                </a:solidFill>
                <a:latin typeface="Arial Black" panose="020B0A04020102020204" pitchFamily="34" charset="0"/>
              </a:rPr>
              <a:t>Biologique</a:t>
            </a:r>
            <a:r>
              <a:rPr lang="de-CH" sz="2900" dirty="0">
                <a:solidFill>
                  <a:srgbClr val="808080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de-CH" sz="2900" dirty="0" err="1">
                <a:solidFill>
                  <a:srgbClr val="808080">
                    <a:lumMod val="75000"/>
                  </a:srgbClr>
                </a:solidFill>
                <a:latin typeface="Arial Black" panose="020B0A04020102020204" pitchFamily="34" charset="0"/>
              </a:rPr>
              <a:t>Intégrée</a:t>
            </a:r>
            <a:r>
              <a:rPr lang="de-CH" sz="2500" dirty="0">
                <a:solidFill>
                  <a:srgbClr val="808080">
                    <a:lumMod val="75000"/>
                  </a:srgbClr>
                </a:solidFill>
                <a:latin typeface="Arial Black" panose="020B0A04020102020204" pitchFamily="34" charset="0"/>
              </a:rPr>
              <a:t/>
            </a:r>
            <a:br>
              <a:rPr lang="de-CH" sz="2500" dirty="0">
                <a:solidFill>
                  <a:srgbClr val="808080">
                    <a:lumMod val="75000"/>
                  </a:srgbClr>
                </a:solidFill>
                <a:latin typeface="Arial Black" panose="020B0A04020102020204" pitchFamily="34" charset="0"/>
              </a:rPr>
            </a:br>
            <a:endParaRPr lang="de-CH" sz="2500" dirty="0">
              <a:solidFill>
                <a:srgbClr val="808080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192960" y="2160227"/>
            <a:ext cx="8844480" cy="399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46" tIns="40772" rIns="81546" bIns="40772"/>
          <a:lstStyle>
            <a:lvl1pPr>
              <a:lnSpc>
                <a:spcPct val="101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ahoma" charset="0"/>
                <a:ea typeface="Microsoft YaHei" charset="-122"/>
              </a:defRPr>
            </a:lvl1pPr>
            <a:lvl2pPr>
              <a:lnSpc>
                <a:spcPct val="101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404040"/>
                </a:solidFill>
                <a:latin typeface="Tahoma" charset="0"/>
                <a:ea typeface="Microsoft YaHei" charset="-122"/>
              </a:defRPr>
            </a:lvl2pPr>
            <a:lvl3pPr>
              <a:lnSpc>
                <a:spcPct val="101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404040"/>
                </a:solidFill>
                <a:latin typeface="Tahoma" charset="0"/>
                <a:ea typeface="Microsoft YaHei" charset="-122"/>
              </a:defRPr>
            </a:lvl3pPr>
            <a:lvl4pPr>
              <a:lnSpc>
                <a:spcPct val="101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404040"/>
                </a:solidFill>
                <a:latin typeface="Tahoma" charset="0"/>
                <a:ea typeface="Microsoft YaHei" charset="-122"/>
              </a:defRPr>
            </a:lvl4pPr>
            <a:lvl5pPr>
              <a:lnSpc>
                <a:spcPct val="101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ahoma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ahoma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ahoma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ahoma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ahoma" charset="0"/>
                <a:ea typeface="Microsoft YaHei" charset="-122"/>
              </a:defRPr>
            </a:lvl9pPr>
          </a:lstStyle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2700" b="1" dirty="0">
                <a:solidFill>
                  <a:srgbClr val="336600"/>
                </a:solidFill>
                <a:latin typeface="Calibri" pitchFamily="34" charset="0"/>
              </a:rPr>
              <a:t>Montpellier </a:t>
            </a:r>
            <a:r>
              <a:rPr lang="fr-FR" altLang="fr-FR" sz="2700" b="1" dirty="0" err="1">
                <a:solidFill>
                  <a:srgbClr val="336600"/>
                </a:solidFill>
                <a:latin typeface="Calibri" pitchFamily="34" charset="0"/>
              </a:rPr>
              <a:t>SupAgro</a:t>
            </a:r>
            <a:endParaRPr lang="fr-FR" altLang="fr-FR" sz="2700" b="1" dirty="0">
              <a:solidFill>
                <a:srgbClr val="336600"/>
              </a:solidFill>
              <a:latin typeface="Calibri" pitchFamily="34" charset="0"/>
            </a:endParaRPr>
          </a:p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2700" b="1" dirty="0">
              <a:solidFill>
                <a:srgbClr val="336600"/>
              </a:solidFill>
              <a:latin typeface="Calibri" pitchFamily="34" charset="0"/>
            </a:endParaRPr>
          </a:p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2700" b="1" dirty="0">
                <a:solidFill>
                  <a:srgbClr val="336600"/>
                </a:solidFill>
                <a:latin typeface="Calibri" pitchFamily="34" charset="0"/>
              </a:rPr>
              <a:t>Conférence </a:t>
            </a:r>
          </a:p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2700" b="1" dirty="0">
              <a:solidFill>
                <a:srgbClr val="336600"/>
              </a:solidFill>
              <a:latin typeface="Calibri" pitchFamily="34" charset="0"/>
            </a:endParaRPr>
          </a:p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2700" b="1" dirty="0">
                <a:solidFill>
                  <a:srgbClr val="336600"/>
                </a:solidFill>
                <a:latin typeface="Calibri" pitchFamily="34" charset="0"/>
              </a:rPr>
              <a:t>«  le </a:t>
            </a:r>
            <a:r>
              <a:rPr lang="fr-FR" altLang="fr-FR" sz="2700" b="1" dirty="0" err="1">
                <a:solidFill>
                  <a:srgbClr val="336600"/>
                </a:solidFill>
                <a:latin typeface="Calibri" pitchFamily="34" charset="0"/>
              </a:rPr>
              <a:t>Biocontrôle</a:t>
            </a:r>
            <a:r>
              <a:rPr lang="fr-FR" altLang="fr-FR" sz="2700" b="1" dirty="0">
                <a:solidFill>
                  <a:srgbClr val="336600"/>
                </a:solidFill>
                <a:latin typeface="Calibri" pitchFamily="34" charset="0"/>
              </a:rPr>
              <a:t> va-t-il changer </a:t>
            </a:r>
          </a:p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2700" b="1" dirty="0">
              <a:solidFill>
                <a:srgbClr val="336600"/>
              </a:solidFill>
              <a:latin typeface="Calibri" pitchFamily="34" charset="0"/>
            </a:endParaRPr>
          </a:p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2700" b="1" dirty="0">
                <a:solidFill>
                  <a:srgbClr val="336600"/>
                </a:solidFill>
                <a:latin typeface="Calibri" pitchFamily="34" charset="0"/>
              </a:rPr>
              <a:t>l’agriculture et créer de nouveaux métiers ?» </a:t>
            </a:r>
          </a:p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2700" b="1" dirty="0">
              <a:solidFill>
                <a:srgbClr val="336600"/>
              </a:solidFill>
              <a:latin typeface="Calibri" pitchFamily="34" charset="0"/>
            </a:endParaRPr>
          </a:p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2700" b="1" dirty="0">
                <a:solidFill>
                  <a:srgbClr val="336600"/>
                </a:solidFill>
                <a:latin typeface="Calibri" pitchFamily="34" charset="0"/>
              </a:rPr>
              <a:t>	</a:t>
            </a:r>
          </a:p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2700" b="1" dirty="0">
                <a:solidFill>
                  <a:srgbClr val="336600"/>
                </a:solidFill>
                <a:latin typeface="Calibri" pitchFamily="34" charset="0"/>
              </a:rPr>
              <a:t>	</a:t>
            </a:r>
          </a:p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2700" b="1" dirty="0">
              <a:solidFill>
                <a:srgbClr val="336600"/>
              </a:solidFill>
              <a:latin typeface="Calibri" pitchFamily="34" charset="0"/>
            </a:endParaRPr>
          </a:p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2700" b="1" dirty="0">
                <a:solidFill>
                  <a:srgbClr val="336600"/>
                </a:solidFill>
                <a:latin typeface="Calibri" pitchFamily="34" charset="0"/>
              </a:rPr>
              <a:t>3 Novembre 2015</a:t>
            </a:r>
          </a:p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2700" b="1" dirty="0">
              <a:solidFill>
                <a:srgbClr val="336600"/>
              </a:solidFill>
              <a:latin typeface="Calibri" pitchFamily="34" charset="0"/>
            </a:endParaRPr>
          </a:p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2700" b="1" dirty="0">
                <a:solidFill>
                  <a:srgbClr val="336600"/>
                </a:solidFill>
                <a:latin typeface="Calibri" pitchFamily="34" charset="0"/>
              </a:rPr>
              <a:t>Anne Isabelle Lacordaire</a:t>
            </a:r>
          </a:p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2700" b="1" dirty="0">
              <a:solidFill>
                <a:srgbClr val="336600"/>
              </a:solidFill>
              <a:latin typeface="Calibri" pitchFamily="34" charset="0"/>
            </a:endParaRPr>
          </a:p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2700" b="1" dirty="0">
              <a:solidFill>
                <a:srgbClr val="336600"/>
              </a:solidFill>
              <a:latin typeface="Calibri" pitchFamily="34" charset="0"/>
            </a:endParaRPr>
          </a:p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2700" b="1" dirty="0">
                <a:solidFill>
                  <a:srgbClr val="336600"/>
                </a:solidFill>
                <a:latin typeface="Calibri" pitchFamily="34" charset="0"/>
              </a:rPr>
              <a:t> </a:t>
            </a:r>
          </a:p>
          <a:p>
            <a:pPr algn="ctr" defTabSz="407061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sz="2700" b="1" dirty="0">
                <a:solidFill>
                  <a:srgbClr val="336600"/>
                </a:solidFill>
                <a:latin typeface="Calibri" pitchFamily="34" charset="0"/>
              </a:rPr>
              <a:t>	</a:t>
            </a:r>
          </a:p>
          <a:p>
            <a:pPr algn="ctr" defTabSz="407061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fr-FR" altLang="fr-FR" sz="2700" b="1" dirty="0">
              <a:solidFill>
                <a:srgbClr val="3366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54244"/>
      </p:ext>
    </p:extLst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54240" y="2933599"/>
            <a:ext cx="3139200" cy="330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40777" rIns="81555" bIns="40777"/>
          <a:lstStyle>
            <a:lvl1pPr marL="342900" indent="-3317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defTabSz="407103" fontAlgn="base">
              <a:spcBef>
                <a:spcPts val="907"/>
              </a:spcBef>
              <a:spcAft>
                <a:spcPct val="0"/>
              </a:spcAft>
              <a:buSzPct val="80000"/>
              <a:defRPr/>
            </a:pPr>
            <a:endParaRPr lang="fr-FR" sz="2400" b="1">
              <a:solidFill>
                <a:srgbClr val="DC2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</a:endParaRPr>
          </a:p>
          <a:p>
            <a:pPr defTabSz="407103" fontAlgn="base">
              <a:lnSpc>
                <a:spcPct val="93000"/>
              </a:lnSpc>
              <a:spcBef>
                <a:spcPct val="0"/>
              </a:spcBef>
              <a:spcAft>
                <a:spcPts val="1418"/>
              </a:spcAft>
              <a:buSzPct val="100000"/>
              <a:defRPr/>
            </a:pPr>
            <a:endParaRPr lang="fr-FR" sz="2400" b="1">
              <a:solidFill>
                <a:srgbClr val="DC2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449440" y="489662"/>
            <a:ext cx="4525920" cy="5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58" tIns="41430" rIns="82858" bIns="41430" anchor="ctr"/>
          <a:lstStyle/>
          <a:p>
            <a:pPr defTabSz="40710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227544"/>
            <a:ext cx="9144000" cy="1674896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lIns="81555" tIns="40777" rIns="81555" bIns="4077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0710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CH" sz="2900" b="1" dirty="0" err="1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Académie</a:t>
            </a:r>
            <a:r>
              <a:rPr lang="de-CH" sz="2900" b="1" dirty="0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 du </a:t>
            </a:r>
            <a:r>
              <a:rPr lang="de-CH" sz="2900" b="1" dirty="0" err="1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Biocontrôle</a:t>
            </a:r>
            <a:r>
              <a:rPr lang="de-CH" sz="2900" b="1" dirty="0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</a:p>
          <a:p>
            <a:pPr algn="ctr" defTabSz="40710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CH" sz="2900" b="1" dirty="0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et de la </a:t>
            </a:r>
          </a:p>
          <a:p>
            <a:pPr algn="ctr" defTabSz="40710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CH" sz="2900" b="1" dirty="0" err="1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Protection</a:t>
            </a:r>
            <a:r>
              <a:rPr lang="de-CH" sz="2900" b="1" dirty="0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de-CH" sz="2900" b="1" dirty="0" err="1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Biologique</a:t>
            </a:r>
            <a:r>
              <a:rPr lang="de-CH" sz="2900" b="1" dirty="0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de-CH" sz="2900" b="1" dirty="0" err="1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Intégrée</a:t>
            </a:r>
            <a:r>
              <a:rPr lang="de-CH" sz="2500" b="1" dirty="0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/>
            </a:r>
            <a:br>
              <a:rPr lang="de-CH" sz="2500" b="1" dirty="0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</a:br>
            <a:endParaRPr lang="de-CH" sz="2500" b="1" dirty="0">
              <a:solidFill>
                <a:srgbClr val="808080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6880" y="1846279"/>
            <a:ext cx="8621280" cy="471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40777" rIns="81555" bIns="4077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just" defTabSz="40710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z="2500" b="1" u="sng" dirty="0">
                <a:solidFill>
                  <a:srgbClr val="336600"/>
                </a:solidFill>
                <a:latin typeface="Calibri" panose="020F0502020204030204" pitchFamily="34" charset="0"/>
              </a:rPr>
              <a:t>Missions</a:t>
            </a:r>
            <a:r>
              <a:rPr lang="fr-FR" sz="2500" b="1" u="sng" dirty="0">
                <a:solidFill>
                  <a:srgbClr val="629E6D"/>
                </a:solidFill>
                <a:latin typeface="Calibri" panose="020F0502020204030204" pitchFamily="34" charset="0"/>
              </a:rPr>
              <a:t> </a:t>
            </a:r>
          </a:p>
          <a:p>
            <a:pPr algn="just" defTabSz="40710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		- Rassembler toutes les connaissances théoriques et pratiques concernant la protection biologique  intégrée des végétaux cultivés ou non, des récoltes,  ainsi que sur les produits et techniques du Biocontrôle, </a:t>
            </a:r>
          </a:p>
          <a:p>
            <a:pPr algn="just" defTabSz="40710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fr-FR" sz="800" b="1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algn="just" defTabSz="40710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z="22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          - Diffuser largement ces connaissances auprès des professionnels par les moyens les mieux adaptés : conférences, formations, publications ... </a:t>
            </a:r>
          </a:p>
          <a:p>
            <a:pPr algn="just" defTabSz="40710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fr-FR" sz="2200" b="1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algn="just" defTabSz="40710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fr-FR" sz="2200" b="1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57633"/>
      </p:ext>
    </p:extLst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80" y="5652594"/>
            <a:ext cx="1025280" cy="110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21600" y="640878"/>
            <a:ext cx="9126721" cy="959141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lIns="81555" tIns="40777" rIns="81555" bIns="4077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07103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  <a:defRPr/>
            </a:pPr>
            <a:r>
              <a:rPr lang="fr-FR" sz="3600" b="1" dirty="0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Le </a:t>
            </a:r>
            <a:r>
              <a:rPr lang="fr-FR" sz="3600" b="1" dirty="0" err="1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biocontrôle</a:t>
            </a:r>
            <a:r>
              <a:rPr lang="fr-FR" sz="3600" b="1" dirty="0">
                <a:solidFill>
                  <a:srgbClr val="808080">
                    <a:lumMod val="50000"/>
                  </a:srgbClr>
                </a:solidFill>
                <a:latin typeface="Arial Black" panose="020B0A04020102020204" pitchFamily="34" charset="0"/>
              </a:rPr>
              <a:t> qu’est ce que c’est?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4085" y="3015687"/>
            <a:ext cx="1794240" cy="166769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0" y="3015677"/>
            <a:ext cx="2024640" cy="16590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960" y="3020008"/>
            <a:ext cx="1654560" cy="165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401" y="3015677"/>
            <a:ext cx="2253600" cy="165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356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dèle  présentation SYSTEM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pectrum">
    <a:dk1>
      <a:sysClr val="windowText" lastClr="000000"/>
    </a:dk1>
    <a:lt1>
      <a:sysClr val="window" lastClr="FFFFFF"/>
    </a:lt1>
    <a:dk2>
      <a:srgbClr val="252731"/>
    </a:dk2>
    <a:lt2>
      <a:srgbClr val="EAE7E4"/>
    </a:lt2>
    <a:accent1>
      <a:srgbClr val="990000"/>
    </a:accent1>
    <a:accent2>
      <a:srgbClr val="FF6600"/>
    </a:accent2>
    <a:accent3>
      <a:srgbClr val="FFBA00"/>
    </a:accent3>
    <a:accent4>
      <a:srgbClr val="99CC00"/>
    </a:accent4>
    <a:accent5>
      <a:srgbClr val="528A02"/>
    </a:accent5>
    <a:accent6>
      <a:srgbClr val="333333"/>
    </a:accent6>
    <a:hlink>
      <a:srgbClr val="660000"/>
    </a:hlink>
    <a:folHlink>
      <a:srgbClr val="CC3300"/>
    </a:folHlink>
  </a:clrScheme>
  <a:fontScheme name="Spectrum">
    <a:majorFont>
      <a:latin typeface="Corbe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Calibri"/>
      <a:ea typeface=""/>
      <a:cs typeface=""/>
      <a:font script="Jpan" typeface="ＭＳ ゴシック"/>
      <a:font script="Hans" typeface="宋体"/>
      <a:font script="Hant" typeface="新細明體"/>
    </a:minorFont>
  </a:fontScheme>
  <a:fmtScheme name="Spectrum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70000"/>
              <a:satMod val="150000"/>
            </a:schemeClr>
          </a:gs>
          <a:gs pos="100000">
            <a:schemeClr val="phClr">
              <a:tint val="95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95000"/>
              <a:shade val="70000"/>
              <a:satMod val="150000"/>
            </a:schemeClr>
          </a:gs>
          <a:gs pos="100000">
            <a:schemeClr val="phClr">
              <a:tint val="100000"/>
              <a:shade val="100000"/>
              <a:satMod val="150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a:effectStyle>
      <a:effectStyle>
        <a:effectLst>
          <a:outerShdw blurRad="50800" dir="5400000" sx="105000" sy="105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4800000"/>
          </a:lightRig>
        </a:scene3d>
        <a:sp3d prstMaterial="matte">
          <a:bevelT w="63500" h="50800" prst="angle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pectrum">
    <a:dk1>
      <a:sysClr val="windowText" lastClr="000000"/>
    </a:dk1>
    <a:lt1>
      <a:sysClr val="window" lastClr="FFFFFF"/>
    </a:lt1>
    <a:dk2>
      <a:srgbClr val="252731"/>
    </a:dk2>
    <a:lt2>
      <a:srgbClr val="EAE7E4"/>
    </a:lt2>
    <a:accent1>
      <a:srgbClr val="990000"/>
    </a:accent1>
    <a:accent2>
      <a:srgbClr val="FF6600"/>
    </a:accent2>
    <a:accent3>
      <a:srgbClr val="FFBA00"/>
    </a:accent3>
    <a:accent4>
      <a:srgbClr val="99CC00"/>
    </a:accent4>
    <a:accent5>
      <a:srgbClr val="528A02"/>
    </a:accent5>
    <a:accent6>
      <a:srgbClr val="333333"/>
    </a:accent6>
    <a:hlink>
      <a:srgbClr val="660000"/>
    </a:hlink>
    <a:folHlink>
      <a:srgbClr val="CC3300"/>
    </a:folHlink>
  </a:clrScheme>
  <a:fontScheme name="Spectrum">
    <a:majorFont>
      <a:latin typeface="Corbe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Calibri"/>
      <a:ea typeface=""/>
      <a:cs typeface=""/>
      <a:font script="Jpan" typeface="ＭＳ ゴシック"/>
      <a:font script="Hans" typeface="宋体"/>
      <a:font script="Hant" typeface="新細明體"/>
    </a:minorFont>
  </a:fontScheme>
  <a:fmtScheme name="Spectrum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70000"/>
              <a:satMod val="150000"/>
            </a:schemeClr>
          </a:gs>
          <a:gs pos="100000">
            <a:schemeClr val="phClr">
              <a:tint val="95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95000"/>
              <a:shade val="70000"/>
              <a:satMod val="150000"/>
            </a:schemeClr>
          </a:gs>
          <a:gs pos="100000">
            <a:schemeClr val="phClr">
              <a:tint val="100000"/>
              <a:shade val="100000"/>
              <a:satMod val="150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a:effectStyle>
      <a:effectStyle>
        <a:effectLst>
          <a:outerShdw blurRad="50800" dir="5400000" sx="105000" sy="105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4800000"/>
          </a:lightRig>
        </a:scene3d>
        <a:sp3d prstMaterial="matte">
          <a:bevelT w="63500" h="50800" prst="angle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pectrum">
    <a:dk1>
      <a:sysClr val="windowText" lastClr="000000"/>
    </a:dk1>
    <a:lt1>
      <a:sysClr val="window" lastClr="FFFFFF"/>
    </a:lt1>
    <a:dk2>
      <a:srgbClr val="252731"/>
    </a:dk2>
    <a:lt2>
      <a:srgbClr val="EAE7E4"/>
    </a:lt2>
    <a:accent1>
      <a:srgbClr val="990000"/>
    </a:accent1>
    <a:accent2>
      <a:srgbClr val="FF6600"/>
    </a:accent2>
    <a:accent3>
      <a:srgbClr val="FFBA00"/>
    </a:accent3>
    <a:accent4>
      <a:srgbClr val="99CC00"/>
    </a:accent4>
    <a:accent5>
      <a:srgbClr val="528A02"/>
    </a:accent5>
    <a:accent6>
      <a:srgbClr val="333333"/>
    </a:accent6>
    <a:hlink>
      <a:srgbClr val="660000"/>
    </a:hlink>
    <a:folHlink>
      <a:srgbClr val="CC3300"/>
    </a:folHlink>
  </a:clrScheme>
  <a:fontScheme name="Spectrum">
    <a:majorFont>
      <a:latin typeface="Corbe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Calibri"/>
      <a:ea typeface=""/>
      <a:cs typeface=""/>
      <a:font script="Jpan" typeface="ＭＳ ゴシック"/>
      <a:font script="Hans" typeface="宋体"/>
      <a:font script="Hant" typeface="新細明體"/>
    </a:minorFont>
  </a:fontScheme>
  <a:fmtScheme name="Spectrum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70000"/>
              <a:satMod val="150000"/>
            </a:schemeClr>
          </a:gs>
          <a:gs pos="100000">
            <a:schemeClr val="phClr">
              <a:tint val="95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95000"/>
              <a:shade val="70000"/>
              <a:satMod val="150000"/>
            </a:schemeClr>
          </a:gs>
          <a:gs pos="100000">
            <a:schemeClr val="phClr">
              <a:tint val="100000"/>
              <a:shade val="100000"/>
              <a:satMod val="150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a:effectStyle>
      <a:effectStyle>
        <a:effectLst>
          <a:outerShdw blurRad="50800" dir="5400000" sx="105000" sy="105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4800000"/>
          </a:lightRig>
        </a:scene3d>
        <a:sp3d prstMaterial="matte">
          <a:bevelT w="63500" h="50800" prst="angle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pectrum">
    <a:dk1>
      <a:sysClr val="windowText" lastClr="000000"/>
    </a:dk1>
    <a:lt1>
      <a:sysClr val="window" lastClr="FFFFFF"/>
    </a:lt1>
    <a:dk2>
      <a:srgbClr val="252731"/>
    </a:dk2>
    <a:lt2>
      <a:srgbClr val="EAE7E4"/>
    </a:lt2>
    <a:accent1>
      <a:srgbClr val="990000"/>
    </a:accent1>
    <a:accent2>
      <a:srgbClr val="FF6600"/>
    </a:accent2>
    <a:accent3>
      <a:srgbClr val="FFBA00"/>
    </a:accent3>
    <a:accent4>
      <a:srgbClr val="99CC00"/>
    </a:accent4>
    <a:accent5>
      <a:srgbClr val="528A02"/>
    </a:accent5>
    <a:accent6>
      <a:srgbClr val="333333"/>
    </a:accent6>
    <a:hlink>
      <a:srgbClr val="660000"/>
    </a:hlink>
    <a:folHlink>
      <a:srgbClr val="CC3300"/>
    </a:folHlink>
  </a:clrScheme>
  <a:fontScheme name="Spectrum">
    <a:majorFont>
      <a:latin typeface="Corbe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Calibri"/>
      <a:ea typeface=""/>
      <a:cs typeface=""/>
      <a:font script="Jpan" typeface="ＭＳ ゴシック"/>
      <a:font script="Hans" typeface="宋体"/>
      <a:font script="Hant" typeface="新細明體"/>
    </a:minorFont>
  </a:fontScheme>
  <a:fmtScheme name="Spectrum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70000"/>
              <a:satMod val="150000"/>
            </a:schemeClr>
          </a:gs>
          <a:gs pos="100000">
            <a:schemeClr val="phClr">
              <a:tint val="95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95000"/>
              <a:shade val="70000"/>
              <a:satMod val="150000"/>
            </a:schemeClr>
          </a:gs>
          <a:gs pos="100000">
            <a:schemeClr val="phClr">
              <a:tint val="100000"/>
              <a:shade val="100000"/>
              <a:satMod val="150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a:effectStyle>
      <a:effectStyle>
        <a:effectLst>
          <a:outerShdw blurRad="50800" dir="5400000" sx="105000" sy="105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4800000"/>
          </a:lightRig>
        </a:scene3d>
        <a:sp3d prstMaterial="matte">
          <a:bevelT w="63500" h="50800" prst="angle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2379</Words>
  <Application>Microsoft Office PowerPoint</Application>
  <PresentationFormat>Affichage à l'écran (4:3)</PresentationFormat>
  <Paragraphs>525</Paragraphs>
  <Slides>52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12</vt:i4>
      </vt:variant>
      <vt:variant>
        <vt:lpstr>Titres des diapositives</vt:lpstr>
      </vt:variant>
      <vt:variant>
        <vt:i4>52</vt:i4>
      </vt:variant>
    </vt:vector>
  </HeadingPairs>
  <TitlesOfParts>
    <vt:vector size="64" baseType="lpstr">
      <vt:lpstr>Thème Office</vt:lpstr>
      <vt:lpstr>6_Thème Office</vt:lpstr>
      <vt:lpstr>8_Thème Office</vt:lpstr>
      <vt:lpstr>9_Thème Office</vt:lpstr>
      <vt:lpstr>7_Thème Office</vt:lpstr>
      <vt:lpstr>Modèle  présentation SYSTEM</vt:lpstr>
      <vt:lpstr>1_Thème Office</vt:lpstr>
      <vt:lpstr>2_Thème Office</vt:lpstr>
      <vt:lpstr>3_Thème Office</vt:lpstr>
      <vt:lpstr>5_Thème Office</vt:lpstr>
      <vt:lpstr>10_Thème Office</vt:lpstr>
      <vt:lpstr>4_Thème Office</vt:lpstr>
      <vt:lpstr>Présentation PowerPoint</vt:lpstr>
      <vt:lpstr>La 1ère Chaire d’Entreprises  pour la conception et l’ingénierie  de systèmes agricoles durables  via la formation</vt:lpstr>
      <vt:lpstr>Un projet à l’initiative de…</vt:lpstr>
      <vt:lpstr>Former PAR et POUR  l’Ingénierie agro-écologique des Systèmes Agricoles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Cadre règlementaire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Conception et évaluation par expérimentation de systèmes Viticoles à bas niveau d’intrants phytosanitaires Quelle utilisation du Biocontrole dans les essais ?</vt:lpstr>
      <vt:lpstr>Contexte et Objectifs</vt:lpstr>
      <vt:lpstr>Cadre d’Objectifs et de Contraintes du prototype InnoBio basé sur le biocontrôle</vt:lpstr>
      <vt:lpstr>Prototype InnoBio (EcoViti Arc Méd.)</vt:lpstr>
      <vt:lpstr>NODU Vert et solutions de biocontrôle disponibles</vt:lpstr>
      <vt:lpstr>PREMIERS RESULTATS</vt:lpstr>
      <vt:lpstr>IFT InnoBio Arc méditerranéen</vt:lpstr>
      <vt:lpstr>Performances de production (InnoBio Arc Méd.)</vt:lpstr>
      <vt:lpstr>Dégâts à la vendange (intensité %)</vt:lpstr>
      <vt:lpstr>Coûts de la protection phytosanitaire  MOYENNE SUR 3 ANS</vt:lpstr>
      <vt:lpstr>CONCLUSION</vt:lpstr>
      <vt:lpstr>Expérimentation du biocontrôle en viticulture méditerranéenne</vt:lpstr>
      <vt:lpstr>Merci pour votre attention…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MASSAI</dc:creator>
  <cp:lastModifiedBy>Isabelle MASSAI</cp:lastModifiedBy>
  <cp:revision>39</cp:revision>
  <dcterms:created xsi:type="dcterms:W3CDTF">2015-11-02T10:09:28Z</dcterms:created>
  <dcterms:modified xsi:type="dcterms:W3CDTF">2015-11-03T10:15:38Z</dcterms:modified>
</cp:coreProperties>
</file>