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charts/chart17.xml" ContentType="application/vnd.openxmlformats-officedocument.drawingml.chart+xml"/>
  <Override PartName="/ppt/notesSlides/notesSlide32.xml" ContentType="application/vnd.openxmlformats-officedocument.presentationml.notesSlide+xml"/>
  <Override PartName="/ppt/charts/chart18.xml" ContentType="application/vnd.openxmlformats-officedocument.drawingml.chart+xml"/>
  <Override PartName="/ppt/notesSlides/notesSlide33.xml" ContentType="application/vnd.openxmlformats-officedocument.presentationml.notesSlide+xml"/>
  <Override PartName="/ppt/charts/chart19.xml" ContentType="application/vnd.openxmlformats-officedocument.drawingml.chart+xml"/>
  <Override PartName="/ppt/notesSlides/notesSlide34.xml" ContentType="application/vnd.openxmlformats-officedocument.presentationml.notesSlide+xml"/>
  <Override PartName="/ppt/charts/chart20.xml" ContentType="application/vnd.openxmlformats-officedocument.drawingml.chart+xml"/>
  <Override PartName="/ppt/notesSlides/notesSlide35.xml" ContentType="application/vnd.openxmlformats-officedocument.presentationml.notesSlide+xml"/>
  <Override PartName="/ppt/charts/chart21.xml" ContentType="application/vnd.openxmlformats-officedocument.drawingml.chart+xml"/>
  <Override PartName="/ppt/notesSlides/notesSlide36.xml" ContentType="application/vnd.openxmlformats-officedocument.presentationml.notesSlide+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ppt/notesSlides/notesSlide3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39.xml" ContentType="application/vnd.openxmlformats-officedocument.presentationml.notesSlide+xml"/>
  <Override PartName="/ppt/charts/chart26.xml" ContentType="application/vnd.openxmlformats-officedocument.drawingml.chart+xml"/>
  <Override PartName="/ppt/drawings/drawing1.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43.xml" ContentType="application/vnd.openxmlformats-officedocument.presentationml.notesSlide+xml"/>
  <Override PartName="/ppt/charts/chart32.xml" ContentType="application/vnd.openxmlformats-officedocument.drawingml.chart+xml"/>
  <Override PartName="/ppt/theme/themeOverride1.xml" ContentType="application/vnd.openxmlformats-officedocument.themeOverride+xml"/>
  <Override PartName="/ppt/charts/chart33.xml" ContentType="application/vnd.openxmlformats-officedocument.drawingml.chart+xml"/>
  <Override PartName="/ppt/theme/themeOverride2.xml" ContentType="application/vnd.openxmlformats-officedocument.themeOverride+xml"/>
  <Override PartName="/ppt/notesSlides/notesSlide44.xml" ContentType="application/vnd.openxmlformats-officedocument.presentationml.notesSlide+xml"/>
  <Override PartName="/ppt/charts/chart34.xml" ContentType="application/vnd.openxmlformats-officedocument.drawingml.chart+xml"/>
  <Override PartName="/ppt/notesSlides/notesSlide45.xml" ContentType="application/vnd.openxmlformats-officedocument.presentationml.notesSlide+xml"/>
  <Override PartName="/ppt/charts/chart3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46.xml" ContentType="application/vnd.openxmlformats-officedocument.presentationml.notesSlide+xml"/>
  <Override PartName="/ppt/charts/chart36.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57" r:id="rId3"/>
    <p:sldId id="261" r:id="rId4"/>
    <p:sldId id="262" r:id="rId5"/>
    <p:sldId id="516" r:id="rId6"/>
    <p:sldId id="517" r:id="rId7"/>
    <p:sldId id="449" r:id="rId8"/>
    <p:sldId id="450" r:id="rId9"/>
    <p:sldId id="451" r:id="rId10"/>
    <p:sldId id="452" r:id="rId11"/>
    <p:sldId id="453" r:id="rId12"/>
    <p:sldId id="513" r:id="rId13"/>
    <p:sldId id="514" r:id="rId14"/>
    <p:sldId id="456" r:id="rId15"/>
    <p:sldId id="457" r:id="rId16"/>
    <p:sldId id="458" r:id="rId17"/>
    <p:sldId id="258" r:id="rId18"/>
    <p:sldId id="326" r:id="rId19"/>
    <p:sldId id="481" r:id="rId20"/>
    <p:sldId id="482" r:id="rId21"/>
    <p:sldId id="483" r:id="rId22"/>
    <p:sldId id="484" r:id="rId23"/>
    <p:sldId id="485" r:id="rId24"/>
    <p:sldId id="486" r:id="rId25"/>
    <p:sldId id="475" r:id="rId26"/>
    <p:sldId id="487" r:id="rId27"/>
    <p:sldId id="519" r:id="rId28"/>
    <p:sldId id="520" r:id="rId29"/>
    <p:sldId id="521" r:id="rId30"/>
    <p:sldId id="491" r:id="rId31"/>
    <p:sldId id="492" r:id="rId32"/>
    <p:sldId id="493" r:id="rId33"/>
    <p:sldId id="494" r:id="rId34"/>
    <p:sldId id="495" r:id="rId35"/>
    <p:sldId id="370" r:id="rId36"/>
    <p:sldId id="474" r:id="rId37"/>
    <p:sldId id="465" r:id="rId38"/>
    <p:sldId id="496" r:id="rId39"/>
    <p:sldId id="497" r:id="rId40"/>
    <p:sldId id="466" r:id="rId41"/>
    <p:sldId id="462" r:id="rId42"/>
    <p:sldId id="464" r:id="rId43"/>
    <p:sldId id="515" r:id="rId44"/>
    <p:sldId id="467" r:id="rId45"/>
    <p:sldId id="445" r:id="rId46"/>
    <p:sldId id="446" r:id="rId47"/>
    <p:sldId id="447" r:id="rId48"/>
    <p:sldId id="448" r:id="rId49"/>
    <p:sldId id="518" r:id="rId50"/>
    <p:sldId id="460" r:id="rId51"/>
    <p:sldId id="476" r:id="rId52"/>
    <p:sldId id="427" r:id="rId53"/>
    <p:sldId id="477" r:id="rId54"/>
    <p:sldId id="478" r:id="rId55"/>
    <p:sldId id="479" r:id="rId56"/>
    <p:sldId id="480" r:id="rId57"/>
    <p:sldId id="461" r:id="rId58"/>
    <p:sldId id="498" r:id="rId59"/>
    <p:sldId id="439" r:id="rId60"/>
    <p:sldId id="440" r:id="rId61"/>
    <p:sldId id="441" r:id="rId62"/>
    <p:sldId id="442" r:id="rId63"/>
    <p:sldId id="499" r:id="rId64"/>
    <p:sldId id="501" r:id="rId65"/>
    <p:sldId id="502" r:id="rId66"/>
    <p:sldId id="503" r:id="rId67"/>
    <p:sldId id="508" r:id="rId68"/>
    <p:sldId id="509" r:id="rId69"/>
    <p:sldId id="510" r:id="rId70"/>
    <p:sldId id="511" r:id="rId71"/>
    <p:sldId id="512" r:id="rId72"/>
    <p:sldId id="470" r:id="rId73"/>
    <p:sldId id="472" r:id="rId74"/>
    <p:sldId id="471" r:id="rId75"/>
    <p:sldId id="473" r:id="rId76"/>
    <p:sldId id="436" r:id="rId77"/>
    <p:sldId id="443" r:id="rId78"/>
    <p:sldId id="522" r:id="rId79"/>
    <p:sldId id="384" r:id="rId80"/>
    <p:sldId id="506" r:id="rId81"/>
    <p:sldId id="507" r:id="rId8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e frey" initials="h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D5"/>
    <a:srgbClr val="FFFFB9"/>
    <a:srgbClr val="FFFF9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95768" autoAdjust="0"/>
  </p:normalViewPr>
  <p:slideViewPr>
    <p:cSldViewPr>
      <p:cViewPr>
        <p:scale>
          <a:sx n="106" d="100"/>
          <a:sy n="106" d="100"/>
        </p:scale>
        <p:origin x="768" y="120"/>
      </p:cViewPr>
      <p:guideLst>
        <p:guide orient="horz" pos="2160"/>
        <p:guide pos="2880"/>
      </p:guideLst>
    </p:cSldViewPr>
  </p:slideViewPr>
  <p:outlineViewPr>
    <p:cViewPr>
      <p:scale>
        <a:sx n="33" d="100"/>
        <a:sy n="33" d="100"/>
      </p:scale>
      <p:origin x="42" y="51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commentAuthors" Target="commentAuthors.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nis\Documents\Montpellier%20SupAgro\PVD\PROJET\Traitements%20donnees\Donne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Elodie\Documents\Crit&#232;res%20pris%20en%20compte%20fertilisation%20t&#233;l&#233;pho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ENOVO\Documents\Master%20ASCI\projet%20bl&#233;%20dur\BDD-Telephone-propre%20fina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Projet\Contra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Projet\Contra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projet\PROJET\question%202.4%20zone%20nitrate\question%202.4%20doc%20de%20travai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projet\PROJET\question%202.4%20zone%20nitrate\question%202.4%20doc%20de%20travai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projet\PROJET\question%202.4%20zone%20nitrate\question%202.4%20doc%20de%20travail.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Denis\Documents\Montpellier%20SupAgro\PVD\PROJET\Traitements%20donnees\Donnee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helene\Documents\PVD\Projet\BDD-complete%207_3.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nis\Documents\Montpellier%20SupAgro\PVD\PROJET\Traitements%20donnees\Rdt_2015.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helene\Documents\PVD\Projet\Q3\Q3%20graphe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projet\PROJET\DOCUMENT%20DE%20TRAVAIL%2007.03%209h2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H:\projet\PROJET\question%203%20conseiller\question%203DOCUMENT%20DE%20TRAVAIL%2007.03%2010h00.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projet\PROJET\DOCUMENT%20DE%20TRAVAIL.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baobab1\CIFS.HOMEDIR\PROJET\DOCUMENT%20DE%20TRAVAIL.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projet\PROJET\DOCUMENT%20DE%20TRAVAIL.xlsx" TargetMode="External"/></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xlsx"/><Relationship Id="rId2" Type="http://schemas.openxmlformats.org/officeDocument/2006/relationships/chartUserShapes" Target="../drawings/drawing1.xml"/></Relationships>
</file>

<file path=ppt/charts/_rels/chart27.xml.rels><?xml version="1.0" encoding="UTF-8" standalone="yes"?>
<Relationships xmlns="http://schemas.openxmlformats.org/package/2006/relationships"><Relationship Id="rId1" Type="http://schemas.openxmlformats.org/officeDocument/2006/relationships/oleObject" Target="file:///\\localhost\Users\Pierre\Desktop\BDD%20question%204.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localhost\Users\Pierre\Desktop\BDD%20question%204.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localhost\Users\Pierre\Desktop\BDD%20question%2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enis\Documents\Montpellier%20SupAgro\PVD\PROJET\Traitements%20donnees\Graphe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Macintosh%20HD:Users:MacBook:Documents:Projet%20Fertilisation%20Bl&#233;%20Dur:Graphiques%20OAD.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Macintosh%20HD:Users:MacBook:Documents:Projet%20Fertilisation%20Bl&#233;%20Dur:Graphiques%20OAD.xlsx" TargetMode="External"/></Relationships>
</file>

<file path=ppt/charts/_rels/chart3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MacBook:Desktop:BDD-complete%20(version%201).xlsx" TargetMode="External"/></Relationships>
</file>

<file path=ppt/charts/_rels/chart3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MacBook:Desktop:BDD-complete%20(version%201).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Macintosh%20HD:Users:MacBook:Documents:Projet%20Fertilisation%20Bl&#233;%20Dur:Graphiques%20OAD.xlsx" TargetMode="External"/></Relationships>
</file>

<file path=ppt/charts/_rels/chart3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MacBook:Desktop:BDD-complete%20(version%201).xlsx" TargetMode="External"/><Relationship Id="rId3" Type="http://schemas.openxmlformats.org/officeDocument/2006/relationships/chartUserShapes" Target="../drawings/drawing2.xml"/></Relationships>
</file>

<file path=ppt/charts/_rels/chart36.xml.rels><?xml version="1.0" encoding="UTF-8" standalone="yes"?>
<Relationships xmlns="http://schemas.openxmlformats.org/package/2006/relationships"><Relationship Id="rId1" Type="http://schemas.openxmlformats.org/officeDocument/2006/relationships/oleObject" Target="file:///E:\projet\PROJET\DOCUMENT%20DE%20TRAVAIL%2007.03%209h2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file:///C:\Users\Denis\Documents\Montpellier%20SupAgro\PVD\PROJET\Traitements%20donnees\Graphe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Denis\Documents\Montpellier%20SupAgro\PVD\PROJET\Traitements%20donnees\Donne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ucie\Desktop\PVD\projet-arvalis\analyse\Typo%20mise%20en%20commun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enis\Documents\Montpellier%20SupAgro\PVD\PROJET\Traitements%20donnees\Graph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SAU</a:t>
            </a:r>
            <a:r>
              <a:rPr lang="fr-FR" sz="1800" baseline="0"/>
              <a:t> du blé dur par exploitation en fonction de la SAU totale et du nombre d'UTH</a:t>
            </a:r>
            <a:endParaRPr lang="fr-FR" sz="1800"/>
          </a:p>
        </c:rich>
      </c:tx>
      <c:overlay val="0"/>
      <c:spPr>
        <a:noFill/>
        <a:ln>
          <a:noFill/>
        </a:ln>
        <a:effectLst/>
      </c:spPr>
    </c:title>
    <c:autoTitleDeleted val="0"/>
    <c:plotArea>
      <c:layout/>
      <c:lineChart>
        <c:grouping val="standard"/>
        <c:varyColors val="0"/>
        <c:ser>
          <c:idx val="0"/>
          <c:order val="0"/>
          <c:tx>
            <c:strRef>
              <c:f>SAU!$B$1</c:f>
              <c:strCache>
                <c:ptCount val="1"/>
                <c:pt idx="0">
                  <c:v>SAU_Tot</c:v>
                </c:pt>
              </c:strCache>
            </c:strRef>
          </c:tx>
          <c:spPr>
            <a:ln w="28575" cap="rnd">
              <a:solidFill>
                <a:srgbClr val="0070C0"/>
              </a:solidFill>
              <a:round/>
            </a:ln>
            <a:effectLst/>
          </c:spPr>
          <c:marker>
            <c:symbol val="none"/>
          </c:marker>
          <c:cat>
            <c:strRef>
              <c:f>SAU!$A$2:$A$97</c:f>
              <c:strCache>
                <c:ptCount val="96"/>
                <c:pt idx="0">
                  <c:v>N19</c:v>
                </c:pt>
                <c:pt idx="1">
                  <c:v>V112</c:v>
                </c:pt>
                <c:pt idx="2">
                  <c:v>V112</c:v>
                </c:pt>
                <c:pt idx="3">
                  <c:v>N17</c:v>
                </c:pt>
                <c:pt idx="4">
                  <c:v>V4</c:v>
                </c:pt>
                <c:pt idx="5">
                  <c:v>N25</c:v>
                </c:pt>
                <c:pt idx="6">
                  <c:v>V27</c:v>
                </c:pt>
                <c:pt idx="7">
                  <c:v>V110</c:v>
                </c:pt>
                <c:pt idx="8">
                  <c:v>N26</c:v>
                </c:pt>
                <c:pt idx="9">
                  <c:v>V72</c:v>
                </c:pt>
                <c:pt idx="10">
                  <c:v>V107</c:v>
                </c:pt>
                <c:pt idx="11">
                  <c:v>V107</c:v>
                </c:pt>
                <c:pt idx="12">
                  <c:v>V53</c:v>
                </c:pt>
                <c:pt idx="13">
                  <c:v>V24</c:v>
                </c:pt>
                <c:pt idx="14">
                  <c:v>V88</c:v>
                </c:pt>
                <c:pt idx="15">
                  <c:v>N28</c:v>
                </c:pt>
                <c:pt idx="16">
                  <c:v>V118</c:v>
                </c:pt>
                <c:pt idx="17">
                  <c:v>V71</c:v>
                </c:pt>
                <c:pt idx="18">
                  <c:v>V14</c:v>
                </c:pt>
                <c:pt idx="19">
                  <c:v>V122</c:v>
                </c:pt>
                <c:pt idx="20">
                  <c:v>V104</c:v>
                </c:pt>
                <c:pt idx="21">
                  <c:v>V36</c:v>
                </c:pt>
                <c:pt idx="22">
                  <c:v>N3</c:v>
                </c:pt>
                <c:pt idx="23">
                  <c:v>V15</c:v>
                </c:pt>
                <c:pt idx="24">
                  <c:v>V106</c:v>
                </c:pt>
                <c:pt idx="25">
                  <c:v>N33</c:v>
                </c:pt>
                <c:pt idx="26">
                  <c:v>V22</c:v>
                </c:pt>
                <c:pt idx="27">
                  <c:v>V26</c:v>
                </c:pt>
                <c:pt idx="28">
                  <c:v>V103</c:v>
                </c:pt>
                <c:pt idx="29">
                  <c:v>V45</c:v>
                </c:pt>
                <c:pt idx="30">
                  <c:v>V77</c:v>
                </c:pt>
                <c:pt idx="31">
                  <c:v>V6</c:v>
                </c:pt>
                <c:pt idx="32">
                  <c:v>V22</c:v>
                </c:pt>
                <c:pt idx="33">
                  <c:v>N22</c:v>
                </c:pt>
                <c:pt idx="34">
                  <c:v>N22</c:v>
                </c:pt>
                <c:pt idx="35">
                  <c:v>V54</c:v>
                </c:pt>
                <c:pt idx="36">
                  <c:v>V60</c:v>
                </c:pt>
                <c:pt idx="37">
                  <c:v>V79</c:v>
                </c:pt>
                <c:pt idx="38">
                  <c:v>V68</c:v>
                </c:pt>
                <c:pt idx="39">
                  <c:v>V116</c:v>
                </c:pt>
                <c:pt idx="40">
                  <c:v>V18</c:v>
                </c:pt>
                <c:pt idx="41">
                  <c:v>V116</c:v>
                </c:pt>
                <c:pt idx="42">
                  <c:v>V17</c:v>
                </c:pt>
                <c:pt idx="43">
                  <c:v>V56</c:v>
                </c:pt>
                <c:pt idx="44">
                  <c:v>N29</c:v>
                </c:pt>
                <c:pt idx="45">
                  <c:v>V35</c:v>
                </c:pt>
                <c:pt idx="46">
                  <c:v>V9</c:v>
                </c:pt>
                <c:pt idx="47">
                  <c:v>N36</c:v>
                </c:pt>
                <c:pt idx="48">
                  <c:v>V91</c:v>
                </c:pt>
                <c:pt idx="49">
                  <c:v>V81</c:v>
                </c:pt>
                <c:pt idx="50">
                  <c:v>N32</c:v>
                </c:pt>
                <c:pt idx="51">
                  <c:v>V95</c:v>
                </c:pt>
                <c:pt idx="52">
                  <c:v>V115</c:v>
                </c:pt>
                <c:pt idx="53">
                  <c:v>V2</c:v>
                </c:pt>
                <c:pt idx="54">
                  <c:v>V10 </c:v>
                </c:pt>
                <c:pt idx="55">
                  <c:v>V84</c:v>
                </c:pt>
                <c:pt idx="56">
                  <c:v>V101</c:v>
                </c:pt>
                <c:pt idx="57">
                  <c:v>V111</c:v>
                </c:pt>
                <c:pt idx="58">
                  <c:v>V75</c:v>
                </c:pt>
                <c:pt idx="59">
                  <c:v>N35</c:v>
                </c:pt>
                <c:pt idx="60">
                  <c:v>N42</c:v>
                </c:pt>
                <c:pt idx="61">
                  <c:v>V93</c:v>
                </c:pt>
                <c:pt idx="62">
                  <c:v>V74</c:v>
                </c:pt>
                <c:pt idx="63">
                  <c:v>V51</c:v>
                </c:pt>
                <c:pt idx="64">
                  <c:v>N37</c:v>
                </c:pt>
                <c:pt idx="65">
                  <c:v>V37</c:v>
                </c:pt>
                <c:pt idx="66">
                  <c:v>V82</c:v>
                </c:pt>
                <c:pt idx="67">
                  <c:v>V50</c:v>
                </c:pt>
                <c:pt idx="68">
                  <c:v>V13</c:v>
                </c:pt>
                <c:pt idx="69">
                  <c:v>N18</c:v>
                </c:pt>
                <c:pt idx="70">
                  <c:v>V8</c:v>
                </c:pt>
                <c:pt idx="71">
                  <c:v>V32</c:v>
                </c:pt>
                <c:pt idx="72">
                  <c:v>N21</c:v>
                </c:pt>
                <c:pt idx="73">
                  <c:v>V59</c:v>
                </c:pt>
                <c:pt idx="74">
                  <c:v>N38</c:v>
                </c:pt>
                <c:pt idx="75">
                  <c:v>V86</c:v>
                </c:pt>
                <c:pt idx="76">
                  <c:v>V62</c:v>
                </c:pt>
                <c:pt idx="77">
                  <c:v>V87</c:v>
                </c:pt>
                <c:pt idx="78">
                  <c:v>V83</c:v>
                </c:pt>
                <c:pt idx="79">
                  <c:v>V43</c:v>
                </c:pt>
                <c:pt idx="80">
                  <c:v>V61</c:v>
                </c:pt>
                <c:pt idx="81">
                  <c:v>V100</c:v>
                </c:pt>
                <c:pt idx="82">
                  <c:v>N1</c:v>
                </c:pt>
                <c:pt idx="83">
                  <c:v>N27</c:v>
                </c:pt>
                <c:pt idx="84">
                  <c:v>N12</c:v>
                </c:pt>
                <c:pt idx="85">
                  <c:v>V96</c:v>
                </c:pt>
                <c:pt idx="86">
                  <c:v>N12</c:v>
                </c:pt>
                <c:pt idx="87">
                  <c:v>V114</c:v>
                </c:pt>
                <c:pt idx="88">
                  <c:v>N2</c:v>
                </c:pt>
                <c:pt idx="89">
                  <c:v>N34</c:v>
                </c:pt>
                <c:pt idx="90">
                  <c:v>N5</c:v>
                </c:pt>
                <c:pt idx="91">
                  <c:v>N20</c:v>
                </c:pt>
                <c:pt idx="92">
                  <c:v>V94</c:v>
                </c:pt>
                <c:pt idx="93">
                  <c:v>N11</c:v>
                </c:pt>
                <c:pt idx="94">
                  <c:v>V44</c:v>
                </c:pt>
                <c:pt idx="95">
                  <c:v>V12</c:v>
                </c:pt>
              </c:strCache>
            </c:strRef>
          </c:cat>
          <c:val>
            <c:numRef>
              <c:f>SAU!$B$2:$B$97</c:f>
              <c:numCache>
                <c:formatCode>0</c:formatCode>
                <c:ptCount val="96"/>
                <c:pt idx="0">
                  <c:v>28.0</c:v>
                </c:pt>
                <c:pt idx="1">
                  <c:v>38.0</c:v>
                </c:pt>
                <c:pt idx="2">
                  <c:v>38.8</c:v>
                </c:pt>
                <c:pt idx="3">
                  <c:v>41.0</c:v>
                </c:pt>
                <c:pt idx="4">
                  <c:v>42.0</c:v>
                </c:pt>
                <c:pt idx="5">
                  <c:v>44.0</c:v>
                </c:pt>
                <c:pt idx="6">
                  <c:v>45.0</c:v>
                </c:pt>
                <c:pt idx="7">
                  <c:v>48.0</c:v>
                </c:pt>
                <c:pt idx="8">
                  <c:v>52.0</c:v>
                </c:pt>
                <c:pt idx="9">
                  <c:v>55.0</c:v>
                </c:pt>
                <c:pt idx="10">
                  <c:v>60.0</c:v>
                </c:pt>
                <c:pt idx="11">
                  <c:v>60.0</c:v>
                </c:pt>
                <c:pt idx="12">
                  <c:v>70.0</c:v>
                </c:pt>
                <c:pt idx="13">
                  <c:v>75.0</c:v>
                </c:pt>
                <c:pt idx="14">
                  <c:v>76.0</c:v>
                </c:pt>
                <c:pt idx="15">
                  <c:v>79.0</c:v>
                </c:pt>
                <c:pt idx="16">
                  <c:v>80.0</c:v>
                </c:pt>
                <c:pt idx="17">
                  <c:v>80.0</c:v>
                </c:pt>
                <c:pt idx="18">
                  <c:v>90.0</c:v>
                </c:pt>
                <c:pt idx="19">
                  <c:v>90.0</c:v>
                </c:pt>
                <c:pt idx="20">
                  <c:v>90.0</c:v>
                </c:pt>
                <c:pt idx="21">
                  <c:v>90.0</c:v>
                </c:pt>
                <c:pt idx="22">
                  <c:v>92.0</c:v>
                </c:pt>
                <c:pt idx="23">
                  <c:v>95.0</c:v>
                </c:pt>
                <c:pt idx="24">
                  <c:v>96.0</c:v>
                </c:pt>
                <c:pt idx="25">
                  <c:v>96.0</c:v>
                </c:pt>
                <c:pt idx="26">
                  <c:v>100.0</c:v>
                </c:pt>
                <c:pt idx="27">
                  <c:v>100.0</c:v>
                </c:pt>
                <c:pt idx="28">
                  <c:v>100.0</c:v>
                </c:pt>
                <c:pt idx="29">
                  <c:v>100.0</c:v>
                </c:pt>
                <c:pt idx="30">
                  <c:v>100.0</c:v>
                </c:pt>
                <c:pt idx="31">
                  <c:v>100.0</c:v>
                </c:pt>
                <c:pt idx="32">
                  <c:v>102.0</c:v>
                </c:pt>
                <c:pt idx="33">
                  <c:v>105.0</c:v>
                </c:pt>
                <c:pt idx="34">
                  <c:v>105.0</c:v>
                </c:pt>
                <c:pt idx="35">
                  <c:v>110.0</c:v>
                </c:pt>
                <c:pt idx="36">
                  <c:v>110.0</c:v>
                </c:pt>
                <c:pt idx="37">
                  <c:v>110.0</c:v>
                </c:pt>
                <c:pt idx="38">
                  <c:v>110.0</c:v>
                </c:pt>
                <c:pt idx="39">
                  <c:v>115.0</c:v>
                </c:pt>
                <c:pt idx="40">
                  <c:v>115.0</c:v>
                </c:pt>
                <c:pt idx="41">
                  <c:v>115.0</c:v>
                </c:pt>
                <c:pt idx="42">
                  <c:v>115.0</c:v>
                </c:pt>
                <c:pt idx="43">
                  <c:v>117.0</c:v>
                </c:pt>
                <c:pt idx="44">
                  <c:v>117.0</c:v>
                </c:pt>
                <c:pt idx="45">
                  <c:v>120.0</c:v>
                </c:pt>
                <c:pt idx="46">
                  <c:v>120.0</c:v>
                </c:pt>
                <c:pt idx="47">
                  <c:v>120.0</c:v>
                </c:pt>
                <c:pt idx="48">
                  <c:v>123.0</c:v>
                </c:pt>
                <c:pt idx="49">
                  <c:v>125.0</c:v>
                </c:pt>
                <c:pt idx="50">
                  <c:v>128.0</c:v>
                </c:pt>
                <c:pt idx="51">
                  <c:v>130.0</c:v>
                </c:pt>
                <c:pt idx="52">
                  <c:v>130.0</c:v>
                </c:pt>
                <c:pt idx="53">
                  <c:v>140.0</c:v>
                </c:pt>
                <c:pt idx="54">
                  <c:v>150.0</c:v>
                </c:pt>
                <c:pt idx="55">
                  <c:v>152.0</c:v>
                </c:pt>
                <c:pt idx="56">
                  <c:v>160.0</c:v>
                </c:pt>
                <c:pt idx="57">
                  <c:v>170.0</c:v>
                </c:pt>
                <c:pt idx="58">
                  <c:v>180.0</c:v>
                </c:pt>
                <c:pt idx="59">
                  <c:v>180.0</c:v>
                </c:pt>
                <c:pt idx="60">
                  <c:v>180.0</c:v>
                </c:pt>
                <c:pt idx="61">
                  <c:v>190.0</c:v>
                </c:pt>
                <c:pt idx="62">
                  <c:v>192.0</c:v>
                </c:pt>
                <c:pt idx="63">
                  <c:v>192.0</c:v>
                </c:pt>
                <c:pt idx="64">
                  <c:v>200.0</c:v>
                </c:pt>
                <c:pt idx="65">
                  <c:v>200.0</c:v>
                </c:pt>
                <c:pt idx="66">
                  <c:v>210.0</c:v>
                </c:pt>
                <c:pt idx="67">
                  <c:v>215.0</c:v>
                </c:pt>
                <c:pt idx="68">
                  <c:v>215.0</c:v>
                </c:pt>
                <c:pt idx="69">
                  <c:v>220.0</c:v>
                </c:pt>
                <c:pt idx="70">
                  <c:v>221.0</c:v>
                </c:pt>
                <c:pt idx="71">
                  <c:v>229.0</c:v>
                </c:pt>
                <c:pt idx="72">
                  <c:v>230.0</c:v>
                </c:pt>
                <c:pt idx="73">
                  <c:v>232.0</c:v>
                </c:pt>
                <c:pt idx="74">
                  <c:v>240.0</c:v>
                </c:pt>
                <c:pt idx="75">
                  <c:v>246.0</c:v>
                </c:pt>
                <c:pt idx="76">
                  <c:v>250.0</c:v>
                </c:pt>
                <c:pt idx="77">
                  <c:v>260.0</c:v>
                </c:pt>
                <c:pt idx="78">
                  <c:v>260.0</c:v>
                </c:pt>
                <c:pt idx="79">
                  <c:v>268.0</c:v>
                </c:pt>
                <c:pt idx="80">
                  <c:v>270.0</c:v>
                </c:pt>
                <c:pt idx="81">
                  <c:v>278.0</c:v>
                </c:pt>
                <c:pt idx="82">
                  <c:v>280.0</c:v>
                </c:pt>
                <c:pt idx="83">
                  <c:v>290.0</c:v>
                </c:pt>
                <c:pt idx="84">
                  <c:v>300.0</c:v>
                </c:pt>
                <c:pt idx="85">
                  <c:v>300.0</c:v>
                </c:pt>
                <c:pt idx="86">
                  <c:v>300.0</c:v>
                </c:pt>
                <c:pt idx="87">
                  <c:v>320.0</c:v>
                </c:pt>
                <c:pt idx="88">
                  <c:v>350.0</c:v>
                </c:pt>
                <c:pt idx="89">
                  <c:v>350.0</c:v>
                </c:pt>
                <c:pt idx="90">
                  <c:v>375.0</c:v>
                </c:pt>
                <c:pt idx="91">
                  <c:v>390.0</c:v>
                </c:pt>
                <c:pt idx="92">
                  <c:v>400.0</c:v>
                </c:pt>
                <c:pt idx="93">
                  <c:v>500.0</c:v>
                </c:pt>
                <c:pt idx="94">
                  <c:v>510.0</c:v>
                </c:pt>
                <c:pt idx="95">
                  <c:v>665.65</c:v>
                </c:pt>
              </c:numCache>
            </c:numRef>
          </c:val>
          <c:smooth val="0"/>
          <c:extLst xmlns:c16r2="http://schemas.microsoft.com/office/drawing/2015/06/chart">
            <c:ext xmlns:c16="http://schemas.microsoft.com/office/drawing/2014/chart" uri="{C3380CC4-5D6E-409C-BE32-E72D297353CC}">
              <c16:uniqueId val="{00000000-076C-45CB-A751-2988A0B5D1EE}"/>
            </c:ext>
          </c:extLst>
        </c:ser>
        <c:ser>
          <c:idx val="1"/>
          <c:order val="1"/>
          <c:tx>
            <c:strRef>
              <c:f>SAU!$C$1</c:f>
              <c:strCache>
                <c:ptCount val="1"/>
                <c:pt idx="0">
                  <c:v>SAU_BD</c:v>
                </c:pt>
              </c:strCache>
            </c:strRef>
          </c:tx>
          <c:spPr>
            <a:ln w="28575" cap="rnd">
              <a:solidFill>
                <a:schemeClr val="accent2"/>
              </a:solidFill>
              <a:round/>
            </a:ln>
            <a:effectLst/>
          </c:spPr>
          <c:marker>
            <c:symbol val="none"/>
          </c:marker>
          <c:cat>
            <c:strRef>
              <c:f>SAU!$A$2:$A$97</c:f>
              <c:strCache>
                <c:ptCount val="96"/>
                <c:pt idx="0">
                  <c:v>N19</c:v>
                </c:pt>
                <c:pt idx="1">
                  <c:v>V112</c:v>
                </c:pt>
                <c:pt idx="2">
                  <c:v>V112</c:v>
                </c:pt>
                <c:pt idx="3">
                  <c:v>N17</c:v>
                </c:pt>
                <c:pt idx="4">
                  <c:v>V4</c:v>
                </c:pt>
                <c:pt idx="5">
                  <c:v>N25</c:v>
                </c:pt>
                <c:pt idx="6">
                  <c:v>V27</c:v>
                </c:pt>
                <c:pt idx="7">
                  <c:v>V110</c:v>
                </c:pt>
                <c:pt idx="8">
                  <c:v>N26</c:v>
                </c:pt>
                <c:pt idx="9">
                  <c:v>V72</c:v>
                </c:pt>
                <c:pt idx="10">
                  <c:v>V107</c:v>
                </c:pt>
                <c:pt idx="11">
                  <c:v>V107</c:v>
                </c:pt>
                <c:pt idx="12">
                  <c:v>V53</c:v>
                </c:pt>
                <c:pt idx="13">
                  <c:v>V24</c:v>
                </c:pt>
                <c:pt idx="14">
                  <c:v>V88</c:v>
                </c:pt>
                <c:pt idx="15">
                  <c:v>N28</c:v>
                </c:pt>
                <c:pt idx="16">
                  <c:v>V118</c:v>
                </c:pt>
                <c:pt idx="17">
                  <c:v>V71</c:v>
                </c:pt>
                <c:pt idx="18">
                  <c:v>V14</c:v>
                </c:pt>
                <c:pt idx="19">
                  <c:v>V122</c:v>
                </c:pt>
                <c:pt idx="20">
                  <c:v>V104</c:v>
                </c:pt>
                <c:pt idx="21">
                  <c:v>V36</c:v>
                </c:pt>
                <c:pt idx="22">
                  <c:v>N3</c:v>
                </c:pt>
                <c:pt idx="23">
                  <c:v>V15</c:v>
                </c:pt>
                <c:pt idx="24">
                  <c:v>V106</c:v>
                </c:pt>
                <c:pt idx="25">
                  <c:v>N33</c:v>
                </c:pt>
                <c:pt idx="26">
                  <c:v>V22</c:v>
                </c:pt>
                <c:pt idx="27">
                  <c:v>V26</c:v>
                </c:pt>
                <c:pt idx="28">
                  <c:v>V103</c:v>
                </c:pt>
                <c:pt idx="29">
                  <c:v>V45</c:v>
                </c:pt>
                <c:pt idx="30">
                  <c:v>V77</c:v>
                </c:pt>
                <c:pt idx="31">
                  <c:v>V6</c:v>
                </c:pt>
                <c:pt idx="32">
                  <c:v>V22</c:v>
                </c:pt>
                <c:pt idx="33">
                  <c:v>N22</c:v>
                </c:pt>
                <c:pt idx="34">
                  <c:v>N22</c:v>
                </c:pt>
                <c:pt idx="35">
                  <c:v>V54</c:v>
                </c:pt>
                <c:pt idx="36">
                  <c:v>V60</c:v>
                </c:pt>
                <c:pt idx="37">
                  <c:v>V79</c:v>
                </c:pt>
                <c:pt idx="38">
                  <c:v>V68</c:v>
                </c:pt>
                <c:pt idx="39">
                  <c:v>V116</c:v>
                </c:pt>
                <c:pt idx="40">
                  <c:v>V18</c:v>
                </c:pt>
                <c:pt idx="41">
                  <c:v>V116</c:v>
                </c:pt>
                <c:pt idx="42">
                  <c:v>V17</c:v>
                </c:pt>
                <c:pt idx="43">
                  <c:v>V56</c:v>
                </c:pt>
                <c:pt idx="44">
                  <c:v>N29</c:v>
                </c:pt>
                <c:pt idx="45">
                  <c:v>V35</c:v>
                </c:pt>
                <c:pt idx="46">
                  <c:v>V9</c:v>
                </c:pt>
                <c:pt idx="47">
                  <c:v>N36</c:v>
                </c:pt>
                <c:pt idx="48">
                  <c:v>V91</c:v>
                </c:pt>
                <c:pt idx="49">
                  <c:v>V81</c:v>
                </c:pt>
                <c:pt idx="50">
                  <c:v>N32</c:v>
                </c:pt>
                <c:pt idx="51">
                  <c:v>V95</c:v>
                </c:pt>
                <c:pt idx="52">
                  <c:v>V115</c:v>
                </c:pt>
                <c:pt idx="53">
                  <c:v>V2</c:v>
                </c:pt>
                <c:pt idx="54">
                  <c:v>V10 </c:v>
                </c:pt>
                <c:pt idx="55">
                  <c:v>V84</c:v>
                </c:pt>
                <c:pt idx="56">
                  <c:v>V101</c:v>
                </c:pt>
                <c:pt idx="57">
                  <c:v>V111</c:v>
                </c:pt>
                <c:pt idx="58">
                  <c:v>V75</c:v>
                </c:pt>
                <c:pt idx="59">
                  <c:v>N35</c:v>
                </c:pt>
                <c:pt idx="60">
                  <c:v>N42</c:v>
                </c:pt>
                <c:pt idx="61">
                  <c:v>V93</c:v>
                </c:pt>
                <c:pt idx="62">
                  <c:v>V74</c:v>
                </c:pt>
                <c:pt idx="63">
                  <c:v>V51</c:v>
                </c:pt>
                <c:pt idx="64">
                  <c:v>N37</c:v>
                </c:pt>
                <c:pt idx="65">
                  <c:v>V37</c:v>
                </c:pt>
                <c:pt idx="66">
                  <c:v>V82</c:v>
                </c:pt>
                <c:pt idx="67">
                  <c:v>V50</c:v>
                </c:pt>
                <c:pt idx="68">
                  <c:v>V13</c:v>
                </c:pt>
                <c:pt idx="69">
                  <c:v>N18</c:v>
                </c:pt>
                <c:pt idx="70">
                  <c:v>V8</c:v>
                </c:pt>
                <c:pt idx="71">
                  <c:v>V32</c:v>
                </c:pt>
                <c:pt idx="72">
                  <c:v>N21</c:v>
                </c:pt>
                <c:pt idx="73">
                  <c:v>V59</c:v>
                </c:pt>
                <c:pt idx="74">
                  <c:v>N38</c:v>
                </c:pt>
                <c:pt idx="75">
                  <c:v>V86</c:v>
                </c:pt>
                <c:pt idx="76">
                  <c:v>V62</c:v>
                </c:pt>
                <c:pt idx="77">
                  <c:v>V87</c:v>
                </c:pt>
                <c:pt idx="78">
                  <c:v>V83</c:v>
                </c:pt>
                <c:pt idx="79">
                  <c:v>V43</c:v>
                </c:pt>
                <c:pt idx="80">
                  <c:v>V61</c:v>
                </c:pt>
                <c:pt idx="81">
                  <c:v>V100</c:v>
                </c:pt>
                <c:pt idx="82">
                  <c:v>N1</c:v>
                </c:pt>
                <c:pt idx="83">
                  <c:v>N27</c:v>
                </c:pt>
                <c:pt idx="84">
                  <c:v>N12</c:v>
                </c:pt>
                <c:pt idx="85">
                  <c:v>V96</c:v>
                </c:pt>
                <c:pt idx="86">
                  <c:v>N12</c:v>
                </c:pt>
                <c:pt idx="87">
                  <c:v>V114</c:v>
                </c:pt>
                <c:pt idx="88">
                  <c:v>N2</c:v>
                </c:pt>
                <c:pt idx="89">
                  <c:v>N34</c:v>
                </c:pt>
                <c:pt idx="90">
                  <c:v>N5</c:v>
                </c:pt>
                <c:pt idx="91">
                  <c:v>N20</c:v>
                </c:pt>
                <c:pt idx="92">
                  <c:v>V94</c:v>
                </c:pt>
                <c:pt idx="93">
                  <c:v>N11</c:v>
                </c:pt>
                <c:pt idx="94">
                  <c:v>V44</c:v>
                </c:pt>
                <c:pt idx="95">
                  <c:v>V12</c:v>
                </c:pt>
              </c:strCache>
            </c:strRef>
          </c:cat>
          <c:val>
            <c:numRef>
              <c:f>SAU!$C$2:$C$97</c:f>
              <c:numCache>
                <c:formatCode>0</c:formatCode>
                <c:ptCount val="96"/>
                <c:pt idx="0">
                  <c:v>14.0</c:v>
                </c:pt>
                <c:pt idx="1">
                  <c:v>4.0</c:v>
                </c:pt>
                <c:pt idx="2">
                  <c:v>4.0</c:v>
                </c:pt>
                <c:pt idx="3">
                  <c:v>17.0</c:v>
                </c:pt>
                <c:pt idx="4">
                  <c:v>25.0</c:v>
                </c:pt>
                <c:pt idx="5">
                  <c:v>22.0</c:v>
                </c:pt>
                <c:pt idx="6">
                  <c:v>20.0</c:v>
                </c:pt>
                <c:pt idx="7">
                  <c:v>12.0</c:v>
                </c:pt>
                <c:pt idx="8">
                  <c:v>20.0</c:v>
                </c:pt>
                <c:pt idx="9">
                  <c:v>22.0</c:v>
                </c:pt>
                <c:pt idx="10">
                  <c:v>8.0</c:v>
                </c:pt>
                <c:pt idx="11">
                  <c:v>8.6</c:v>
                </c:pt>
                <c:pt idx="12">
                  <c:v>45.0</c:v>
                </c:pt>
                <c:pt idx="13">
                  <c:v>35.0</c:v>
                </c:pt>
                <c:pt idx="14">
                  <c:v>30.0</c:v>
                </c:pt>
                <c:pt idx="15">
                  <c:v>46.0</c:v>
                </c:pt>
                <c:pt idx="16">
                  <c:v>12.0</c:v>
                </c:pt>
                <c:pt idx="17">
                  <c:v>31.0</c:v>
                </c:pt>
                <c:pt idx="18">
                  <c:v>45.0</c:v>
                </c:pt>
                <c:pt idx="19">
                  <c:v>22.0</c:v>
                </c:pt>
                <c:pt idx="20">
                  <c:v>40.0</c:v>
                </c:pt>
                <c:pt idx="21">
                  <c:v>24.0</c:v>
                </c:pt>
                <c:pt idx="22">
                  <c:v>28.0</c:v>
                </c:pt>
                <c:pt idx="23">
                  <c:v>45.0</c:v>
                </c:pt>
                <c:pt idx="24">
                  <c:v>35.0</c:v>
                </c:pt>
                <c:pt idx="25">
                  <c:v>23.0</c:v>
                </c:pt>
                <c:pt idx="26">
                  <c:v>40.0</c:v>
                </c:pt>
                <c:pt idx="27">
                  <c:v>55.0</c:v>
                </c:pt>
                <c:pt idx="28">
                  <c:v>24.0</c:v>
                </c:pt>
                <c:pt idx="29">
                  <c:v>50.0</c:v>
                </c:pt>
                <c:pt idx="30">
                  <c:v>34.0</c:v>
                </c:pt>
                <c:pt idx="31">
                  <c:v>40.0</c:v>
                </c:pt>
                <c:pt idx="32">
                  <c:v>39.0</c:v>
                </c:pt>
                <c:pt idx="33">
                  <c:v>50.0</c:v>
                </c:pt>
                <c:pt idx="34">
                  <c:v>50.0</c:v>
                </c:pt>
                <c:pt idx="35">
                  <c:v>50.0</c:v>
                </c:pt>
                <c:pt idx="36">
                  <c:v>50.0</c:v>
                </c:pt>
                <c:pt idx="37">
                  <c:v>45.0</c:v>
                </c:pt>
                <c:pt idx="38">
                  <c:v>48.0</c:v>
                </c:pt>
                <c:pt idx="39">
                  <c:v>45.0</c:v>
                </c:pt>
                <c:pt idx="40">
                  <c:v>50.0</c:v>
                </c:pt>
                <c:pt idx="41">
                  <c:v>43.1</c:v>
                </c:pt>
                <c:pt idx="42">
                  <c:v>40.0</c:v>
                </c:pt>
                <c:pt idx="43">
                  <c:v>65.0</c:v>
                </c:pt>
                <c:pt idx="44">
                  <c:v>34.0</c:v>
                </c:pt>
                <c:pt idx="45">
                  <c:v>50.0</c:v>
                </c:pt>
                <c:pt idx="46">
                  <c:v>60.0</c:v>
                </c:pt>
                <c:pt idx="47">
                  <c:v>20.0</c:v>
                </c:pt>
                <c:pt idx="48">
                  <c:v>45.0</c:v>
                </c:pt>
                <c:pt idx="49">
                  <c:v>45.0</c:v>
                </c:pt>
                <c:pt idx="50">
                  <c:v>85.0</c:v>
                </c:pt>
                <c:pt idx="51">
                  <c:v>70.0</c:v>
                </c:pt>
                <c:pt idx="52">
                  <c:v>35.0</c:v>
                </c:pt>
                <c:pt idx="53">
                  <c:v>80.0</c:v>
                </c:pt>
                <c:pt idx="54">
                  <c:v>80.0</c:v>
                </c:pt>
                <c:pt idx="55">
                  <c:v>35.0</c:v>
                </c:pt>
                <c:pt idx="56">
                  <c:v>45.0</c:v>
                </c:pt>
                <c:pt idx="57">
                  <c:v>65.0</c:v>
                </c:pt>
                <c:pt idx="58">
                  <c:v>40.0</c:v>
                </c:pt>
                <c:pt idx="59">
                  <c:v>90.0</c:v>
                </c:pt>
                <c:pt idx="60">
                  <c:v>15.0</c:v>
                </c:pt>
                <c:pt idx="61">
                  <c:v>85.0</c:v>
                </c:pt>
                <c:pt idx="62">
                  <c:v>70.0</c:v>
                </c:pt>
                <c:pt idx="63">
                  <c:v>120.0</c:v>
                </c:pt>
                <c:pt idx="64">
                  <c:v>86.0</c:v>
                </c:pt>
                <c:pt idx="65">
                  <c:v>45.0</c:v>
                </c:pt>
                <c:pt idx="66">
                  <c:v>30.0</c:v>
                </c:pt>
                <c:pt idx="67">
                  <c:v>77.0</c:v>
                </c:pt>
                <c:pt idx="68">
                  <c:v>11.0</c:v>
                </c:pt>
                <c:pt idx="69">
                  <c:v>72.0</c:v>
                </c:pt>
                <c:pt idx="70">
                  <c:v>77.0</c:v>
                </c:pt>
                <c:pt idx="71">
                  <c:v>15.0</c:v>
                </c:pt>
                <c:pt idx="72">
                  <c:v>83.0</c:v>
                </c:pt>
                <c:pt idx="73">
                  <c:v>111.0</c:v>
                </c:pt>
                <c:pt idx="74">
                  <c:v>100.0</c:v>
                </c:pt>
                <c:pt idx="75">
                  <c:v>66.0</c:v>
                </c:pt>
                <c:pt idx="76">
                  <c:v>75.0</c:v>
                </c:pt>
                <c:pt idx="77">
                  <c:v>85.0</c:v>
                </c:pt>
                <c:pt idx="78">
                  <c:v>32.0</c:v>
                </c:pt>
                <c:pt idx="79">
                  <c:v>70.0</c:v>
                </c:pt>
                <c:pt idx="80">
                  <c:v>88.0</c:v>
                </c:pt>
                <c:pt idx="81">
                  <c:v>75.0</c:v>
                </c:pt>
                <c:pt idx="82">
                  <c:v>90.0</c:v>
                </c:pt>
                <c:pt idx="83">
                  <c:v>55.0</c:v>
                </c:pt>
                <c:pt idx="84">
                  <c:v>90.0</c:v>
                </c:pt>
                <c:pt idx="85">
                  <c:v>80.0</c:v>
                </c:pt>
                <c:pt idx="86">
                  <c:v>100.0</c:v>
                </c:pt>
                <c:pt idx="87">
                  <c:v>150.0</c:v>
                </c:pt>
                <c:pt idx="88">
                  <c:v>100.0</c:v>
                </c:pt>
                <c:pt idx="89">
                  <c:v>150.0</c:v>
                </c:pt>
                <c:pt idx="90">
                  <c:v>92.0</c:v>
                </c:pt>
                <c:pt idx="91">
                  <c:v>90.0</c:v>
                </c:pt>
                <c:pt idx="92">
                  <c:v>20.0</c:v>
                </c:pt>
                <c:pt idx="93">
                  <c:v>20.0</c:v>
                </c:pt>
                <c:pt idx="94">
                  <c:v>235.0</c:v>
                </c:pt>
                <c:pt idx="95">
                  <c:v>79.69</c:v>
                </c:pt>
              </c:numCache>
            </c:numRef>
          </c:val>
          <c:smooth val="0"/>
          <c:extLst xmlns:c16r2="http://schemas.microsoft.com/office/drawing/2015/06/chart">
            <c:ext xmlns:c16="http://schemas.microsoft.com/office/drawing/2014/chart" uri="{C3380CC4-5D6E-409C-BE32-E72D297353CC}">
              <c16:uniqueId val="{00000001-076C-45CB-A751-2988A0B5D1EE}"/>
            </c:ext>
          </c:extLst>
        </c:ser>
        <c:ser>
          <c:idx val="2"/>
          <c:order val="2"/>
          <c:tx>
            <c:strRef>
              <c:f>SAU!$D$1</c:f>
              <c:strCache>
                <c:ptCount val="1"/>
                <c:pt idx="0">
                  <c:v>SAU_BD/UTH</c:v>
                </c:pt>
              </c:strCache>
            </c:strRef>
          </c:tx>
          <c:spPr>
            <a:ln w="28575" cap="rnd">
              <a:solidFill>
                <a:schemeClr val="accent3"/>
              </a:solidFill>
              <a:round/>
            </a:ln>
            <a:effectLst/>
          </c:spPr>
          <c:marker>
            <c:symbol val="none"/>
          </c:marker>
          <c:cat>
            <c:strRef>
              <c:f>SAU!$A$2:$A$97</c:f>
              <c:strCache>
                <c:ptCount val="96"/>
                <c:pt idx="0">
                  <c:v>N19</c:v>
                </c:pt>
                <c:pt idx="1">
                  <c:v>V112</c:v>
                </c:pt>
                <c:pt idx="2">
                  <c:v>V112</c:v>
                </c:pt>
                <c:pt idx="3">
                  <c:v>N17</c:v>
                </c:pt>
                <c:pt idx="4">
                  <c:v>V4</c:v>
                </c:pt>
                <c:pt idx="5">
                  <c:v>N25</c:v>
                </c:pt>
                <c:pt idx="6">
                  <c:v>V27</c:v>
                </c:pt>
                <c:pt idx="7">
                  <c:v>V110</c:v>
                </c:pt>
                <c:pt idx="8">
                  <c:v>N26</c:v>
                </c:pt>
                <c:pt idx="9">
                  <c:v>V72</c:v>
                </c:pt>
                <c:pt idx="10">
                  <c:v>V107</c:v>
                </c:pt>
                <c:pt idx="11">
                  <c:v>V107</c:v>
                </c:pt>
                <c:pt idx="12">
                  <c:v>V53</c:v>
                </c:pt>
                <c:pt idx="13">
                  <c:v>V24</c:v>
                </c:pt>
                <c:pt idx="14">
                  <c:v>V88</c:v>
                </c:pt>
                <c:pt idx="15">
                  <c:v>N28</c:v>
                </c:pt>
                <c:pt idx="16">
                  <c:v>V118</c:v>
                </c:pt>
                <c:pt idx="17">
                  <c:v>V71</c:v>
                </c:pt>
                <c:pt idx="18">
                  <c:v>V14</c:v>
                </c:pt>
                <c:pt idx="19">
                  <c:v>V122</c:v>
                </c:pt>
                <c:pt idx="20">
                  <c:v>V104</c:v>
                </c:pt>
                <c:pt idx="21">
                  <c:v>V36</c:v>
                </c:pt>
                <c:pt idx="22">
                  <c:v>N3</c:v>
                </c:pt>
                <c:pt idx="23">
                  <c:v>V15</c:v>
                </c:pt>
                <c:pt idx="24">
                  <c:v>V106</c:v>
                </c:pt>
                <c:pt idx="25">
                  <c:v>N33</c:v>
                </c:pt>
                <c:pt idx="26">
                  <c:v>V22</c:v>
                </c:pt>
                <c:pt idx="27">
                  <c:v>V26</c:v>
                </c:pt>
                <c:pt idx="28">
                  <c:v>V103</c:v>
                </c:pt>
                <c:pt idx="29">
                  <c:v>V45</c:v>
                </c:pt>
                <c:pt idx="30">
                  <c:v>V77</c:v>
                </c:pt>
                <c:pt idx="31">
                  <c:v>V6</c:v>
                </c:pt>
                <c:pt idx="32">
                  <c:v>V22</c:v>
                </c:pt>
                <c:pt idx="33">
                  <c:v>N22</c:v>
                </c:pt>
                <c:pt idx="34">
                  <c:v>N22</c:v>
                </c:pt>
                <c:pt idx="35">
                  <c:v>V54</c:v>
                </c:pt>
                <c:pt idx="36">
                  <c:v>V60</c:v>
                </c:pt>
                <c:pt idx="37">
                  <c:v>V79</c:v>
                </c:pt>
                <c:pt idx="38">
                  <c:v>V68</c:v>
                </c:pt>
                <c:pt idx="39">
                  <c:v>V116</c:v>
                </c:pt>
                <c:pt idx="40">
                  <c:v>V18</c:v>
                </c:pt>
                <c:pt idx="41">
                  <c:v>V116</c:v>
                </c:pt>
                <c:pt idx="42">
                  <c:v>V17</c:v>
                </c:pt>
                <c:pt idx="43">
                  <c:v>V56</c:v>
                </c:pt>
                <c:pt idx="44">
                  <c:v>N29</c:v>
                </c:pt>
                <c:pt idx="45">
                  <c:v>V35</c:v>
                </c:pt>
                <c:pt idx="46">
                  <c:v>V9</c:v>
                </c:pt>
                <c:pt idx="47">
                  <c:v>N36</c:v>
                </c:pt>
                <c:pt idx="48">
                  <c:v>V91</c:v>
                </c:pt>
                <c:pt idx="49">
                  <c:v>V81</c:v>
                </c:pt>
                <c:pt idx="50">
                  <c:v>N32</c:v>
                </c:pt>
                <c:pt idx="51">
                  <c:v>V95</c:v>
                </c:pt>
                <c:pt idx="52">
                  <c:v>V115</c:v>
                </c:pt>
                <c:pt idx="53">
                  <c:v>V2</c:v>
                </c:pt>
                <c:pt idx="54">
                  <c:v>V10 </c:v>
                </c:pt>
                <c:pt idx="55">
                  <c:v>V84</c:v>
                </c:pt>
                <c:pt idx="56">
                  <c:v>V101</c:v>
                </c:pt>
                <c:pt idx="57">
                  <c:v>V111</c:v>
                </c:pt>
                <c:pt idx="58">
                  <c:v>V75</c:v>
                </c:pt>
                <c:pt idx="59">
                  <c:v>N35</c:v>
                </c:pt>
                <c:pt idx="60">
                  <c:v>N42</c:v>
                </c:pt>
                <c:pt idx="61">
                  <c:v>V93</c:v>
                </c:pt>
                <c:pt idx="62">
                  <c:v>V74</c:v>
                </c:pt>
                <c:pt idx="63">
                  <c:v>V51</c:v>
                </c:pt>
                <c:pt idx="64">
                  <c:v>N37</c:v>
                </c:pt>
                <c:pt idx="65">
                  <c:v>V37</c:v>
                </c:pt>
                <c:pt idx="66">
                  <c:v>V82</c:v>
                </c:pt>
                <c:pt idx="67">
                  <c:v>V50</c:v>
                </c:pt>
                <c:pt idx="68">
                  <c:v>V13</c:v>
                </c:pt>
                <c:pt idx="69">
                  <c:v>N18</c:v>
                </c:pt>
                <c:pt idx="70">
                  <c:v>V8</c:v>
                </c:pt>
                <c:pt idx="71">
                  <c:v>V32</c:v>
                </c:pt>
                <c:pt idx="72">
                  <c:v>N21</c:v>
                </c:pt>
                <c:pt idx="73">
                  <c:v>V59</c:v>
                </c:pt>
                <c:pt idx="74">
                  <c:v>N38</c:v>
                </c:pt>
                <c:pt idx="75">
                  <c:v>V86</c:v>
                </c:pt>
                <c:pt idx="76">
                  <c:v>V62</c:v>
                </c:pt>
                <c:pt idx="77">
                  <c:v>V87</c:v>
                </c:pt>
                <c:pt idx="78">
                  <c:v>V83</c:v>
                </c:pt>
                <c:pt idx="79">
                  <c:v>V43</c:v>
                </c:pt>
                <c:pt idx="80">
                  <c:v>V61</c:v>
                </c:pt>
                <c:pt idx="81">
                  <c:v>V100</c:v>
                </c:pt>
                <c:pt idx="82">
                  <c:v>N1</c:v>
                </c:pt>
                <c:pt idx="83">
                  <c:v>N27</c:v>
                </c:pt>
                <c:pt idx="84">
                  <c:v>N12</c:v>
                </c:pt>
                <c:pt idx="85">
                  <c:v>V96</c:v>
                </c:pt>
                <c:pt idx="86">
                  <c:v>N12</c:v>
                </c:pt>
                <c:pt idx="87">
                  <c:v>V114</c:v>
                </c:pt>
                <c:pt idx="88">
                  <c:v>N2</c:v>
                </c:pt>
                <c:pt idx="89">
                  <c:v>N34</c:v>
                </c:pt>
                <c:pt idx="90">
                  <c:v>N5</c:v>
                </c:pt>
                <c:pt idx="91">
                  <c:v>N20</c:v>
                </c:pt>
                <c:pt idx="92">
                  <c:v>V94</c:v>
                </c:pt>
                <c:pt idx="93">
                  <c:v>N11</c:v>
                </c:pt>
                <c:pt idx="94">
                  <c:v>V44</c:v>
                </c:pt>
                <c:pt idx="95">
                  <c:v>V12</c:v>
                </c:pt>
              </c:strCache>
            </c:strRef>
          </c:cat>
          <c:val>
            <c:numRef>
              <c:f>SAU!$D$2:$D$97</c:f>
              <c:numCache>
                <c:formatCode>0</c:formatCode>
                <c:ptCount val="96"/>
                <c:pt idx="0">
                  <c:v>14.0</c:v>
                </c:pt>
                <c:pt idx="1">
                  <c:v>2.0</c:v>
                </c:pt>
                <c:pt idx="2">
                  <c:v>2.0</c:v>
                </c:pt>
                <c:pt idx="3">
                  <c:v>17.0</c:v>
                </c:pt>
                <c:pt idx="4">
                  <c:v>25.0</c:v>
                </c:pt>
                <c:pt idx="5">
                  <c:v>22.0</c:v>
                </c:pt>
                <c:pt idx="6">
                  <c:v>20.0</c:v>
                </c:pt>
                <c:pt idx="7">
                  <c:v>12.0</c:v>
                </c:pt>
                <c:pt idx="8">
                  <c:v>20.0</c:v>
                </c:pt>
                <c:pt idx="9">
                  <c:v>22.0</c:v>
                </c:pt>
                <c:pt idx="10">
                  <c:v>8.0</c:v>
                </c:pt>
                <c:pt idx="11">
                  <c:v>8.6</c:v>
                </c:pt>
                <c:pt idx="12">
                  <c:v>45.0</c:v>
                </c:pt>
                <c:pt idx="13">
                  <c:v>35.0</c:v>
                </c:pt>
                <c:pt idx="14">
                  <c:v>30.0</c:v>
                </c:pt>
                <c:pt idx="15">
                  <c:v>46.0</c:v>
                </c:pt>
                <c:pt idx="16">
                  <c:v>6.0</c:v>
                </c:pt>
                <c:pt idx="17">
                  <c:v>31.0</c:v>
                </c:pt>
                <c:pt idx="18">
                  <c:v>45.0</c:v>
                </c:pt>
                <c:pt idx="19">
                  <c:v>22.0</c:v>
                </c:pt>
                <c:pt idx="20">
                  <c:v>40.0</c:v>
                </c:pt>
                <c:pt idx="21">
                  <c:v>12.0</c:v>
                </c:pt>
                <c:pt idx="22">
                  <c:v>14.0</c:v>
                </c:pt>
                <c:pt idx="23">
                  <c:v>12.85714285714286</c:v>
                </c:pt>
                <c:pt idx="24">
                  <c:v>14.0</c:v>
                </c:pt>
                <c:pt idx="25">
                  <c:v>9.200000000000001</c:v>
                </c:pt>
                <c:pt idx="26">
                  <c:v>40.0</c:v>
                </c:pt>
                <c:pt idx="27">
                  <c:v>55.0</c:v>
                </c:pt>
                <c:pt idx="28">
                  <c:v>24.0</c:v>
                </c:pt>
                <c:pt idx="29">
                  <c:v>27.77777777777778</c:v>
                </c:pt>
                <c:pt idx="30">
                  <c:v>34.0</c:v>
                </c:pt>
                <c:pt idx="31">
                  <c:v>26.66666666666667</c:v>
                </c:pt>
                <c:pt idx="32">
                  <c:v>4.105263157894738</c:v>
                </c:pt>
                <c:pt idx="33">
                  <c:v>50.0</c:v>
                </c:pt>
                <c:pt idx="34">
                  <c:v>50.0</c:v>
                </c:pt>
                <c:pt idx="35">
                  <c:v>50.0</c:v>
                </c:pt>
                <c:pt idx="36">
                  <c:v>10.0</c:v>
                </c:pt>
                <c:pt idx="37">
                  <c:v>40.90909090909091</c:v>
                </c:pt>
                <c:pt idx="38">
                  <c:v>48.0</c:v>
                </c:pt>
                <c:pt idx="39">
                  <c:v>45.0</c:v>
                </c:pt>
                <c:pt idx="40">
                  <c:v>25.0</c:v>
                </c:pt>
                <c:pt idx="41">
                  <c:v>43.1</c:v>
                </c:pt>
                <c:pt idx="42">
                  <c:v>8.0</c:v>
                </c:pt>
                <c:pt idx="43">
                  <c:v>65.0</c:v>
                </c:pt>
                <c:pt idx="44">
                  <c:v>34.0</c:v>
                </c:pt>
                <c:pt idx="45">
                  <c:v>21.73913043478261</c:v>
                </c:pt>
                <c:pt idx="46">
                  <c:v>40.0</c:v>
                </c:pt>
                <c:pt idx="47">
                  <c:v>20.0</c:v>
                </c:pt>
                <c:pt idx="48">
                  <c:v>22.5</c:v>
                </c:pt>
                <c:pt idx="49">
                  <c:v>40.90909090909091</c:v>
                </c:pt>
                <c:pt idx="50">
                  <c:v>85.0</c:v>
                </c:pt>
                <c:pt idx="51">
                  <c:v>64.22018348623852</c:v>
                </c:pt>
                <c:pt idx="52">
                  <c:v>17.3267326732673</c:v>
                </c:pt>
                <c:pt idx="53">
                  <c:v>80.0</c:v>
                </c:pt>
                <c:pt idx="54">
                  <c:v>40.0</c:v>
                </c:pt>
                <c:pt idx="55">
                  <c:v>35.0</c:v>
                </c:pt>
                <c:pt idx="56">
                  <c:v>30.0</c:v>
                </c:pt>
                <c:pt idx="57">
                  <c:v>65.0</c:v>
                </c:pt>
                <c:pt idx="58">
                  <c:v>20.0</c:v>
                </c:pt>
                <c:pt idx="59">
                  <c:v>90.0</c:v>
                </c:pt>
                <c:pt idx="60">
                  <c:v>6.0</c:v>
                </c:pt>
                <c:pt idx="61">
                  <c:v>42.5</c:v>
                </c:pt>
                <c:pt idx="62">
                  <c:v>70.0</c:v>
                </c:pt>
                <c:pt idx="63">
                  <c:v>120.0</c:v>
                </c:pt>
                <c:pt idx="64">
                  <c:v>34.4</c:v>
                </c:pt>
                <c:pt idx="65">
                  <c:v>12.5</c:v>
                </c:pt>
                <c:pt idx="66">
                  <c:v>15.0</c:v>
                </c:pt>
                <c:pt idx="67">
                  <c:v>68.14159292035398</c:v>
                </c:pt>
                <c:pt idx="68">
                  <c:v>5.5</c:v>
                </c:pt>
                <c:pt idx="69">
                  <c:v>36.0</c:v>
                </c:pt>
                <c:pt idx="70">
                  <c:v>25.66666666666667</c:v>
                </c:pt>
                <c:pt idx="71">
                  <c:v>7.5</c:v>
                </c:pt>
                <c:pt idx="72">
                  <c:v>41.5</c:v>
                </c:pt>
                <c:pt idx="73">
                  <c:v>55.5</c:v>
                </c:pt>
                <c:pt idx="74">
                  <c:v>33.33333333333334</c:v>
                </c:pt>
                <c:pt idx="75">
                  <c:v>16.5</c:v>
                </c:pt>
                <c:pt idx="76">
                  <c:v>10.71428571428571</c:v>
                </c:pt>
                <c:pt idx="77">
                  <c:v>38.63636363636363</c:v>
                </c:pt>
                <c:pt idx="78">
                  <c:v>5.818181818181815</c:v>
                </c:pt>
                <c:pt idx="79">
                  <c:v>23.33333333333331</c:v>
                </c:pt>
                <c:pt idx="80">
                  <c:v>22.0</c:v>
                </c:pt>
                <c:pt idx="81">
                  <c:v>75.0</c:v>
                </c:pt>
                <c:pt idx="82">
                  <c:v>30.0</c:v>
                </c:pt>
                <c:pt idx="83">
                  <c:v>27.5</c:v>
                </c:pt>
                <c:pt idx="84">
                  <c:v>30.0</c:v>
                </c:pt>
                <c:pt idx="85">
                  <c:v>26.66666666666667</c:v>
                </c:pt>
                <c:pt idx="86">
                  <c:v>33.33333333333334</c:v>
                </c:pt>
                <c:pt idx="87">
                  <c:v>75.0</c:v>
                </c:pt>
                <c:pt idx="88">
                  <c:v>25.0</c:v>
                </c:pt>
                <c:pt idx="89">
                  <c:v>50.0</c:v>
                </c:pt>
                <c:pt idx="90">
                  <c:v>23.0</c:v>
                </c:pt>
                <c:pt idx="91">
                  <c:v>30.0</c:v>
                </c:pt>
                <c:pt idx="92">
                  <c:v>2.857142857142857</c:v>
                </c:pt>
                <c:pt idx="93">
                  <c:v>8.0</c:v>
                </c:pt>
                <c:pt idx="94">
                  <c:v>78.33333333333329</c:v>
                </c:pt>
                <c:pt idx="95">
                  <c:v>17.70888888888889</c:v>
                </c:pt>
              </c:numCache>
            </c:numRef>
          </c:val>
          <c:smooth val="0"/>
          <c:extLst xmlns:c16r2="http://schemas.microsoft.com/office/drawing/2015/06/chart">
            <c:ext xmlns:c16="http://schemas.microsoft.com/office/drawing/2014/chart" uri="{C3380CC4-5D6E-409C-BE32-E72D297353CC}">
              <c16:uniqueId val="{00000002-076C-45CB-A751-2988A0B5D1EE}"/>
            </c:ext>
          </c:extLst>
        </c:ser>
        <c:dLbls>
          <c:showLegendKey val="0"/>
          <c:showVal val="0"/>
          <c:showCatName val="0"/>
          <c:showSerName val="0"/>
          <c:showPercent val="0"/>
          <c:showBubbleSize val="0"/>
        </c:dLbls>
        <c:smooth val="0"/>
        <c:axId val="2145713504"/>
        <c:axId val="-2144667264"/>
      </c:lineChart>
      <c:catAx>
        <c:axId val="214571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44667264"/>
        <c:crosses val="autoZero"/>
        <c:auto val="1"/>
        <c:lblAlgn val="ctr"/>
        <c:lblOffset val="100"/>
        <c:noMultiLvlLbl val="0"/>
      </c:catAx>
      <c:valAx>
        <c:axId val="-214466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SAU (ha)</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145713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bar"/>
        <c:grouping val="clustered"/>
        <c:varyColors val="0"/>
        <c:ser>
          <c:idx val="0"/>
          <c:order val="0"/>
          <c:invertIfNegative val="0"/>
          <c:dPt>
            <c:idx val="0"/>
            <c:invertIfNegative val="0"/>
            <c:bubble3D val="0"/>
            <c:spPr>
              <a:solidFill>
                <a:schemeClr val="bg2">
                  <a:lumMod val="50000"/>
                </a:schemeClr>
              </a:solidFill>
            </c:spPr>
            <c:extLst xmlns:c16r2="http://schemas.microsoft.com/office/drawing/2015/06/chart">
              <c:ext xmlns:c16="http://schemas.microsoft.com/office/drawing/2014/chart" uri="{C3380CC4-5D6E-409C-BE32-E72D297353CC}">
                <c16:uniqueId val="{00000001-33C3-47DD-881D-149014EF50D4}"/>
              </c:ext>
            </c:extLst>
          </c:dPt>
          <c:dPt>
            <c:idx val="1"/>
            <c:invertIfNegative val="0"/>
            <c:bubble3D val="0"/>
            <c:spPr>
              <a:solidFill>
                <a:schemeClr val="bg2">
                  <a:lumMod val="50000"/>
                </a:schemeClr>
              </a:solidFill>
            </c:spPr>
            <c:extLst xmlns:c16r2="http://schemas.microsoft.com/office/drawing/2015/06/chart">
              <c:ext xmlns:c16="http://schemas.microsoft.com/office/drawing/2014/chart" uri="{C3380CC4-5D6E-409C-BE32-E72D297353CC}">
                <c16:uniqueId val="{00000003-33C3-47DD-881D-149014EF50D4}"/>
              </c:ext>
            </c:extLst>
          </c:dPt>
          <c:dPt>
            <c:idx val="2"/>
            <c:invertIfNegative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5-33C3-47DD-881D-149014EF50D4}"/>
              </c:ext>
            </c:extLst>
          </c:dPt>
          <c:dPt>
            <c:idx val="3"/>
            <c:invertIfNegative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7-33C3-47DD-881D-149014EF50D4}"/>
              </c:ext>
            </c:extLst>
          </c:dPt>
          <c:dPt>
            <c:idx val="4"/>
            <c:invertIfNegative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9-33C3-47DD-881D-149014EF50D4}"/>
              </c:ext>
            </c:extLst>
          </c:dPt>
          <c:dPt>
            <c:idx val="5"/>
            <c:invertIfNegative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B-33C3-47DD-881D-149014EF50D4}"/>
              </c:ext>
            </c:extLst>
          </c:dPt>
          <c:dPt>
            <c:idx val="6"/>
            <c:invertIfNegative val="0"/>
            <c:bubble3D val="0"/>
            <c:spPr>
              <a:solidFill>
                <a:schemeClr val="bg2">
                  <a:lumMod val="50000"/>
                </a:schemeClr>
              </a:solidFill>
            </c:spPr>
            <c:extLst xmlns:c16r2="http://schemas.microsoft.com/office/drawing/2015/06/chart">
              <c:ext xmlns:c16="http://schemas.microsoft.com/office/drawing/2014/chart" uri="{C3380CC4-5D6E-409C-BE32-E72D297353CC}">
                <c16:uniqueId val="{0000000D-33C3-47DD-881D-149014EF50D4}"/>
              </c:ext>
            </c:extLst>
          </c:dPt>
          <c:dPt>
            <c:idx val="7"/>
            <c:invertIfNegative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F-33C3-47DD-881D-149014EF50D4}"/>
              </c:ext>
            </c:extLst>
          </c:dPt>
          <c:dPt>
            <c:idx val="8"/>
            <c:invertIfNegative val="0"/>
            <c:bubble3D val="0"/>
            <c:spPr>
              <a:solidFill>
                <a:schemeClr val="accent2"/>
              </a:solidFill>
            </c:spPr>
            <c:extLst xmlns:c16r2="http://schemas.microsoft.com/office/drawing/2015/06/chart">
              <c:ext xmlns:c16="http://schemas.microsoft.com/office/drawing/2014/chart" uri="{C3380CC4-5D6E-409C-BE32-E72D297353CC}">
                <c16:uniqueId val="{00000011-33C3-47DD-881D-149014EF50D4}"/>
              </c:ext>
            </c:extLst>
          </c:dPt>
          <c:dPt>
            <c:idx val="9"/>
            <c:invertIfNegative val="0"/>
            <c:bubble3D val="0"/>
            <c:spPr>
              <a:solidFill>
                <a:schemeClr val="accent6">
                  <a:lumMod val="60000"/>
                  <a:lumOff val="40000"/>
                </a:schemeClr>
              </a:solidFill>
              <a:ln>
                <a:solidFill>
                  <a:schemeClr val="accent1"/>
                </a:solidFill>
              </a:ln>
            </c:spPr>
            <c:extLst xmlns:c16r2="http://schemas.microsoft.com/office/drawing/2015/06/chart">
              <c:ext xmlns:c16="http://schemas.microsoft.com/office/drawing/2014/chart" uri="{C3380CC4-5D6E-409C-BE32-E72D297353CC}">
                <c16:uniqueId val="{00000013-33C3-47DD-881D-149014EF50D4}"/>
              </c:ext>
            </c:extLst>
          </c:dPt>
          <c:dPt>
            <c:idx val="10"/>
            <c:invertIfNegative val="0"/>
            <c:bubble3D val="0"/>
            <c:spPr>
              <a:solidFill>
                <a:schemeClr val="accent2"/>
              </a:solidFill>
            </c:spPr>
            <c:extLst xmlns:c16r2="http://schemas.microsoft.com/office/drawing/2015/06/chart">
              <c:ext xmlns:c16="http://schemas.microsoft.com/office/drawing/2014/chart" uri="{C3380CC4-5D6E-409C-BE32-E72D297353CC}">
                <c16:uniqueId val="{00000015-33C3-47DD-881D-149014EF50D4}"/>
              </c:ext>
            </c:extLst>
          </c:dPt>
          <c:dLbls>
            <c:dLbl>
              <c:idx val="10"/>
              <c:layout>
                <c:manualLayout>
                  <c:x val="-0.0293340914370396"/>
                  <c:y val="0.012420372697243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33C3-47DD-881D-149014EF50D4}"/>
                </c:ext>
                <c:ext xmlns:c15="http://schemas.microsoft.com/office/drawing/2012/chart" uri="{CE6537A1-D6FC-4f65-9D91-7224C49458BB}"/>
              </c:extLst>
            </c:dLbl>
            <c:dLbl>
              <c:idx val="11"/>
              <c:dLblPos val="inEnd"/>
              <c:showLegendKey val="1"/>
              <c:showVal val="1"/>
              <c:showCatName val="0"/>
              <c:showSerName val="0"/>
              <c:showPercent val="0"/>
              <c:showBubbleSize val="0"/>
              <c:extLst xmlns:c16r2="http://schemas.microsoft.com/office/drawing/2015/06/chart">
                <c:ext xmlns:c16="http://schemas.microsoft.com/office/drawing/2014/chart" uri="{C3380CC4-5D6E-409C-BE32-E72D297353CC}">
                  <c16:uniqueId val="{00000016-33C3-47DD-881D-149014EF50D4}"/>
                </c:ext>
                <c:ext xmlns:c15="http://schemas.microsoft.com/office/drawing/2012/chart" uri="{CE6537A1-D6FC-4f65-9D91-7224C49458BB}"/>
              </c:extLst>
            </c:dLbl>
            <c:spPr>
              <a:noFill/>
              <a:ln>
                <a:noFill/>
              </a:ln>
              <a:effectLst/>
            </c:spPr>
            <c:txPr>
              <a:bodyPr/>
              <a:lstStyle/>
              <a:p>
                <a:pPr>
                  <a:defRPr sz="2000" b="1"/>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Feuil2!$A$5:$L$5</c:f>
              <c:strCache>
                <c:ptCount val="12"/>
                <c:pt idx="0">
                  <c:v>Climat (variabilité annuelle)</c:v>
                </c:pt>
                <c:pt idx="1">
                  <c:v>Evolution de l'état du peuplement</c:v>
                </c:pt>
                <c:pt idx="2">
                  <c:v>Rendement potentiel initial</c:v>
                </c:pt>
                <c:pt idx="3">
                  <c:v>Experience personnelle</c:v>
                </c:pt>
                <c:pt idx="4">
                  <c:v>Potentiel de la parcelle</c:v>
                </c:pt>
                <c:pt idx="5">
                  <c:v>Précèdent cultural</c:v>
                </c:pt>
                <c:pt idx="6">
                  <c:v>Santé de la plante</c:v>
                </c:pt>
                <c:pt idx="7">
                  <c:v>Irrigation</c:v>
                </c:pt>
                <c:pt idx="8">
                  <c:v>Prix du blé dur</c:v>
                </c:pt>
                <c:pt idx="9">
                  <c:v>Gestion des résidus</c:v>
                </c:pt>
                <c:pt idx="10">
                  <c:v>Prix des engrais</c:v>
                </c:pt>
                <c:pt idx="11">
                  <c:v>Autre</c:v>
                </c:pt>
              </c:strCache>
            </c:strRef>
          </c:cat>
          <c:val>
            <c:numRef>
              <c:f>Feuil2!$A$6:$L$6</c:f>
              <c:numCache>
                <c:formatCode>General</c:formatCode>
                <c:ptCount val="12"/>
                <c:pt idx="0">
                  <c:v>51.0</c:v>
                </c:pt>
                <c:pt idx="1">
                  <c:v>35.0</c:v>
                </c:pt>
                <c:pt idx="2">
                  <c:v>33.0</c:v>
                </c:pt>
                <c:pt idx="3">
                  <c:v>27.0</c:v>
                </c:pt>
                <c:pt idx="4">
                  <c:v>23.0</c:v>
                </c:pt>
                <c:pt idx="5">
                  <c:v>17.0</c:v>
                </c:pt>
                <c:pt idx="6">
                  <c:v>14.0</c:v>
                </c:pt>
                <c:pt idx="7">
                  <c:v>12.0</c:v>
                </c:pt>
                <c:pt idx="8">
                  <c:v>11.0</c:v>
                </c:pt>
                <c:pt idx="9">
                  <c:v>8.0</c:v>
                </c:pt>
                <c:pt idx="10">
                  <c:v>5.0</c:v>
                </c:pt>
                <c:pt idx="11">
                  <c:v>9.0</c:v>
                </c:pt>
              </c:numCache>
            </c:numRef>
          </c:val>
          <c:extLst xmlns:c16r2="http://schemas.microsoft.com/office/drawing/2015/06/chart">
            <c:ext xmlns:c16="http://schemas.microsoft.com/office/drawing/2014/chart" uri="{C3380CC4-5D6E-409C-BE32-E72D297353CC}">
              <c16:uniqueId val="{00000017-33C3-47DD-881D-149014EF50D4}"/>
            </c:ext>
          </c:extLst>
        </c:ser>
        <c:dLbls>
          <c:showLegendKey val="0"/>
          <c:showVal val="0"/>
          <c:showCatName val="0"/>
          <c:showSerName val="0"/>
          <c:showPercent val="0"/>
          <c:showBubbleSize val="0"/>
        </c:dLbls>
        <c:gapWidth val="75"/>
        <c:overlap val="40"/>
        <c:axId val="-2112291920"/>
        <c:axId val="-2112305312"/>
      </c:barChart>
      <c:catAx>
        <c:axId val="-2112291920"/>
        <c:scaling>
          <c:orientation val="minMax"/>
        </c:scaling>
        <c:delete val="0"/>
        <c:axPos val="l"/>
        <c:numFmt formatCode="General" sourceLinked="0"/>
        <c:majorTickMark val="none"/>
        <c:minorTickMark val="none"/>
        <c:tickLblPos val="nextTo"/>
        <c:crossAx val="-2112305312"/>
        <c:crosses val="autoZero"/>
        <c:auto val="1"/>
        <c:lblAlgn val="ctr"/>
        <c:lblOffset val="100"/>
        <c:noMultiLvlLbl val="0"/>
      </c:catAx>
      <c:valAx>
        <c:axId val="-2112305312"/>
        <c:scaling>
          <c:orientation val="minMax"/>
        </c:scaling>
        <c:delete val="0"/>
        <c:axPos val="b"/>
        <c:majorGridlines/>
        <c:numFmt formatCode="General" sourceLinked="1"/>
        <c:majorTickMark val="none"/>
        <c:minorTickMark val="none"/>
        <c:tickLblPos val="nextTo"/>
        <c:crossAx val="-21122919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err="1"/>
              <a:t>D</a:t>
            </a:r>
            <a:r>
              <a:rPr lang="en-US" sz="2000" b="1" i="0" u="none" strike="noStrike" baseline="0" dirty="0" err="1"/>
              <a:t>onnées</a:t>
            </a:r>
            <a:r>
              <a:rPr lang="en-US" sz="2000" b="1" i="0" u="none" strike="noStrike" baseline="0" dirty="0"/>
              <a:t> </a:t>
            </a:r>
            <a:r>
              <a:rPr lang="en-US" sz="2000" dirty="0" err="1"/>
              <a:t>téléphone</a:t>
            </a:r>
            <a:endParaRPr lang="en-US" sz="2000" dirty="0"/>
          </a:p>
        </c:rich>
      </c:tx>
      <c:layout>
        <c:manualLayout>
          <c:xMode val="edge"/>
          <c:yMode val="edge"/>
          <c:x val="0.252221377108579"/>
          <c:y val="0.0635162193202907"/>
        </c:manualLayout>
      </c:layout>
      <c:overlay val="0"/>
    </c:title>
    <c:autoTitleDeleted val="0"/>
    <c:plotArea>
      <c:layout>
        <c:manualLayout>
          <c:layoutTarget val="inner"/>
          <c:xMode val="edge"/>
          <c:yMode val="edge"/>
          <c:x val="0.43961900964168"/>
          <c:y val="0.2378003668794"/>
          <c:w val="0.478296743194579"/>
          <c:h val="0.694146540991718"/>
        </c:manualLayout>
      </c:layout>
      <c:doughnutChart>
        <c:varyColors val="1"/>
        <c:ser>
          <c:idx val="0"/>
          <c:order val="0"/>
          <c:tx>
            <c:strRef>
              <c:f>BDD_TEL_extraction!$CY$59</c:f>
              <c:strCache>
                <c:ptCount val="1"/>
                <c:pt idx="0">
                  <c:v>téléphone</c:v>
                </c:pt>
              </c:strCache>
            </c:strRef>
          </c:tx>
          <c:cat>
            <c:strRef>
              <c:f>BDD_TEL_extraction!$CX$60:$CX$62</c:f>
              <c:strCache>
                <c:ptCount val="3"/>
                <c:pt idx="0">
                  <c:v>consommation</c:v>
                </c:pt>
                <c:pt idx="1">
                  <c:v>semence</c:v>
                </c:pt>
                <c:pt idx="2">
                  <c:v>semence et consommation</c:v>
                </c:pt>
              </c:strCache>
            </c:strRef>
          </c:cat>
          <c:val>
            <c:numRef>
              <c:f>BDD_TEL_extraction!$CY$60:$CY$62</c:f>
              <c:numCache>
                <c:formatCode>General</c:formatCode>
                <c:ptCount val="3"/>
                <c:pt idx="0">
                  <c:v>40.0</c:v>
                </c:pt>
                <c:pt idx="1">
                  <c:v>5.0</c:v>
                </c:pt>
                <c:pt idx="2">
                  <c:v>21.0</c:v>
                </c:pt>
              </c:numCache>
            </c:numRef>
          </c:val>
          <c:extLst xmlns:c16r2="http://schemas.microsoft.com/office/drawing/2015/06/chart">
            <c:ext xmlns:c16="http://schemas.microsoft.com/office/drawing/2014/chart" uri="{C3380CC4-5D6E-409C-BE32-E72D297353CC}">
              <c16:uniqueId val="{00000000-0A35-4E78-901B-9DE131F0A89E}"/>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000669526925074512"/>
          <c:y val="0.228281150365183"/>
          <c:w val="0.420809240505196"/>
          <c:h val="0.5891475859014"/>
        </c:manualLayout>
      </c:layout>
      <c:overlay val="0"/>
      <c:txPr>
        <a:bodyPr/>
        <a:lstStyle/>
        <a:p>
          <a:pPr>
            <a:defRPr sz="1800"/>
          </a:pPr>
          <a:endParaRPr lang="fr-FR"/>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39023718242884"/>
          <c:y val="0.187339320612602"/>
          <c:w val="0.434055994782276"/>
          <c:h val="0.593109413655823"/>
        </c:manualLayout>
      </c:layout>
      <c:doughnutChart>
        <c:varyColors val="1"/>
        <c:ser>
          <c:idx val="0"/>
          <c:order val="0"/>
          <c:cat>
            <c:strRef>
              <c:f>Feuil1!$A$2:$A$5</c:f>
              <c:strCache>
                <c:ptCount val="4"/>
                <c:pt idx="0">
                  <c:v>pas de contrats</c:v>
                </c:pt>
                <c:pt idx="1">
                  <c:v>contrats de consommation</c:v>
                </c:pt>
                <c:pt idx="2">
                  <c:v>contrats de semences et de consommation</c:v>
                </c:pt>
                <c:pt idx="3">
                  <c:v>contrats de semences</c:v>
                </c:pt>
              </c:strCache>
            </c:strRef>
          </c:cat>
          <c:val>
            <c:numRef>
              <c:f>Feuil1!$B$2:$B$5</c:f>
              <c:numCache>
                <c:formatCode>General</c:formatCode>
                <c:ptCount val="4"/>
                <c:pt idx="0">
                  <c:v>9.0</c:v>
                </c:pt>
                <c:pt idx="1">
                  <c:v>13.0</c:v>
                </c:pt>
                <c:pt idx="2">
                  <c:v>7.0</c:v>
                </c:pt>
                <c:pt idx="3">
                  <c:v>1.0</c:v>
                </c:pt>
              </c:numCache>
            </c:numRef>
          </c:val>
          <c:extLst xmlns:c16r2="http://schemas.microsoft.com/office/drawing/2015/06/chart">
            <c:ext xmlns:c16="http://schemas.microsoft.com/office/drawing/2014/chart" uri="{C3380CC4-5D6E-409C-BE32-E72D297353CC}">
              <c16:uniqueId val="{00000000-1264-4FD3-BEB2-E46553DE9D1F}"/>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78957918547131"/>
          <c:y val="0.0201917151385712"/>
          <c:w val="0.489492735294437"/>
          <c:h val="0.960212767204941"/>
        </c:manualLayout>
      </c:layout>
      <c:overlay val="0"/>
      <c:txPr>
        <a:bodyPr/>
        <a:lstStyle/>
        <a:p>
          <a:pPr>
            <a:defRPr sz="1800"/>
          </a:pPr>
          <a:endParaRPr lang="fr-FR"/>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i="0" baseline="0" dirty="0">
                <a:effectLst/>
              </a:rPr>
              <a:t>Comparaison de la dose totale et du type de contrat</a:t>
            </a:r>
            <a:endParaRPr lang="fr-FR" sz="1600" b="1" dirty="0">
              <a:effectLst/>
            </a:endParaRPr>
          </a:p>
        </c:rich>
      </c:tx>
      <c:layout>
        <c:manualLayout>
          <c:xMode val="edge"/>
          <c:yMode val="edge"/>
          <c:x val="0.247263059206573"/>
          <c:y val="0.0592149156686637"/>
        </c:manualLayout>
      </c:layout>
      <c:overlay val="0"/>
      <c:spPr>
        <a:noFill/>
        <a:ln>
          <a:noFill/>
        </a:ln>
        <a:effectLst/>
      </c:spPr>
    </c:title>
    <c:autoTitleDeleted val="0"/>
    <c:plotArea>
      <c:layout>
        <c:manualLayout>
          <c:layoutTarget val="inner"/>
          <c:xMode val="edge"/>
          <c:yMode val="edge"/>
          <c:x val="0.224526073066711"/>
          <c:y val="0.228187838237365"/>
          <c:w val="0.682965214749382"/>
          <c:h val="0.674238240131216"/>
        </c:manualLayout>
      </c:layout>
      <c:scatterChart>
        <c:scatterStyle val="lineMarker"/>
        <c:varyColors val="0"/>
        <c:ser>
          <c:idx val="0"/>
          <c:order val="0"/>
          <c:tx>
            <c:v>Pas de contrats</c:v>
          </c:tx>
          <c:spPr>
            <a:ln w="25400" cap="rnd">
              <a:noFill/>
              <a:round/>
            </a:ln>
            <a:effectLst/>
          </c:spPr>
          <c:marker>
            <c:symbol val="circle"/>
            <c:size val="5"/>
            <c:spPr>
              <a:solidFill>
                <a:schemeClr val="accent1"/>
              </a:solidFill>
              <a:ln w="9525">
                <a:solidFill>
                  <a:schemeClr val="accent1"/>
                </a:solidFill>
              </a:ln>
              <a:effectLst/>
            </c:spPr>
          </c:marker>
          <c:xVal>
            <c:numRef>
              <c:f>Feuil3!$A$2:$A$43</c:f>
              <c:numCache>
                <c:formatCode>General</c:formatCode>
                <c:ptCount val="4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numCache>
            </c:numRef>
          </c:xVal>
          <c:yVal>
            <c:numRef>
              <c:f>Feuil3!$B$2:$B$43</c:f>
              <c:numCache>
                <c:formatCode>General</c:formatCode>
                <c:ptCount val="42"/>
                <c:pt idx="0">
                  <c:v>240.0</c:v>
                </c:pt>
                <c:pt idx="1">
                  <c:v>240.0</c:v>
                </c:pt>
                <c:pt idx="2">
                  <c:v>240.0</c:v>
                </c:pt>
                <c:pt idx="3">
                  <c:v>240.0</c:v>
                </c:pt>
                <c:pt idx="4">
                  <c:v>240.0</c:v>
                </c:pt>
                <c:pt idx="5">
                  <c:v>240.0</c:v>
                </c:pt>
                <c:pt idx="6">
                  <c:v>167.0</c:v>
                </c:pt>
                <c:pt idx="7">
                  <c:v>199.0</c:v>
                </c:pt>
                <c:pt idx="8">
                  <c:v>209.0</c:v>
                </c:pt>
                <c:pt idx="9">
                  <c:v>217.0</c:v>
                </c:pt>
                <c:pt idx="10">
                  <c:v>218.0</c:v>
                </c:pt>
                <c:pt idx="11">
                  <c:v>100.5</c:v>
                </c:pt>
                <c:pt idx="12">
                  <c:v>120.6</c:v>
                </c:pt>
                <c:pt idx="13">
                  <c:v>127.3</c:v>
                </c:pt>
                <c:pt idx="14">
                  <c:v>140.7</c:v>
                </c:pt>
                <c:pt idx="15">
                  <c:v>182.3</c:v>
                </c:pt>
                <c:pt idx="16">
                  <c:v>152.0</c:v>
                </c:pt>
                <c:pt idx="17">
                  <c:v>152.0</c:v>
                </c:pt>
                <c:pt idx="18">
                  <c:v>196.0</c:v>
                </c:pt>
                <c:pt idx="19">
                  <c:v>210.0</c:v>
                </c:pt>
                <c:pt idx="20">
                  <c:v>212.0</c:v>
                </c:pt>
                <c:pt idx="21">
                  <c:v>84.0</c:v>
                </c:pt>
                <c:pt idx="22">
                  <c:v>84.0</c:v>
                </c:pt>
                <c:pt idx="23">
                  <c:v>84.0</c:v>
                </c:pt>
                <c:pt idx="24">
                  <c:v>100.0</c:v>
                </c:pt>
                <c:pt idx="25">
                  <c:v>100.0</c:v>
                </c:pt>
                <c:pt idx="26">
                  <c:v>100.0</c:v>
                </c:pt>
                <c:pt idx="27">
                  <c:v>120.0</c:v>
                </c:pt>
                <c:pt idx="28">
                  <c:v>120.0</c:v>
                </c:pt>
                <c:pt idx="29">
                  <c:v>120.0</c:v>
                </c:pt>
                <c:pt idx="30">
                  <c:v>210.0</c:v>
                </c:pt>
                <c:pt idx="31">
                  <c:v>210.0</c:v>
                </c:pt>
                <c:pt idx="32">
                  <c:v>210.0</c:v>
                </c:pt>
                <c:pt idx="33">
                  <c:v>115.0</c:v>
                </c:pt>
                <c:pt idx="34">
                  <c:v>115.0</c:v>
                </c:pt>
                <c:pt idx="35">
                  <c:v>115.0</c:v>
                </c:pt>
                <c:pt idx="36">
                  <c:v>100.0</c:v>
                </c:pt>
                <c:pt idx="37">
                  <c:v>100.0</c:v>
                </c:pt>
                <c:pt idx="38">
                  <c:v>100.0</c:v>
                </c:pt>
                <c:pt idx="39">
                  <c:v>130.0</c:v>
                </c:pt>
                <c:pt idx="40">
                  <c:v>130.0</c:v>
                </c:pt>
                <c:pt idx="41">
                  <c:v>130.0</c:v>
                </c:pt>
              </c:numCache>
            </c:numRef>
          </c:yVal>
          <c:smooth val="0"/>
          <c:extLst xmlns:c16r2="http://schemas.microsoft.com/office/drawing/2015/06/chart">
            <c:ext xmlns:c16="http://schemas.microsoft.com/office/drawing/2014/chart" uri="{C3380CC4-5D6E-409C-BE32-E72D297353CC}">
              <c16:uniqueId val="{00000000-0A57-4814-A0B8-B9D4A68420C7}"/>
            </c:ext>
          </c:extLst>
        </c:ser>
        <c:ser>
          <c:idx val="1"/>
          <c:order val="1"/>
          <c:tx>
            <c:v>Contrats consommation</c:v>
          </c:tx>
          <c:spPr>
            <a:ln w="25400" cap="rnd">
              <a:noFill/>
              <a:round/>
            </a:ln>
            <a:effectLst/>
          </c:spPr>
          <c:marker>
            <c:symbol val="circle"/>
            <c:size val="5"/>
            <c:spPr>
              <a:solidFill>
                <a:schemeClr val="accent2"/>
              </a:solidFill>
              <a:ln w="9525">
                <a:solidFill>
                  <a:schemeClr val="accent2"/>
                </a:solidFill>
              </a:ln>
              <a:effectLst/>
            </c:spPr>
          </c:marker>
          <c:xVal>
            <c:numRef>
              <c:f>Feuil3!$A$44:$A$116</c:f>
              <c:numCache>
                <c:formatCode>General</c:formatCode>
                <c:ptCount val="73"/>
                <c:pt idx="0">
                  <c:v>43.0</c:v>
                </c:pt>
                <c:pt idx="1">
                  <c:v>44.0</c:v>
                </c:pt>
                <c:pt idx="2">
                  <c:v>45.0</c:v>
                </c:pt>
                <c:pt idx="3">
                  <c:v>46.0</c:v>
                </c:pt>
                <c:pt idx="4">
                  <c:v>47.0</c:v>
                </c:pt>
                <c:pt idx="5">
                  <c:v>48.0</c:v>
                </c:pt>
                <c:pt idx="6">
                  <c:v>49.0</c:v>
                </c:pt>
                <c:pt idx="7">
                  <c:v>50.0</c:v>
                </c:pt>
                <c:pt idx="8">
                  <c:v>51.0</c:v>
                </c:pt>
                <c:pt idx="9">
                  <c:v>52.0</c:v>
                </c:pt>
                <c:pt idx="10">
                  <c:v>53.0</c:v>
                </c:pt>
                <c:pt idx="11">
                  <c:v>54.0</c:v>
                </c:pt>
                <c:pt idx="12">
                  <c:v>55.0</c:v>
                </c:pt>
                <c:pt idx="13">
                  <c:v>56.0</c:v>
                </c:pt>
                <c:pt idx="14">
                  <c:v>57.0</c:v>
                </c:pt>
                <c:pt idx="15">
                  <c:v>58.0</c:v>
                </c:pt>
                <c:pt idx="16">
                  <c:v>59.0</c:v>
                </c:pt>
                <c:pt idx="17">
                  <c:v>60.0</c:v>
                </c:pt>
                <c:pt idx="18">
                  <c:v>61.0</c:v>
                </c:pt>
                <c:pt idx="19">
                  <c:v>62.0</c:v>
                </c:pt>
                <c:pt idx="20">
                  <c:v>63.0</c:v>
                </c:pt>
                <c:pt idx="21">
                  <c:v>64.0</c:v>
                </c:pt>
                <c:pt idx="22">
                  <c:v>65.0</c:v>
                </c:pt>
                <c:pt idx="23">
                  <c:v>66.0</c:v>
                </c:pt>
                <c:pt idx="24">
                  <c:v>67.0</c:v>
                </c:pt>
                <c:pt idx="25">
                  <c:v>68.0</c:v>
                </c:pt>
                <c:pt idx="26">
                  <c:v>69.0</c:v>
                </c:pt>
                <c:pt idx="27">
                  <c:v>70.0</c:v>
                </c:pt>
                <c:pt idx="28">
                  <c:v>71.0</c:v>
                </c:pt>
                <c:pt idx="29">
                  <c:v>72.0</c:v>
                </c:pt>
                <c:pt idx="30">
                  <c:v>73.0</c:v>
                </c:pt>
                <c:pt idx="31">
                  <c:v>74.0</c:v>
                </c:pt>
                <c:pt idx="32">
                  <c:v>75.0</c:v>
                </c:pt>
                <c:pt idx="33">
                  <c:v>76.0</c:v>
                </c:pt>
                <c:pt idx="34">
                  <c:v>77.0</c:v>
                </c:pt>
                <c:pt idx="35">
                  <c:v>78.0</c:v>
                </c:pt>
                <c:pt idx="36">
                  <c:v>79.0</c:v>
                </c:pt>
                <c:pt idx="37">
                  <c:v>80.0</c:v>
                </c:pt>
                <c:pt idx="38">
                  <c:v>81.0</c:v>
                </c:pt>
                <c:pt idx="39">
                  <c:v>82.0</c:v>
                </c:pt>
                <c:pt idx="40">
                  <c:v>83.0</c:v>
                </c:pt>
                <c:pt idx="41">
                  <c:v>84.0</c:v>
                </c:pt>
                <c:pt idx="42">
                  <c:v>85.0</c:v>
                </c:pt>
                <c:pt idx="43">
                  <c:v>86.0</c:v>
                </c:pt>
                <c:pt idx="44">
                  <c:v>87.0</c:v>
                </c:pt>
                <c:pt idx="45">
                  <c:v>88.0</c:v>
                </c:pt>
                <c:pt idx="46">
                  <c:v>89.0</c:v>
                </c:pt>
                <c:pt idx="47">
                  <c:v>90.0</c:v>
                </c:pt>
                <c:pt idx="48">
                  <c:v>91.0</c:v>
                </c:pt>
                <c:pt idx="49">
                  <c:v>92.0</c:v>
                </c:pt>
                <c:pt idx="50">
                  <c:v>93.0</c:v>
                </c:pt>
                <c:pt idx="51">
                  <c:v>94.0</c:v>
                </c:pt>
                <c:pt idx="52">
                  <c:v>95.0</c:v>
                </c:pt>
                <c:pt idx="53">
                  <c:v>96.0</c:v>
                </c:pt>
                <c:pt idx="54">
                  <c:v>97.0</c:v>
                </c:pt>
                <c:pt idx="55">
                  <c:v>98.0</c:v>
                </c:pt>
                <c:pt idx="56">
                  <c:v>99.0</c:v>
                </c:pt>
                <c:pt idx="57">
                  <c:v>100.0</c:v>
                </c:pt>
                <c:pt idx="58">
                  <c:v>101.0</c:v>
                </c:pt>
                <c:pt idx="59">
                  <c:v>102.0</c:v>
                </c:pt>
                <c:pt idx="60">
                  <c:v>103.0</c:v>
                </c:pt>
                <c:pt idx="61">
                  <c:v>104.0</c:v>
                </c:pt>
                <c:pt idx="62">
                  <c:v>105.0</c:v>
                </c:pt>
                <c:pt idx="63">
                  <c:v>106.0</c:v>
                </c:pt>
                <c:pt idx="64">
                  <c:v>107.0</c:v>
                </c:pt>
                <c:pt idx="65">
                  <c:v>108.0</c:v>
                </c:pt>
                <c:pt idx="66">
                  <c:v>109.0</c:v>
                </c:pt>
                <c:pt idx="67">
                  <c:v>110.0</c:v>
                </c:pt>
                <c:pt idx="68">
                  <c:v>111.0</c:v>
                </c:pt>
                <c:pt idx="69">
                  <c:v>112.0</c:v>
                </c:pt>
                <c:pt idx="70">
                  <c:v>113.0</c:v>
                </c:pt>
                <c:pt idx="71">
                  <c:v>114.0</c:v>
                </c:pt>
                <c:pt idx="72">
                  <c:v>115.0</c:v>
                </c:pt>
              </c:numCache>
            </c:numRef>
          </c:xVal>
          <c:yVal>
            <c:numRef>
              <c:f>Feuil3!$B$44:$B$116</c:f>
              <c:numCache>
                <c:formatCode>General</c:formatCode>
                <c:ptCount val="73"/>
                <c:pt idx="0">
                  <c:v>150.0</c:v>
                </c:pt>
                <c:pt idx="1">
                  <c:v>160.0</c:v>
                </c:pt>
                <c:pt idx="2">
                  <c:v>165.0</c:v>
                </c:pt>
                <c:pt idx="3">
                  <c:v>175.0</c:v>
                </c:pt>
                <c:pt idx="4">
                  <c:v>180.0</c:v>
                </c:pt>
                <c:pt idx="5">
                  <c:v>200.0</c:v>
                </c:pt>
                <c:pt idx="6">
                  <c:v>143.75</c:v>
                </c:pt>
                <c:pt idx="7">
                  <c:v>156.6666666666666</c:v>
                </c:pt>
                <c:pt idx="8">
                  <c:v>170.0</c:v>
                </c:pt>
                <c:pt idx="9">
                  <c:v>175.0</c:v>
                </c:pt>
                <c:pt idx="10">
                  <c:v>183.3333333333334</c:v>
                </c:pt>
                <c:pt idx="11">
                  <c:v>116.0</c:v>
                </c:pt>
                <c:pt idx="12">
                  <c:v>140.0</c:v>
                </c:pt>
                <c:pt idx="13">
                  <c:v>220.0</c:v>
                </c:pt>
                <c:pt idx="14">
                  <c:v>220.0</c:v>
                </c:pt>
                <c:pt idx="15">
                  <c:v>166.5</c:v>
                </c:pt>
                <c:pt idx="16">
                  <c:v>125.0</c:v>
                </c:pt>
                <c:pt idx="17">
                  <c:v>171.0</c:v>
                </c:pt>
                <c:pt idx="18">
                  <c:v>181.0</c:v>
                </c:pt>
                <c:pt idx="19">
                  <c:v>205.0</c:v>
                </c:pt>
                <c:pt idx="20">
                  <c:v>209.0</c:v>
                </c:pt>
                <c:pt idx="21">
                  <c:v>285.0</c:v>
                </c:pt>
                <c:pt idx="22">
                  <c:v>245.0</c:v>
                </c:pt>
                <c:pt idx="23">
                  <c:v>245.0</c:v>
                </c:pt>
                <c:pt idx="24">
                  <c:v>245.0</c:v>
                </c:pt>
                <c:pt idx="25">
                  <c:v>268.0</c:v>
                </c:pt>
                <c:pt idx="26">
                  <c:v>268.0</c:v>
                </c:pt>
                <c:pt idx="27">
                  <c:v>268.0</c:v>
                </c:pt>
                <c:pt idx="28">
                  <c:v>140.0</c:v>
                </c:pt>
                <c:pt idx="29">
                  <c:v>140.0</c:v>
                </c:pt>
                <c:pt idx="30">
                  <c:v>140.0</c:v>
                </c:pt>
                <c:pt idx="31">
                  <c:v>255.0</c:v>
                </c:pt>
                <c:pt idx="32">
                  <c:v>259.0</c:v>
                </c:pt>
                <c:pt idx="33">
                  <c:v>259.0</c:v>
                </c:pt>
                <c:pt idx="34">
                  <c:v>280.5</c:v>
                </c:pt>
                <c:pt idx="35">
                  <c:v>284.9</c:v>
                </c:pt>
                <c:pt idx="36">
                  <c:v>284.9</c:v>
                </c:pt>
                <c:pt idx="37">
                  <c:v>127.3</c:v>
                </c:pt>
                <c:pt idx="38">
                  <c:v>151.0</c:v>
                </c:pt>
                <c:pt idx="39">
                  <c:v>151.0</c:v>
                </c:pt>
                <c:pt idx="40">
                  <c:v>167.5</c:v>
                </c:pt>
                <c:pt idx="41">
                  <c:v>184.0</c:v>
                </c:pt>
                <c:pt idx="42">
                  <c:v>194.3</c:v>
                </c:pt>
                <c:pt idx="43">
                  <c:v>221.0</c:v>
                </c:pt>
                <c:pt idx="44">
                  <c:v>224.5</c:v>
                </c:pt>
                <c:pt idx="45">
                  <c:v>251.0</c:v>
                </c:pt>
                <c:pt idx="46">
                  <c:v>210.0</c:v>
                </c:pt>
                <c:pt idx="47">
                  <c:v>210.0</c:v>
                </c:pt>
                <c:pt idx="48">
                  <c:v>210.0</c:v>
                </c:pt>
                <c:pt idx="49">
                  <c:v>225.0</c:v>
                </c:pt>
                <c:pt idx="50">
                  <c:v>225.0</c:v>
                </c:pt>
                <c:pt idx="51">
                  <c:v>225.0</c:v>
                </c:pt>
                <c:pt idx="52">
                  <c:v>255.0</c:v>
                </c:pt>
                <c:pt idx="53">
                  <c:v>255.0</c:v>
                </c:pt>
                <c:pt idx="54">
                  <c:v>255.0</c:v>
                </c:pt>
                <c:pt idx="55">
                  <c:v>114.0</c:v>
                </c:pt>
                <c:pt idx="56">
                  <c:v>181.0</c:v>
                </c:pt>
                <c:pt idx="57">
                  <c:v>188.0</c:v>
                </c:pt>
                <c:pt idx="58">
                  <c:v>133.3333333333334</c:v>
                </c:pt>
                <c:pt idx="59">
                  <c:v>163.0</c:v>
                </c:pt>
                <c:pt idx="60">
                  <c:v>240.0</c:v>
                </c:pt>
                <c:pt idx="61">
                  <c:v>230.0</c:v>
                </c:pt>
                <c:pt idx="62">
                  <c:v>230.0</c:v>
                </c:pt>
                <c:pt idx="63">
                  <c:v>230.0</c:v>
                </c:pt>
                <c:pt idx="64">
                  <c:v>260.0</c:v>
                </c:pt>
                <c:pt idx="65">
                  <c:v>260.0</c:v>
                </c:pt>
                <c:pt idx="66">
                  <c:v>260.0</c:v>
                </c:pt>
                <c:pt idx="67">
                  <c:v>153.3333333333334</c:v>
                </c:pt>
                <c:pt idx="68">
                  <c:v>160.0</c:v>
                </c:pt>
                <c:pt idx="69">
                  <c:v>166.0</c:v>
                </c:pt>
                <c:pt idx="70">
                  <c:v>60.0</c:v>
                </c:pt>
                <c:pt idx="71">
                  <c:v>110.0</c:v>
                </c:pt>
                <c:pt idx="72">
                  <c:v>110.0</c:v>
                </c:pt>
              </c:numCache>
            </c:numRef>
          </c:yVal>
          <c:smooth val="0"/>
          <c:extLst xmlns:c16r2="http://schemas.microsoft.com/office/drawing/2015/06/chart">
            <c:ext xmlns:c16="http://schemas.microsoft.com/office/drawing/2014/chart" uri="{C3380CC4-5D6E-409C-BE32-E72D297353CC}">
              <c16:uniqueId val="{00000001-0A57-4814-A0B8-B9D4A68420C7}"/>
            </c:ext>
          </c:extLst>
        </c:ser>
        <c:ser>
          <c:idx val="2"/>
          <c:order val="2"/>
          <c:tx>
            <c:v>Contrats semence</c:v>
          </c:tx>
          <c:spPr>
            <a:ln w="25400" cap="rnd">
              <a:noFill/>
              <a:round/>
            </a:ln>
            <a:effectLst/>
          </c:spPr>
          <c:marker>
            <c:symbol val="circle"/>
            <c:size val="5"/>
            <c:spPr>
              <a:solidFill>
                <a:schemeClr val="accent3"/>
              </a:solidFill>
              <a:ln w="9525">
                <a:solidFill>
                  <a:schemeClr val="accent3"/>
                </a:solidFill>
              </a:ln>
              <a:effectLst/>
            </c:spPr>
          </c:marker>
          <c:xVal>
            <c:numRef>
              <c:f>Feuil3!$A$117:$A$127</c:f>
              <c:numCache>
                <c:formatCode>General</c:formatCode>
                <c:ptCount val="11"/>
                <c:pt idx="0">
                  <c:v>116.0</c:v>
                </c:pt>
                <c:pt idx="1">
                  <c:v>117.0</c:v>
                </c:pt>
                <c:pt idx="2">
                  <c:v>118.0</c:v>
                </c:pt>
                <c:pt idx="3">
                  <c:v>119.0</c:v>
                </c:pt>
                <c:pt idx="4">
                  <c:v>120.0</c:v>
                </c:pt>
                <c:pt idx="5">
                  <c:v>121.0</c:v>
                </c:pt>
                <c:pt idx="6">
                  <c:v>122.0</c:v>
                </c:pt>
                <c:pt idx="7">
                  <c:v>123.0</c:v>
                </c:pt>
                <c:pt idx="8">
                  <c:v>124.0</c:v>
                </c:pt>
                <c:pt idx="9">
                  <c:v>125.0</c:v>
                </c:pt>
                <c:pt idx="10">
                  <c:v>126.0</c:v>
                </c:pt>
              </c:numCache>
            </c:numRef>
          </c:xVal>
          <c:yVal>
            <c:numRef>
              <c:f>Feuil3!$B$117:$B$127</c:f>
              <c:numCache>
                <c:formatCode>General</c:formatCode>
                <c:ptCount val="11"/>
                <c:pt idx="0">
                  <c:v>180.0</c:v>
                </c:pt>
                <c:pt idx="1">
                  <c:v>180.0</c:v>
                </c:pt>
                <c:pt idx="2">
                  <c:v>180.0</c:v>
                </c:pt>
                <c:pt idx="3">
                  <c:v>217.0</c:v>
                </c:pt>
                <c:pt idx="4">
                  <c:v>125.0</c:v>
                </c:pt>
                <c:pt idx="5">
                  <c:v>170.0</c:v>
                </c:pt>
                <c:pt idx="6">
                  <c:v>170.0</c:v>
                </c:pt>
                <c:pt idx="7">
                  <c:v>170.0</c:v>
                </c:pt>
                <c:pt idx="8">
                  <c:v>180.0</c:v>
                </c:pt>
                <c:pt idx="9">
                  <c:v>180.0</c:v>
                </c:pt>
                <c:pt idx="10">
                  <c:v>180.0</c:v>
                </c:pt>
              </c:numCache>
            </c:numRef>
          </c:yVal>
          <c:smooth val="0"/>
          <c:extLst xmlns:c16r2="http://schemas.microsoft.com/office/drawing/2015/06/chart">
            <c:ext xmlns:c16="http://schemas.microsoft.com/office/drawing/2014/chart" uri="{C3380CC4-5D6E-409C-BE32-E72D297353CC}">
              <c16:uniqueId val="{00000002-0A57-4814-A0B8-B9D4A68420C7}"/>
            </c:ext>
          </c:extLst>
        </c:ser>
        <c:ser>
          <c:idx val="3"/>
          <c:order val="3"/>
          <c:tx>
            <c:v>Contrats semence et peut-être consommation</c:v>
          </c:tx>
          <c:spPr>
            <a:ln w="25400" cap="rnd">
              <a:noFill/>
              <a:round/>
            </a:ln>
            <a:effectLst/>
          </c:spPr>
          <c:marker>
            <c:symbol val="circle"/>
            <c:size val="5"/>
            <c:spPr>
              <a:solidFill>
                <a:schemeClr val="accent4"/>
              </a:solidFill>
              <a:ln w="9525">
                <a:solidFill>
                  <a:schemeClr val="accent4"/>
                </a:solidFill>
              </a:ln>
              <a:effectLst/>
            </c:spPr>
          </c:marker>
          <c:xVal>
            <c:numRef>
              <c:f>Feuil3!$A$128:$A$140</c:f>
              <c:numCache>
                <c:formatCode>General</c:formatCode>
                <c:ptCount val="13"/>
                <c:pt idx="0">
                  <c:v>127.0</c:v>
                </c:pt>
                <c:pt idx="1">
                  <c:v>128.0</c:v>
                </c:pt>
                <c:pt idx="2">
                  <c:v>129.0</c:v>
                </c:pt>
                <c:pt idx="3">
                  <c:v>130.0</c:v>
                </c:pt>
                <c:pt idx="4">
                  <c:v>131.0</c:v>
                </c:pt>
                <c:pt idx="5">
                  <c:v>132.0</c:v>
                </c:pt>
                <c:pt idx="6">
                  <c:v>133.0</c:v>
                </c:pt>
                <c:pt idx="7">
                  <c:v>134.0</c:v>
                </c:pt>
                <c:pt idx="8">
                  <c:v>135.0</c:v>
                </c:pt>
                <c:pt idx="9">
                  <c:v>136.0</c:v>
                </c:pt>
                <c:pt idx="10">
                  <c:v>137.0</c:v>
                </c:pt>
                <c:pt idx="11">
                  <c:v>138.0</c:v>
                </c:pt>
                <c:pt idx="12">
                  <c:v>139.0</c:v>
                </c:pt>
              </c:numCache>
            </c:numRef>
          </c:xVal>
          <c:yVal>
            <c:numRef>
              <c:f>Feuil3!$B$128:$B$140</c:f>
              <c:numCache>
                <c:formatCode>General</c:formatCode>
                <c:ptCount val="13"/>
                <c:pt idx="0">
                  <c:v>209.0</c:v>
                </c:pt>
                <c:pt idx="1">
                  <c:v>209.0</c:v>
                </c:pt>
                <c:pt idx="2">
                  <c:v>209.0</c:v>
                </c:pt>
                <c:pt idx="3">
                  <c:v>173.5</c:v>
                </c:pt>
                <c:pt idx="4">
                  <c:v>117.0</c:v>
                </c:pt>
                <c:pt idx="5">
                  <c:v>117.0</c:v>
                </c:pt>
                <c:pt idx="6">
                  <c:v>134.0</c:v>
                </c:pt>
                <c:pt idx="7">
                  <c:v>181.0</c:v>
                </c:pt>
                <c:pt idx="8">
                  <c:v>192.0</c:v>
                </c:pt>
                <c:pt idx="9">
                  <c:v>216.0</c:v>
                </c:pt>
                <c:pt idx="10">
                  <c:v>122.0</c:v>
                </c:pt>
                <c:pt idx="11">
                  <c:v>145.5</c:v>
                </c:pt>
                <c:pt idx="12">
                  <c:v>197.0</c:v>
                </c:pt>
              </c:numCache>
            </c:numRef>
          </c:yVal>
          <c:smooth val="0"/>
          <c:extLst xmlns:c16r2="http://schemas.microsoft.com/office/drawing/2015/06/chart">
            <c:ext xmlns:c16="http://schemas.microsoft.com/office/drawing/2014/chart" uri="{C3380CC4-5D6E-409C-BE32-E72D297353CC}">
              <c16:uniqueId val="{00000003-0A57-4814-A0B8-B9D4A68420C7}"/>
            </c:ext>
          </c:extLst>
        </c:ser>
        <c:dLbls>
          <c:showLegendKey val="0"/>
          <c:showVal val="0"/>
          <c:showCatName val="0"/>
          <c:showSerName val="0"/>
          <c:showPercent val="0"/>
          <c:showBubbleSize val="0"/>
        </c:dLbls>
        <c:axId val="-2110417376"/>
        <c:axId val="-2110425840"/>
      </c:scatterChart>
      <c:valAx>
        <c:axId val="-2110417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110425840"/>
        <c:crosses val="autoZero"/>
        <c:crossBetween val="midCat"/>
      </c:valAx>
      <c:valAx>
        <c:axId val="-2110425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r-FR" sz="1200"/>
                  <a:t>Dose totale d'azote</a:t>
                </a:r>
                <a:r>
                  <a:rPr lang="fr-FR" sz="1200" baseline="0"/>
                  <a:t> apportée (U)</a:t>
                </a:r>
                <a:endParaRPr lang="fr-FR" sz="1200"/>
              </a:p>
            </c:rich>
          </c:tx>
          <c:layout>
            <c:manualLayout>
              <c:xMode val="edge"/>
              <c:yMode val="edge"/>
              <c:x val="0.00707570929683717"/>
              <c:y val="0.0022466518021942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10417376"/>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0" baseline="0">
                <a:solidFill>
                  <a:schemeClr val="tx1">
                    <a:lumMod val="65000"/>
                    <a:lumOff val="35000"/>
                  </a:schemeClr>
                </a:solidFill>
                <a:latin typeface="+mn-lt"/>
                <a:ea typeface="+mn-ea"/>
                <a:cs typeface="+mn-cs"/>
              </a:defRPr>
            </a:pPr>
            <a:r>
              <a:rPr lang="fr-FR" sz="1600" b="1" dirty="0"/>
              <a:t>Comparaison</a:t>
            </a:r>
            <a:r>
              <a:rPr lang="fr-FR" sz="1600" b="1" baseline="0" dirty="0"/>
              <a:t> du nombre d'apports                              et du type de contrat</a:t>
            </a:r>
            <a:endParaRPr lang="fr-FR" sz="1600" b="1" dirty="0"/>
          </a:p>
        </c:rich>
      </c:tx>
      <c:layout>
        <c:manualLayout>
          <c:xMode val="edge"/>
          <c:yMode val="edge"/>
          <c:x val="0.286400016820386"/>
          <c:y val="0.061775679007042"/>
        </c:manualLayout>
      </c:layout>
      <c:overlay val="0"/>
      <c:spPr>
        <a:noFill/>
        <a:ln>
          <a:noFill/>
        </a:ln>
        <a:effectLst/>
      </c:spPr>
    </c:title>
    <c:autoTitleDeleted val="0"/>
    <c:plotArea>
      <c:layout>
        <c:manualLayout>
          <c:layoutTarget val="inner"/>
          <c:xMode val="edge"/>
          <c:yMode val="edge"/>
          <c:x val="0.0622216067713134"/>
          <c:y val="0.226478485457342"/>
          <c:w val="0.488847812340685"/>
          <c:h val="0.675126534945199"/>
        </c:manualLayout>
      </c:layout>
      <c:scatterChart>
        <c:scatterStyle val="lineMarker"/>
        <c:varyColors val="0"/>
        <c:ser>
          <c:idx val="0"/>
          <c:order val="0"/>
          <c:tx>
            <c:v>Pas de contrats</c:v>
          </c:tx>
          <c:spPr>
            <a:ln w="25400" cap="rnd">
              <a:noFill/>
              <a:round/>
            </a:ln>
            <a:effectLst/>
          </c:spPr>
          <c:marker>
            <c:symbol val="circle"/>
            <c:size val="5"/>
            <c:spPr>
              <a:solidFill>
                <a:schemeClr val="accent1"/>
              </a:solidFill>
              <a:ln w="9525">
                <a:solidFill>
                  <a:schemeClr val="accent1"/>
                </a:solidFill>
              </a:ln>
              <a:effectLst/>
            </c:spPr>
          </c:marker>
          <c:xVal>
            <c:numRef>
              <c:f>Feuil3!$A$2:$A$43</c:f>
              <c:numCache>
                <c:formatCode>General</c:formatCode>
                <c:ptCount val="4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numCache>
            </c:numRef>
          </c:xVal>
          <c:yVal>
            <c:numRef>
              <c:f>Feuil3!$C$2:$C$43</c:f>
              <c:numCache>
                <c:formatCode>General</c:formatCode>
                <c:ptCount val="42"/>
                <c:pt idx="0">
                  <c:v>3.0</c:v>
                </c:pt>
                <c:pt idx="1">
                  <c:v>3.0</c:v>
                </c:pt>
                <c:pt idx="2">
                  <c:v>3.0</c:v>
                </c:pt>
                <c:pt idx="3">
                  <c:v>3.0</c:v>
                </c:pt>
                <c:pt idx="4">
                  <c:v>3.0</c:v>
                </c:pt>
                <c:pt idx="5">
                  <c:v>3.0</c:v>
                </c:pt>
                <c:pt idx="6">
                  <c:v>2.0</c:v>
                </c:pt>
                <c:pt idx="7">
                  <c:v>3.0</c:v>
                </c:pt>
                <c:pt idx="8">
                  <c:v>3.0</c:v>
                </c:pt>
                <c:pt idx="9">
                  <c:v>3.0</c:v>
                </c:pt>
                <c:pt idx="10">
                  <c:v>3.0</c:v>
                </c:pt>
                <c:pt idx="11">
                  <c:v>2.0</c:v>
                </c:pt>
                <c:pt idx="12">
                  <c:v>2.0</c:v>
                </c:pt>
                <c:pt idx="13">
                  <c:v>2.0</c:v>
                </c:pt>
                <c:pt idx="14">
                  <c:v>3.0</c:v>
                </c:pt>
                <c:pt idx="15">
                  <c:v>3.0</c:v>
                </c:pt>
                <c:pt idx="16">
                  <c:v>2.0</c:v>
                </c:pt>
                <c:pt idx="17">
                  <c:v>2.0</c:v>
                </c:pt>
                <c:pt idx="18">
                  <c:v>3.0</c:v>
                </c:pt>
                <c:pt idx="19">
                  <c:v>3.0</c:v>
                </c:pt>
                <c:pt idx="20">
                  <c:v>3.0</c:v>
                </c:pt>
                <c:pt idx="21">
                  <c:v>2.0</c:v>
                </c:pt>
                <c:pt idx="22">
                  <c:v>2.0</c:v>
                </c:pt>
                <c:pt idx="23">
                  <c:v>2.0</c:v>
                </c:pt>
                <c:pt idx="24">
                  <c:v>2.0</c:v>
                </c:pt>
                <c:pt idx="25">
                  <c:v>2.0</c:v>
                </c:pt>
                <c:pt idx="26">
                  <c:v>2.0</c:v>
                </c:pt>
                <c:pt idx="27">
                  <c:v>2.0</c:v>
                </c:pt>
                <c:pt idx="28">
                  <c:v>2.0</c:v>
                </c:pt>
                <c:pt idx="29">
                  <c:v>2.0</c:v>
                </c:pt>
                <c:pt idx="30">
                  <c:v>3.0</c:v>
                </c:pt>
                <c:pt idx="31">
                  <c:v>3.0</c:v>
                </c:pt>
                <c:pt idx="32">
                  <c:v>2.0</c:v>
                </c:pt>
                <c:pt idx="33">
                  <c:v>2.0</c:v>
                </c:pt>
                <c:pt idx="34">
                  <c:v>2.0</c:v>
                </c:pt>
                <c:pt idx="35">
                  <c:v>2.0</c:v>
                </c:pt>
                <c:pt idx="36">
                  <c:v>3.0</c:v>
                </c:pt>
                <c:pt idx="37">
                  <c:v>3.0</c:v>
                </c:pt>
                <c:pt idx="38">
                  <c:v>3.0</c:v>
                </c:pt>
                <c:pt idx="39">
                  <c:v>3.0</c:v>
                </c:pt>
                <c:pt idx="40">
                  <c:v>3.0</c:v>
                </c:pt>
                <c:pt idx="41">
                  <c:v>3.0</c:v>
                </c:pt>
              </c:numCache>
            </c:numRef>
          </c:yVal>
          <c:smooth val="0"/>
          <c:extLst xmlns:c16r2="http://schemas.microsoft.com/office/drawing/2015/06/chart">
            <c:ext xmlns:c16="http://schemas.microsoft.com/office/drawing/2014/chart" uri="{C3380CC4-5D6E-409C-BE32-E72D297353CC}">
              <c16:uniqueId val="{00000000-D59D-4183-BB8B-FDA518DF367E}"/>
            </c:ext>
          </c:extLst>
        </c:ser>
        <c:ser>
          <c:idx val="1"/>
          <c:order val="1"/>
          <c:tx>
            <c:v>Contrats consommation</c:v>
          </c:tx>
          <c:spPr>
            <a:ln w="25400" cap="rnd">
              <a:noFill/>
              <a:round/>
            </a:ln>
            <a:effectLst/>
          </c:spPr>
          <c:marker>
            <c:symbol val="circle"/>
            <c:size val="5"/>
            <c:spPr>
              <a:solidFill>
                <a:schemeClr val="accent2"/>
              </a:solidFill>
              <a:ln w="9525">
                <a:solidFill>
                  <a:schemeClr val="accent2"/>
                </a:solidFill>
              </a:ln>
              <a:effectLst/>
            </c:spPr>
          </c:marker>
          <c:xVal>
            <c:numRef>
              <c:f>Feuil3!$A$44:$A$116</c:f>
              <c:numCache>
                <c:formatCode>General</c:formatCode>
                <c:ptCount val="73"/>
                <c:pt idx="0">
                  <c:v>43.0</c:v>
                </c:pt>
                <c:pt idx="1">
                  <c:v>44.0</c:v>
                </c:pt>
                <c:pt idx="2">
                  <c:v>45.0</c:v>
                </c:pt>
                <c:pt idx="3">
                  <c:v>46.0</c:v>
                </c:pt>
                <c:pt idx="4">
                  <c:v>47.0</c:v>
                </c:pt>
                <c:pt idx="5">
                  <c:v>48.0</c:v>
                </c:pt>
                <c:pt idx="6">
                  <c:v>49.0</c:v>
                </c:pt>
                <c:pt idx="7">
                  <c:v>50.0</c:v>
                </c:pt>
                <c:pt idx="8">
                  <c:v>51.0</c:v>
                </c:pt>
                <c:pt idx="9">
                  <c:v>52.0</c:v>
                </c:pt>
                <c:pt idx="10">
                  <c:v>53.0</c:v>
                </c:pt>
                <c:pt idx="11">
                  <c:v>54.0</c:v>
                </c:pt>
                <c:pt idx="12">
                  <c:v>55.0</c:v>
                </c:pt>
                <c:pt idx="13">
                  <c:v>56.0</c:v>
                </c:pt>
                <c:pt idx="14">
                  <c:v>57.0</c:v>
                </c:pt>
                <c:pt idx="15">
                  <c:v>58.0</c:v>
                </c:pt>
                <c:pt idx="16">
                  <c:v>59.0</c:v>
                </c:pt>
                <c:pt idx="17">
                  <c:v>60.0</c:v>
                </c:pt>
                <c:pt idx="18">
                  <c:v>61.0</c:v>
                </c:pt>
                <c:pt idx="19">
                  <c:v>62.0</c:v>
                </c:pt>
                <c:pt idx="20">
                  <c:v>63.0</c:v>
                </c:pt>
                <c:pt idx="21">
                  <c:v>64.0</c:v>
                </c:pt>
                <c:pt idx="22">
                  <c:v>65.0</c:v>
                </c:pt>
                <c:pt idx="23">
                  <c:v>66.0</c:v>
                </c:pt>
                <c:pt idx="24">
                  <c:v>67.0</c:v>
                </c:pt>
                <c:pt idx="25">
                  <c:v>68.0</c:v>
                </c:pt>
                <c:pt idx="26">
                  <c:v>69.0</c:v>
                </c:pt>
                <c:pt idx="27">
                  <c:v>70.0</c:v>
                </c:pt>
                <c:pt idx="28">
                  <c:v>71.0</c:v>
                </c:pt>
                <c:pt idx="29">
                  <c:v>72.0</c:v>
                </c:pt>
                <c:pt idx="30">
                  <c:v>73.0</c:v>
                </c:pt>
                <c:pt idx="31">
                  <c:v>74.0</c:v>
                </c:pt>
                <c:pt idx="32">
                  <c:v>75.0</c:v>
                </c:pt>
                <c:pt idx="33">
                  <c:v>76.0</c:v>
                </c:pt>
                <c:pt idx="34">
                  <c:v>77.0</c:v>
                </c:pt>
                <c:pt idx="35">
                  <c:v>78.0</c:v>
                </c:pt>
                <c:pt idx="36">
                  <c:v>79.0</c:v>
                </c:pt>
                <c:pt idx="37">
                  <c:v>80.0</c:v>
                </c:pt>
                <c:pt idx="38">
                  <c:v>81.0</c:v>
                </c:pt>
                <c:pt idx="39">
                  <c:v>82.0</c:v>
                </c:pt>
                <c:pt idx="40">
                  <c:v>83.0</c:v>
                </c:pt>
                <c:pt idx="41">
                  <c:v>84.0</c:v>
                </c:pt>
                <c:pt idx="42">
                  <c:v>85.0</c:v>
                </c:pt>
                <c:pt idx="43">
                  <c:v>86.0</c:v>
                </c:pt>
                <c:pt idx="44">
                  <c:v>87.0</c:v>
                </c:pt>
                <c:pt idx="45">
                  <c:v>88.0</c:v>
                </c:pt>
                <c:pt idx="46">
                  <c:v>89.0</c:v>
                </c:pt>
                <c:pt idx="47">
                  <c:v>90.0</c:v>
                </c:pt>
                <c:pt idx="48">
                  <c:v>91.0</c:v>
                </c:pt>
                <c:pt idx="49">
                  <c:v>92.0</c:v>
                </c:pt>
                <c:pt idx="50">
                  <c:v>93.0</c:v>
                </c:pt>
                <c:pt idx="51">
                  <c:v>94.0</c:v>
                </c:pt>
                <c:pt idx="52">
                  <c:v>95.0</c:v>
                </c:pt>
                <c:pt idx="53">
                  <c:v>96.0</c:v>
                </c:pt>
                <c:pt idx="54">
                  <c:v>97.0</c:v>
                </c:pt>
                <c:pt idx="55">
                  <c:v>98.0</c:v>
                </c:pt>
                <c:pt idx="56">
                  <c:v>99.0</c:v>
                </c:pt>
                <c:pt idx="57">
                  <c:v>100.0</c:v>
                </c:pt>
                <c:pt idx="58">
                  <c:v>101.0</c:v>
                </c:pt>
                <c:pt idx="59">
                  <c:v>102.0</c:v>
                </c:pt>
                <c:pt idx="60">
                  <c:v>103.0</c:v>
                </c:pt>
                <c:pt idx="61">
                  <c:v>104.0</c:v>
                </c:pt>
                <c:pt idx="62">
                  <c:v>105.0</c:v>
                </c:pt>
                <c:pt idx="63">
                  <c:v>106.0</c:v>
                </c:pt>
                <c:pt idx="64">
                  <c:v>107.0</c:v>
                </c:pt>
                <c:pt idx="65">
                  <c:v>108.0</c:v>
                </c:pt>
                <c:pt idx="66">
                  <c:v>109.0</c:v>
                </c:pt>
                <c:pt idx="67">
                  <c:v>110.0</c:v>
                </c:pt>
                <c:pt idx="68">
                  <c:v>111.0</c:v>
                </c:pt>
                <c:pt idx="69">
                  <c:v>112.0</c:v>
                </c:pt>
                <c:pt idx="70">
                  <c:v>113.0</c:v>
                </c:pt>
                <c:pt idx="71">
                  <c:v>114.0</c:v>
                </c:pt>
                <c:pt idx="72">
                  <c:v>115.0</c:v>
                </c:pt>
              </c:numCache>
            </c:numRef>
          </c:xVal>
          <c:yVal>
            <c:numRef>
              <c:f>Feuil3!$C$44:$C$116</c:f>
              <c:numCache>
                <c:formatCode>General</c:formatCode>
                <c:ptCount val="73"/>
                <c:pt idx="0">
                  <c:v>2.0</c:v>
                </c:pt>
                <c:pt idx="1">
                  <c:v>2.0</c:v>
                </c:pt>
                <c:pt idx="2">
                  <c:v>2.0</c:v>
                </c:pt>
                <c:pt idx="3">
                  <c:v>2.0</c:v>
                </c:pt>
                <c:pt idx="4">
                  <c:v>2.0</c:v>
                </c:pt>
                <c:pt idx="5">
                  <c:v>2.0</c:v>
                </c:pt>
                <c:pt idx="6">
                  <c:v>3.0</c:v>
                </c:pt>
                <c:pt idx="7">
                  <c:v>3.0</c:v>
                </c:pt>
                <c:pt idx="8">
                  <c:v>3.0</c:v>
                </c:pt>
                <c:pt idx="9">
                  <c:v>3.0</c:v>
                </c:pt>
                <c:pt idx="10">
                  <c:v>3.0</c:v>
                </c:pt>
                <c:pt idx="11">
                  <c:v>4.0</c:v>
                </c:pt>
                <c:pt idx="12">
                  <c:v>4.0</c:v>
                </c:pt>
                <c:pt idx="13">
                  <c:v>4.0</c:v>
                </c:pt>
                <c:pt idx="14">
                  <c:v>4.0</c:v>
                </c:pt>
                <c:pt idx="15">
                  <c:v>2.0</c:v>
                </c:pt>
                <c:pt idx="16">
                  <c:v>2.0</c:v>
                </c:pt>
                <c:pt idx="17">
                  <c:v>3.0</c:v>
                </c:pt>
                <c:pt idx="18">
                  <c:v>3.0</c:v>
                </c:pt>
                <c:pt idx="19">
                  <c:v>3.0</c:v>
                </c:pt>
                <c:pt idx="20">
                  <c:v>3.0</c:v>
                </c:pt>
                <c:pt idx="21">
                  <c:v>4.0</c:v>
                </c:pt>
                <c:pt idx="22">
                  <c:v>5.0</c:v>
                </c:pt>
                <c:pt idx="23">
                  <c:v>5.0</c:v>
                </c:pt>
                <c:pt idx="24">
                  <c:v>5.0</c:v>
                </c:pt>
                <c:pt idx="25">
                  <c:v>4.0</c:v>
                </c:pt>
                <c:pt idx="26">
                  <c:v>4.0</c:v>
                </c:pt>
                <c:pt idx="27">
                  <c:v>4.0</c:v>
                </c:pt>
                <c:pt idx="28">
                  <c:v>2.0</c:v>
                </c:pt>
                <c:pt idx="29">
                  <c:v>2.0</c:v>
                </c:pt>
                <c:pt idx="30">
                  <c:v>2.0</c:v>
                </c:pt>
                <c:pt idx="31">
                  <c:v>4.0</c:v>
                </c:pt>
                <c:pt idx="32">
                  <c:v>4.0</c:v>
                </c:pt>
                <c:pt idx="33">
                  <c:v>4.0</c:v>
                </c:pt>
                <c:pt idx="34">
                  <c:v>4.0</c:v>
                </c:pt>
                <c:pt idx="35">
                  <c:v>4.0</c:v>
                </c:pt>
                <c:pt idx="36">
                  <c:v>4.0</c:v>
                </c:pt>
                <c:pt idx="37">
                  <c:v>3.0</c:v>
                </c:pt>
                <c:pt idx="38">
                  <c:v>3.0</c:v>
                </c:pt>
                <c:pt idx="39">
                  <c:v>3.0</c:v>
                </c:pt>
                <c:pt idx="40">
                  <c:v>3.0</c:v>
                </c:pt>
                <c:pt idx="41">
                  <c:v>3.0</c:v>
                </c:pt>
                <c:pt idx="42">
                  <c:v>3.0</c:v>
                </c:pt>
                <c:pt idx="43">
                  <c:v>3.0</c:v>
                </c:pt>
                <c:pt idx="44">
                  <c:v>3.0</c:v>
                </c:pt>
                <c:pt idx="45">
                  <c:v>3.0</c:v>
                </c:pt>
                <c:pt idx="46">
                  <c:v>3.0</c:v>
                </c:pt>
                <c:pt idx="47">
                  <c:v>3.0</c:v>
                </c:pt>
                <c:pt idx="48">
                  <c:v>3.0</c:v>
                </c:pt>
                <c:pt idx="49">
                  <c:v>3.0</c:v>
                </c:pt>
                <c:pt idx="50">
                  <c:v>3.0</c:v>
                </c:pt>
                <c:pt idx="51">
                  <c:v>3.0</c:v>
                </c:pt>
                <c:pt idx="52">
                  <c:v>3.0</c:v>
                </c:pt>
                <c:pt idx="53">
                  <c:v>3.0</c:v>
                </c:pt>
                <c:pt idx="54">
                  <c:v>3.0</c:v>
                </c:pt>
                <c:pt idx="55">
                  <c:v>2.0</c:v>
                </c:pt>
                <c:pt idx="56">
                  <c:v>3.0</c:v>
                </c:pt>
                <c:pt idx="57">
                  <c:v>3.0</c:v>
                </c:pt>
                <c:pt idx="58">
                  <c:v>2.0</c:v>
                </c:pt>
                <c:pt idx="59">
                  <c:v>2.0</c:v>
                </c:pt>
                <c:pt idx="60">
                  <c:v>3.0</c:v>
                </c:pt>
                <c:pt idx="61">
                  <c:v>3.0</c:v>
                </c:pt>
                <c:pt idx="62">
                  <c:v>3.0</c:v>
                </c:pt>
                <c:pt idx="63">
                  <c:v>3.0</c:v>
                </c:pt>
                <c:pt idx="64">
                  <c:v>3.0</c:v>
                </c:pt>
                <c:pt idx="65">
                  <c:v>3.0</c:v>
                </c:pt>
                <c:pt idx="66">
                  <c:v>3.0</c:v>
                </c:pt>
                <c:pt idx="67">
                  <c:v>2.0</c:v>
                </c:pt>
                <c:pt idx="68">
                  <c:v>2.0</c:v>
                </c:pt>
                <c:pt idx="69">
                  <c:v>2.0</c:v>
                </c:pt>
                <c:pt idx="70">
                  <c:v>1.0</c:v>
                </c:pt>
                <c:pt idx="71">
                  <c:v>2.0</c:v>
                </c:pt>
                <c:pt idx="72">
                  <c:v>2.0</c:v>
                </c:pt>
              </c:numCache>
            </c:numRef>
          </c:yVal>
          <c:smooth val="0"/>
          <c:extLst xmlns:c16r2="http://schemas.microsoft.com/office/drawing/2015/06/chart">
            <c:ext xmlns:c16="http://schemas.microsoft.com/office/drawing/2014/chart" uri="{C3380CC4-5D6E-409C-BE32-E72D297353CC}">
              <c16:uniqueId val="{00000001-D59D-4183-BB8B-FDA518DF367E}"/>
            </c:ext>
          </c:extLst>
        </c:ser>
        <c:ser>
          <c:idx val="2"/>
          <c:order val="2"/>
          <c:tx>
            <c:v>Contrats semence</c:v>
          </c:tx>
          <c:spPr>
            <a:ln w="25400" cap="rnd">
              <a:noFill/>
              <a:round/>
            </a:ln>
            <a:effectLst/>
          </c:spPr>
          <c:marker>
            <c:symbol val="circle"/>
            <c:size val="5"/>
            <c:spPr>
              <a:solidFill>
                <a:schemeClr val="accent3"/>
              </a:solidFill>
              <a:ln w="9525">
                <a:solidFill>
                  <a:schemeClr val="accent3"/>
                </a:solidFill>
              </a:ln>
              <a:effectLst/>
            </c:spPr>
          </c:marker>
          <c:xVal>
            <c:numRef>
              <c:f>Feuil3!$A$117:$A$127</c:f>
              <c:numCache>
                <c:formatCode>General</c:formatCode>
                <c:ptCount val="11"/>
                <c:pt idx="0">
                  <c:v>116.0</c:v>
                </c:pt>
                <c:pt idx="1">
                  <c:v>117.0</c:v>
                </c:pt>
                <c:pt idx="2">
                  <c:v>118.0</c:v>
                </c:pt>
                <c:pt idx="3">
                  <c:v>119.0</c:v>
                </c:pt>
                <c:pt idx="4">
                  <c:v>120.0</c:v>
                </c:pt>
                <c:pt idx="5">
                  <c:v>121.0</c:v>
                </c:pt>
                <c:pt idx="6">
                  <c:v>122.0</c:v>
                </c:pt>
                <c:pt idx="7">
                  <c:v>123.0</c:v>
                </c:pt>
                <c:pt idx="8">
                  <c:v>124.0</c:v>
                </c:pt>
                <c:pt idx="9">
                  <c:v>125.0</c:v>
                </c:pt>
                <c:pt idx="10">
                  <c:v>126.0</c:v>
                </c:pt>
              </c:numCache>
            </c:numRef>
          </c:xVal>
          <c:yVal>
            <c:numRef>
              <c:f>Feuil3!$C$117:$C$127</c:f>
              <c:numCache>
                <c:formatCode>General</c:formatCode>
                <c:ptCount val="11"/>
                <c:pt idx="0">
                  <c:v>3.0</c:v>
                </c:pt>
                <c:pt idx="1">
                  <c:v>3.0</c:v>
                </c:pt>
                <c:pt idx="2">
                  <c:v>3.0</c:v>
                </c:pt>
                <c:pt idx="3">
                  <c:v>3.0</c:v>
                </c:pt>
                <c:pt idx="4">
                  <c:v>3.0</c:v>
                </c:pt>
                <c:pt idx="5">
                  <c:v>3.0</c:v>
                </c:pt>
                <c:pt idx="6">
                  <c:v>3.0</c:v>
                </c:pt>
                <c:pt idx="7">
                  <c:v>3.0</c:v>
                </c:pt>
                <c:pt idx="8">
                  <c:v>3.0</c:v>
                </c:pt>
                <c:pt idx="9">
                  <c:v>3.0</c:v>
                </c:pt>
                <c:pt idx="10">
                  <c:v>3.0</c:v>
                </c:pt>
              </c:numCache>
            </c:numRef>
          </c:yVal>
          <c:smooth val="0"/>
          <c:extLst xmlns:c16r2="http://schemas.microsoft.com/office/drawing/2015/06/chart">
            <c:ext xmlns:c16="http://schemas.microsoft.com/office/drawing/2014/chart" uri="{C3380CC4-5D6E-409C-BE32-E72D297353CC}">
              <c16:uniqueId val="{00000002-D59D-4183-BB8B-FDA518DF367E}"/>
            </c:ext>
          </c:extLst>
        </c:ser>
        <c:ser>
          <c:idx val="3"/>
          <c:order val="3"/>
          <c:tx>
            <c:v>Contrats semence et peut-être consommation</c:v>
          </c:tx>
          <c:spPr>
            <a:ln w="25400" cap="rnd">
              <a:noFill/>
              <a:round/>
            </a:ln>
            <a:effectLst/>
          </c:spPr>
          <c:marker>
            <c:symbol val="circle"/>
            <c:size val="5"/>
            <c:spPr>
              <a:solidFill>
                <a:schemeClr val="accent4"/>
              </a:solidFill>
              <a:ln w="9525">
                <a:solidFill>
                  <a:schemeClr val="accent4"/>
                </a:solidFill>
              </a:ln>
              <a:effectLst/>
            </c:spPr>
          </c:marker>
          <c:xVal>
            <c:numRef>
              <c:f>Feuil3!$A$128:$A$140</c:f>
              <c:numCache>
                <c:formatCode>General</c:formatCode>
                <c:ptCount val="13"/>
                <c:pt idx="0">
                  <c:v>127.0</c:v>
                </c:pt>
                <c:pt idx="1">
                  <c:v>128.0</c:v>
                </c:pt>
                <c:pt idx="2">
                  <c:v>129.0</c:v>
                </c:pt>
                <c:pt idx="3">
                  <c:v>130.0</c:v>
                </c:pt>
                <c:pt idx="4">
                  <c:v>131.0</c:v>
                </c:pt>
                <c:pt idx="5">
                  <c:v>132.0</c:v>
                </c:pt>
                <c:pt idx="6">
                  <c:v>133.0</c:v>
                </c:pt>
                <c:pt idx="7">
                  <c:v>134.0</c:v>
                </c:pt>
                <c:pt idx="8">
                  <c:v>135.0</c:v>
                </c:pt>
                <c:pt idx="9">
                  <c:v>136.0</c:v>
                </c:pt>
                <c:pt idx="10">
                  <c:v>137.0</c:v>
                </c:pt>
                <c:pt idx="11">
                  <c:v>138.0</c:v>
                </c:pt>
                <c:pt idx="12">
                  <c:v>139.0</c:v>
                </c:pt>
              </c:numCache>
            </c:numRef>
          </c:xVal>
          <c:yVal>
            <c:numRef>
              <c:f>Feuil3!$C$128:$C$140</c:f>
              <c:numCache>
                <c:formatCode>General</c:formatCode>
                <c:ptCount val="13"/>
                <c:pt idx="0">
                  <c:v>4.0</c:v>
                </c:pt>
                <c:pt idx="1">
                  <c:v>4.0</c:v>
                </c:pt>
                <c:pt idx="2">
                  <c:v>4.0</c:v>
                </c:pt>
                <c:pt idx="3">
                  <c:v>2.0</c:v>
                </c:pt>
                <c:pt idx="4">
                  <c:v>2.0</c:v>
                </c:pt>
                <c:pt idx="5">
                  <c:v>2.0</c:v>
                </c:pt>
                <c:pt idx="6">
                  <c:v>2.0</c:v>
                </c:pt>
                <c:pt idx="7">
                  <c:v>3.0</c:v>
                </c:pt>
                <c:pt idx="8">
                  <c:v>3.0</c:v>
                </c:pt>
                <c:pt idx="9">
                  <c:v>3.0</c:v>
                </c:pt>
                <c:pt idx="10">
                  <c:v>1.0</c:v>
                </c:pt>
                <c:pt idx="11">
                  <c:v>2.0</c:v>
                </c:pt>
                <c:pt idx="12">
                  <c:v>3.0</c:v>
                </c:pt>
              </c:numCache>
            </c:numRef>
          </c:yVal>
          <c:smooth val="0"/>
          <c:extLst xmlns:c16r2="http://schemas.microsoft.com/office/drawing/2015/06/chart">
            <c:ext xmlns:c16="http://schemas.microsoft.com/office/drawing/2014/chart" uri="{C3380CC4-5D6E-409C-BE32-E72D297353CC}">
              <c16:uniqueId val="{00000003-D59D-4183-BB8B-FDA518DF367E}"/>
            </c:ext>
          </c:extLst>
        </c:ser>
        <c:dLbls>
          <c:showLegendKey val="0"/>
          <c:showVal val="0"/>
          <c:showCatName val="0"/>
          <c:showSerName val="0"/>
          <c:showPercent val="0"/>
          <c:showBubbleSize val="0"/>
        </c:dLbls>
        <c:axId val="-2110507024"/>
        <c:axId val="-2110514928"/>
      </c:scatterChart>
      <c:valAx>
        <c:axId val="-2110507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0514928"/>
        <c:crosses val="autoZero"/>
        <c:crossBetween val="midCat"/>
      </c:valAx>
      <c:valAx>
        <c:axId val="-211051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sz="1400"/>
                  <a:t>Nb d'apports</a:t>
                </a:r>
              </a:p>
            </c:rich>
          </c:tx>
          <c:layout>
            <c:manualLayout>
              <c:xMode val="edge"/>
              <c:yMode val="edge"/>
              <c:x val="0.0311781897732361"/>
              <c:y val="0.05207686067384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10507024"/>
        <c:crosses val="autoZero"/>
        <c:crossBetween val="midCat"/>
      </c:valAx>
      <c:spPr>
        <a:noFill/>
        <a:ln>
          <a:noFill/>
        </a:ln>
        <a:effectLst/>
      </c:spPr>
    </c:plotArea>
    <c:legend>
      <c:legendPos val="r"/>
      <c:layout>
        <c:manualLayout>
          <c:xMode val="edge"/>
          <c:yMode val="edge"/>
          <c:x val="0.56097243804156"/>
          <c:y val="0.226828309171932"/>
          <c:w val="0.426927641628697"/>
          <c:h val="0.75834135532964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Nombre</a:t>
            </a:r>
            <a:r>
              <a:rPr lang="fr-FR" baseline="0" dirty="0"/>
              <a:t> d’apports </a:t>
            </a:r>
            <a:r>
              <a:rPr lang="fr-FR" dirty="0"/>
              <a:t>selon directive nitrate ou non</a:t>
            </a:r>
          </a:p>
        </c:rich>
      </c:tx>
      <c:overlay val="0"/>
    </c:title>
    <c:autoTitleDeleted val="0"/>
    <c:plotArea>
      <c:layout/>
      <c:barChart>
        <c:barDir val="col"/>
        <c:grouping val="clustered"/>
        <c:varyColors val="0"/>
        <c:ser>
          <c:idx val="0"/>
          <c:order val="0"/>
          <c:tx>
            <c:strRef>
              <c:f>nbapport!$G$14</c:f>
              <c:strCache>
                <c:ptCount val="1"/>
                <c:pt idx="0">
                  <c:v>Zone nitrate</c:v>
                </c:pt>
              </c:strCache>
            </c:strRef>
          </c:tx>
          <c:invertIfNegative val="0"/>
          <c:cat>
            <c:strRef>
              <c:f>nbapport!$F$15:$F$19</c:f>
              <c:strCache>
                <c:ptCount val="5"/>
                <c:pt idx="0">
                  <c:v>Un apport</c:v>
                </c:pt>
                <c:pt idx="1">
                  <c:v>Deux apports</c:v>
                </c:pt>
                <c:pt idx="2">
                  <c:v>Trois apports</c:v>
                </c:pt>
                <c:pt idx="3">
                  <c:v>Quatre apports</c:v>
                </c:pt>
                <c:pt idx="4">
                  <c:v>Cinq apports</c:v>
                </c:pt>
              </c:strCache>
            </c:strRef>
          </c:cat>
          <c:val>
            <c:numRef>
              <c:f>nbapport!$G$15:$G$19</c:f>
              <c:numCache>
                <c:formatCode>0%</c:formatCode>
                <c:ptCount val="5"/>
                <c:pt idx="0">
                  <c:v>0.0625</c:v>
                </c:pt>
                <c:pt idx="1">
                  <c:v>0.34375</c:v>
                </c:pt>
                <c:pt idx="2">
                  <c:v>0.375</c:v>
                </c:pt>
                <c:pt idx="3">
                  <c:v>0.21875</c:v>
                </c:pt>
                <c:pt idx="4">
                  <c:v>0.0</c:v>
                </c:pt>
              </c:numCache>
            </c:numRef>
          </c:val>
          <c:extLst xmlns:c16r2="http://schemas.microsoft.com/office/drawing/2015/06/chart">
            <c:ext xmlns:c16="http://schemas.microsoft.com/office/drawing/2014/chart" uri="{C3380CC4-5D6E-409C-BE32-E72D297353CC}">
              <c16:uniqueId val="{00000000-BC99-4759-A40D-2605A1D11453}"/>
            </c:ext>
          </c:extLst>
        </c:ser>
        <c:ser>
          <c:idx val="1"/>
          <c:order val="1"/>
          <c:tx>
            <c:strRef>
              <c:f>nbapport!$H$14</c:f>
              <c:strCache>
                <c:ptCount val="1"/>
                <c:pt idx="0">
                  <c:v>Pas zone nitrate</c:v>
                </c:pt>
              </c:strCache>
            </c:strRef>
          </c:tx>
          <c:invertIfNegative val="0"/>
          <c:cat>
            <c:strRef>
              <c:f>nbapport!$F$15:$F$19</c:f>
              <c:strCache>
                <c:ptCount val="5"/>
                <c:pt idx="0">
                  <c:v>Un apport</c:v>
                </c:pt>
                <c:pt idx="1">
                  <c:v>Deux apports</c:v>
                </c:pt>
                <c:pt idx="2">
                  <c:v>Trois apports</c:v>
                </c:pt>
                <c:pt idx="3">
                  <c:v>Quatre apports</c:v>
                </c:pt>
                <c:pt idx="4">
                  <c:v>Cinq apports</c:v>
                </c:pt>
              </c:strCache>
            </c:strRef>
          </c:cat>
          <c:val>
            <c:numRef>
              <c:f>nbapport!$H$15:$H$19</c:f>
              <c:numCache>
                <c:formatCode>0%</c:formatCode>
                <c:ptCount val="5"/>
                <c:pt idx="0">
                  <c:v>0.0470588235294118</c:v>
                </c:pt>
                <c:pt idx="1">
                  <c:v>0.235294117647059</c:v>
                </c:pt>
                <c:pt idx="2">
                  <c:v>0.458823529411765</c:v>
                </c:pt>
                <c:pt idx="3">
                  <c:v>0.211764705882353</c:v>
                </c:pt>
                <c:pt idx="4">
                  <c:v>0.0470588235294118</c:v>
                </c:pt>
              </c:numCache>
            </c:numRef>
          </c:val>
          <c:extLst xmlns:c16r2="http://schemas.microsoft.com/office/drawing/2015/06/chart">
            <c:ext xmlns:c16="http://schemas.microsoft.com/office/drawing/2014/chart" uri="{C3380CC4-5D6E-409C-BE32-E72D297353CC}">
              <c16:uniqueId val="{00000001-BC99-4759-A40D-2605A1D11453}"/>
            </c:ext>
          </c:extLst>
        </c:ser>
        <c:dLbls>
          <c:showLegendKey val="0"/>
          <c:showVal val="0"/>
          <c:showCatName val="0"/>
          <c:showSerName val="0"/>
          <c:showPercent val="0"/>
          <c:showBubbleSize val="0"/>
        </c:dLbls>
        <c:gapWidth val="150"/>
        <c:axId val="-2079498736"/>
        <c:axId val="-2106831344"/>
      </c:barChart>
      <c:catAx>
        <c:axId val="-2079498736"/>
        <c:scaling>
          <c:orientation val="minMax"/>
        </c:scaling>
        <c:delete val="0"/>
        <c:axPos val="b"/>
        <c:numFmt formatCode="General" sourceLinked="0"/>
        <c:majorTickMark val="out"/>
        <c:minorTickMark val="none"/>
        <c:tickLblPos val="nextTo"/>
        <c:txPr>
          <a:bodyPr/>
          <a:lstStyle/>
          <a:p>
            <a:pPr>
              <a:defRPr sz="1600" b="1"/>
            </a:pPr>
            <a:endParaRPr lang="fr-FR"/>
          </a:p>
        </c:txPr>
        <c:crossAx val="-2106831344"/>
        <c:crosses val="autoZero"/>
        <c:auto val="1"/>
        <c:lblAlgn val="ctr"/>
        <c:lblOffset val="100"/>
        <c:noMultiLvlLbl val="0"/>
      </c:catAx>
      <c:valAx>
        <c:axId val="-2106831344"/>
        <c:scaling>
          <c:orientation val="minMax"/>
        </c:scaling>
        <c:delete val="0"/>
        <c:axPos val="l"/>
        <c:majorGridlines/>
        <c:numFmt formatCode="0%" sourceLinked="1"/>
        <c:majorTickMark val="out"/>
        <c:minorTickMark val="none"/>
        <c:tickLblPos val="nextTo"/>
        <c:txPr>
          <a:bodyPr/>
          <a:lstStyle/>
          <a:p>
            <a:pPr>
              <a:defRPr sz="1600" b="1"/>
            </a:pPr>
            <a:endParaRPr lang="fr-FR"/>
          </a:p>
        </c:txPr>
        <c:crossAx val="-2079498736"/>
        <c:crosses val="autoZero"/>
        <c:crossBetween val="between"/>
        <c:majorUnit val="0.1"/>
        <c:minorUnit val="0.1"/>
      </c:valAx>
    </c:plotArea>
    <c:legend>
      <c:legendPos val="r"/>
      <c:layout>
        <c:manualLayout>
          <c:xMode val="edge"/>
          <c:yMode val="edge"/>
          <c:x val="0.713319919185934"/>
          <c:y val="0.170456331410331"/>
          <c:w val="0.273786303436306"/>
          <c:h val="0.319038399527424"/>
        </c:manualLayout>
      </c:layout>
      <c:overlay val="1"/>
      <c:spPr>
        <a:solidFill>
          <a:schemeClr val="bg1"/>
        </a:solidFill>
      </c:spPr>
      <c:txPr>
        <a:bodyPr/>
        <a:lstStyle/>
        <a:p>
          <a:pPr>
            <a:defRPr sz="1600" b="1"/>
          </a:pPr>
          <a:endParaRPr lang="fr-FR"/>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fr-FR" sz="1800" b="1" i="0" baseline="0">
                <a:effectLst/>
              </a:rPr>
              <a:t>Répartition de la date du 1er apport </a:t>
            </a:r>
            <a:endParaRPr lang="fr-FR" sz="1800">
              <a:effectLst/>
            </a:endParaRPr>
          </a:p>
        </c:rich>
      </c:tx>
      <c:layout>
        <c:manualLayout>
          <c:xMode val="edge"/>
          <c:yMode val="edge"/>
          <c:x val="0.304094121817153"/>
          <c:y val="0.0439536301604403"/>
        </c:manualLayout>
      </c:layout>
      <c:overlay val="0"/>
    </c:title>
    <c:autoTitleDeleted val="0"/>
    <c:plotArea>
      <c:layout>
        <c:manualLayout>
          <c:layoutTarget val="inner"/>
          <c:xMode val="edge"/>
          <c:yMode val="edge"/>
          <c:x val="0.0918495188101487"/>
          <c:y val="0.183483887430738"/>
          <c:w val="0.864313078273954"/>
          <c:h val="0.644031423155439"/>
        </c:manualLayout>
      </c:layout>
      <c:barChart>
        <c:barDir val="col"/>
        <c:grouping val="clustered"/>
        <c:varyColors val="0"/>
        <c:ser>
          <c:idx val="0"/>
          <c:order val="0"/>
          <c:tx>
            <c:strRef>
              <c:f>date!$H$29</c:f>
              <c:strCache>
                <c:ptCount val="1"/>
                <c:pt idx="0">
                  <c:v>Zone nitrate</c:v>
                </c:pt>
              </c:strCache>
            </c:strRef>
          </c:tx>
          <c:invertIfNegative val="0"/>
          <c:cat>
            <c:strRef>
              <c:f>date!$G$30:$G$37</c:f>
              <c:strCache>
                <c:ptCount val="8"/>
                <c:pt idx="0">
                  <c:v>debut janvier</c:v>
                </c:pt>
                <c:pt idx="1">
                  <c:v>mi janvier</c:v>
                </c:pt>
                <c:pt idx="2">
                  <c:v>fin janvier</c:v>
                </c:pt>
                <c:pt idx="3">
                  <c:v>debut fevrier</c:v>
                </c:pt>
                <c:pt idx="4">
                  <c:v>mi fevrier</c:v>
                </c:pt>
                <c:pt idx="5">
                  <c:v>fin fevrier</c:v>
                </c:pt>
                <c:pt idx="6">
                  <c:v>debut mars</c:v>
                </c:pt>
                <c:pt idx="7">
                  <c:v>mi mars</c:v>
                </c:pt>
              </c:strCache>
            </c:strRef>
          </c:cat>
          <c:val>
            <c:numRef>
              <c:f>date!$H$30:$H$37</c:f>
              <c:numCache>
                <c:formatCode>0%</c:formatCode>
                <c:ptCount val="8"/>
                <c:pt idx="0">
                  <c:v>0.0</c:v>
                </c:pt>
                <c:pt idx="1">
                  <c:v>0.551724137931035</c:v>
                </c:pt>
                <c:pt idx="2">
                  <c:v>0.0</c:v>
                </c:pt>
                <c:pt idx="3">
                  <c:v>0.0689655172413793</c:v>
                </c:pt>
                <c:pt idx="4">
                  <c:v>0.241379310344828</c:v>
                </c:pt>
                <c:pt idx="5">
                  <c:v>0.0689655172413793</c:v>
                </c:pt>
                <c:pt idx="6">
                  <c:v>0.0</c:v>
                </c:pt>
                <c:pt idx="7">
                  <c:v>0.0689655172413793</c:v>
                </c:pt>
              </c:numCache>
            </c:numRef>
          </c:val>
          <c:extLst xmlns:c16r2="http://schemas.microsoft.com/office/drawing/2015/06/chart">
            <c:ext xmlns:c16="http://schemas.microsoft.com/office/drawing/2014/chart" uri="{C3380CC4-5D6E-409C-BE32-E72D297353CC}">
              <c16:uniqueId val="{00000000-06FA-491B-A843-7A6F8EEC63D9}"/>
            </c:ext>
          </c:extLst>
        </c:ser>
        <c:ser>
          <c:idx val="1"/>
          <c:order val="1"/>
          <c:tx>
            <c:strRef>
              <c:f>date!$I$29</c:f>
              <c:strCache>
                <c:ptCount val="1"/>
                <c:pt idx="0">
                  <c:v>Pas zone nitrate</c:v>
                </c:pt>
              </c:strCache>
            </c:strRef>
          </c:tx>
          <c:invertIfNegative val="0"/>
          <c:cat>
            <c:strRef>
              <c:f>date!$G$30:$G$37</c:f>
              <c:strCache>
                <c:ptCount val="8"/>
                <c:pt idx="0">
                  <c:v>debut janvier</c:v>
                </c:pt>
                <c:pt idx="1">
                  <c:v>mi janvier</c:v>
                </c:pt>
                <c:pt idx="2">
                  <c:v>fin janvier</c:v>
                </c:pt>
                <c:pt idx="3">
                  <c:v>debut fevrier</c:v>
                </c:pt>
                <c:pt idx="4">
                  <c:v>mi fevrier</c:v>
                </c:pt>
                <c:pt idx="5">
                  <c:v>fin fevrier</c:v>
                </c:pt>
                <c:pt idx="6">
                  <c:v>debut mars</c:v>
                </c:pt>
                <c:pt idx="7">
                  <c:v>mi mars</c:v>
                </c:pt>
              </c:strCache>
            </c:strRef>
          </c:cat>
          <c:val>
            <c:numRef>
              <c:f>date!$I$30:$I$37</c:f>
              <c:numCache>
                <c:formatCode>0%</c:formatCode>
                <c:ptCount val="8"/>
                <c:pt idx="0">
                  <c:v>0.1</c:v>
                </c:pt>
                <c:pt idx="1">
                  <c:v>0.2</c:v>
                </c:pt>
                <c:pt idx="2">
                  <c:v>0.171428571428571</c:v>
                </c:pt>
                <c:pt idx="3">
                  <c:v>0.1</c:v>
                </c:pt>
                <c:pt idx="4">
                  <c:v>0.214285714285714</c:v>
                </c:pt>
                <c:pt idx="5">
                  <c:v>0.114285714285714</c:v>
                </c:pt>
                <c:pt idx="6">
                  <c:v>0.0714285714285714</c:v>
                </c:pt>
                <c:pt idx="7">
                  <c:v>0.0285714285714286</c:v>
                </c:pt>
              </c:numCache>
            </c:numRef>
          </c:val>
          <c:extLst xmlns:c16r2="http://schemas.microsoft.com/office/drawing/2015/06/chart">
            <c:ext xmlns:c16="http://schemas.microsoft.com/office/drawing/2014/chart" uri="{C3380CC4-5D6E-409C-BE32-E72D297353CC}">
              <c16:uniqueId val="{00000001-06FA-491B-A843-7A6F8EEC63D9}"/>
            </c:ext>
          </c:extLst>
        </c:ser>
        <c:dLbls>
          <c:showLegendKey val="0"/>
          <c:showVal val="0"/>
          <c:showCatName val="0"/>
          <c:showSerName val="0"/>
          <c:showPercent val="0"/>
          <c:showBubbleSize val="0"/>
        </c:dLbls>
        <c:gapWidth val="150"/>
        <c:axId val="-2108077536"/>
        <c:axId val="-2108480160"/>
      </c:barChart>
      <c:catAx>
        <c:axId val="-2108077536"/>
        <c:scaling>
          <c:orientation val="minMax"/>
        </c:scaling>
        <c:delete val="0"/>
        <c:axPos val="b"/>
        <c:numFmt formatCode="General" sourceLinked="0"/>
        <c:majorTickMark val="out"/>
        <c:minorTickMark val="none"/>
        <c:tickLblPos val="nextTo"/>
        <c:txPr>
          <a:bodyPr/>
          <a:lstStyle/>
          <a:p>
            <a:pPr>
              <a:defRPr sz="1400" b="1"/>
            </a:pPr>
            <a:endParaRPr lang="fr-FR"/>
          </a:p>
        </c:txPr>
        <c:crossAx val="-2108480160"/>
        <c:crosses val="autoZero"/>
        <c:auto val="1"/>
        <c:lblAlgn val="ctr"/>
        <c:lblOffset val="100"/>
        <c:noMultiLvlLbl val="0"/>
      </c:catAx>
      <c:valAx>
        <c:axId val="-2108480160"/>
        <c:scaling>
          <c:orientation val="minMax"/>
        </c:scaling>
        <c:delete val="0"/>
        <c:axPos val="l"/>
        <c:majorGridlines/>
        <c:numFmt formatCode="0%" sourceLinked="1"/>
        <c:majorTickMark val="out"/>
        <c:minorTickMark val="none"/>
        <c:tickLblPos val="nextTo"/>
        <c:txPr>
          <a:bodyPr/>
          <a:lstStyle/>
          <a:p>
            <a:pPr>
              <a:defRPr sz="1600" b="1"/>
            </a:pPr>
            <a:endParaRPr lang="fr-FR"/>
          </a:p>
        </c:txPr>
        <c:crossAx val="-2108077536"/>
        <c:crosses val="autoZero"/>
        <c:crossBetween val="between"/>
      </c:valAx>
    </c:plotArea>
    <c:legend>
      <c:legendPos val="r"/>
      <c:layout>
        <c:manualLayout>
          <c:xMode val="edge"/>
          <c:yMode val="edge"/>
          <c:x val="0.649456468774424"/>
          <c:y val="0.291230372551198"/>
          <c:w val="0.322299106142203"/>
          <c:h val="0.200063474564239"/>
        </c:manualLayout>
      </c:layout>
      <c:overlay val="1"/>
      <c:spPr>
        <a:solidFill>
          <a:schemeClr val="bg1"/>
        </a:solidFill>
      </c:spPr>
      <c:txPr>
        <a:bodyPr/>
        <a:lstStyle/>
        <a:p>
          <a:pPr>
            <a:defRPr sz="1600" b="1"/>
          </a:pPr>
          <a:endParaRPr lang="fr-FR"/>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fr-FR" sz="2000" dirty="0"/>
              <a:t>Prise en compte des reliquats</a:t>
            </a:r>
          </a:p>
        </c:rich>
      </c:tx>
      <c:layout>
        <c:manualLayout>
          <c:xMode val="edge"/>
          <c:yMode val="edge"/>
          <c:x val="0.291571046504092"/>
          <c:y val="0.0324074074074074"/>
        </c:manualLayout>
      </c:layout>
      <c:overlay val="0"/>
    </c:title>
    <c:autoTitleDeleted val="0"/>
    <c:plotArea>
      <c:layout>
        <c:manualLayout>
          <c:layoutTarget val="inner"/>
          <c:xMode val="edge"/>
          <c:yMode val="edge"/>
          <c:x val="0.102211734955625"/>
          <c:y val="0.202700522580271"/>
          <c:w val="0.864431243189784"/>
          <c:h val="0.735180832650087"/>
        </c:manualLayout>
      </c:layout>
      <c:barChart>
        <c:barDir val="col"/>
        <c:grouping val="clustered"/>
        <c:varyColors val="0"/>
        <c:ser>
          <c:idx val="0"/>
          <c:order val="0"/>
          <c:tx>
            <c:strRef>
              <c:f>rsh!$H$12</c:f>
              <c:strCache>
                <c:ptCount val="1"/>
                <c:pt idx="0">
                  <c:v>Zone nitrate</c:v>
                </c:pt>
              </c:strCache>
            </c:strRef>
          </c:tx>
          <c:invertIfNegative val="0"/>
          <c:dLbls>
            <c:spPr>
              <a:noFill/>
              <a:ln>
                <a:noFill/>
              </a:ln>
              <a:effectLst/>
            </c:spPr>
            <c:txPr>
              <a:bodyPr/>
              <a:lstStyle/>
              <a:p>
                <a:pPr>
                  <a:defRPr sz="2000" b="1"/>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rsh!$G$13:$G$14</c:f>
              <c:strCache>
                <c:ptCount val="2"/>
                <c:pt idx="0">
                  <c:v>Utilisation reliquat</c:v>
                </c:pt>
                <c:pt idx="1">
                  <c:v>Pas d'utilisation reliquats</c:v>
                </c:pt>
              </c:strCache>
            </c:strRef>
          </c:cat>
          <c:val>
            <c:numRef>
              <c:f>rsh!$H$13</c:f>
              <c:numCache>
                <c:formatCode>0%</c:formatCode>
                <c:ptCount val="1"/>
                <c:pt idx="0">
                  <c:v>0.3125</c:v>
                </c:pt>
              </c:numCache>
            </c:numRef>
          </c:val>
          <c:extLst xmlns:c16r2="http://schemas.microsoft.com/office/drawing/2015/06/chart">
            <c:ext xmlns:c16="http://schemas.microsoft.com/office/drawing/2014/chart" uri="{C3380CC4-5D6E-409C-BE32-E72D297353CC}">
              <c16:uniqueId val="{00000000-2116-4F56-8B88-6D84E1AB8AE3}"/>
            </c:ext>
          </c:extLst>
        </c:ser>
        <c:ser>
          <c:idx val="1"/>
          <c:order val="1"/>
          <c:tx>
            <c:strRef>
              <c:f>rsh!$I$12</c:f>
              <c:strCache>
                <c:ptCount val="1"/>
                <c:pt idx="0">
                  <c:v>Pas en zone nitrate</c:v>
                </c:pt>
              </c:strCache>
            </c:strRef>
          </c:tx>
          <c:invertIfNegative val="0"/>
          <c:dLbls>
            <c:spPr>
              <a:noFill/>
              <a:ln>
                <a:noFill/>
              </a:ln>
              <a:effectLst/>
            </c:spPr>
            <c:txPr>
              <a:bodyPr/>
              <a:lstStyle/>
              <a:p>
                <a:pPr>
                  <a:defRPr sz="2000" b="1"/>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rsh!$G$13:$G$14</c:f>
              <c:strCache>
                <c:ptCount val="2"/>
                <c:pt idx="0">
                  <c:v>Utilisation reliquat</c:v>
                </c:pt>
                <c:pt idx="1">
                  <c:v>Pas d'utilisation reliquats</c:v>
                </c:pt>
              </c:strCache>
            </c:strRef>
          </c:cat>
          <c:val>
            <c:numRef>
              <c:f>rsh!$I$13</c:f>
              <c:numCache>
                <c:formatCode>0%</c:formatCode>
                <c:ptCount val="1"/>
                <c:pt idx="0">
                  <c:v>0.117647058823529</c:v>
                </c:pt>
              </c:numCache>
            </c:numRef>
          </c:val>
          <c:extLst xmlns:c16r2="http://schemas.microsoft.com/office/drawing/2015/06/chart">
            <c:ext xmlns:c16="http://schemas.microsoft.com/office/drawing/2014/chart" uri="{C3380CC4-5D6E-409C-BE32-E72D297353CC}">
              <c16:uniqueId val="{00000001-2116-4F56-8B88-6D84E1AB8AE3}"/>
            </c:ext>
          </c:extLst>
        </c:ser>
        <c:dLbls>
          <c:dLblPos val="outEnd"/>
          <c:showLegendKey val="0"/>
          <c:showVal val="1"/>
          <c:showCatName val="0"/>
          <c:showSerName val="0"/>
          <c:showPercent val="0"/>
          <c:showBubbleSize val="0"/>
        </c:dLbls>
        <c:gapWidth val="150"/>
        <c:axId val="-2141974112"/>
        <c:axId val="-2141865088"/>
      </c:barChart>
      <c:catAx>
        <c:axId val="-2141974112"/>
        <c:scaling>
          <c:orientation val="minMax"/>
        </c:scaling>
        <c:delete val="1"/>
        <c:axPos val="b"/>
        <c:numFmt formatCode="General" sourceLinked="0"/>
        <c:majorTickMark val="out"/>
        <c:minorTickMark val="none"/>
        <c:tickLblPos val="nextTo"/>
        <c:crossAx val="-2141865088"/>
        <c:crosses val="autoZero"/>
        <c:auto val="1"/>
        <c:lblAlgn val="ctr"/>
        <c:lblOffset val="100"/>
        <c:noMultiLvlLbl val="0"/>
      </c:catAx>
      <c:valAx>
        <c:axId val="-2141865088"/>
        <c:scaling>
          <c:orientation val="minMax"/>
          <c:max val="1.0"/>
        </c:scaling>
        <c:delete val="0"/>
        <c:axPos val="l"/>
        <c:majorGridlines/>
        <c:numFmt formatCode="0%" sourceLinked="1"/>
        <c:majorTickMark val="out"/>
        <c:minorTickMark val="none"/>
        <c:tickLblPos val="nextTo"/>
        <c:txPr>
          <a:bodyPr/>
          <a:lstStyle/>
          <a:p>
            <a:pPr>
              <a:defRPr sz="1600" b="1"/>
            </a:pPr>
            <a:endParaRPr lang="fr-FR"/>
          </a:p>
        </c:txPr>
        <c:crossAx val="-2141974112"/>
        <c:crosses val="autoZero"/>
        <c:crossBetween val="between"/>
        <c:majorUnit val="0.2"/>
      </c:valAx>
    </c:plotArea>
    <c:legend>
      <c:legendPos val="r"/>
      <c:layout>
        <c:manualLayout>
          <c:xMode val="edge"/>
          <c:yMode val="edge"/>
          <c:x val="0.625106840905761"/>
          <c:y val="0.210642615936731"/>
          <c:w val="0.339581459579811"/>
          <c:h val="0.303408471410153"/>
        </c:manualLayout>
      </c:layout>
      <c:overlay val="0"/>
      <c:spPr>
        <a:solidFill>
          <a:schemeClr val="bg1"/>
        </a:solidFill>
      </c:spPr>
      <c:txPr>
        <a:bodyPr/>
        <a:lstStyle/>
        <a:p>
          <a:pPr>
            <a:defRPr sz="1600" b="1"/>
          </a:pPr>
          <a:endParaRPr lang="fr-FR"/>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Nombre</a:t>
            </a:r>
            <a:r>
              <a:rPr lang="en-US" sz="2000" b="1" baseline="0"/>
              <a:t> d'agriculteurs utilisant différentes stratégies de fertilisation du blé dur</a:t>
            </a:r>
            <a:endParaRPr lang="en-US" sz="2000" b="1"/>
          </a:p>
        </c:rich>
      </c:tx>
      <c:overlay val="0"/>
      <c:spPr>
        <a:noFill/>
        <a:ln>
          <a:noFill/>
        </a:ln>
        <a:effectLst/>
      </c:spPr>
    </c:title>
    <c:autoTitleDeleted val="0"/>
    <c:plotArea>
      <c:layout/>
      <c:barChart>
        <c:barDir val="col"/>
        <c:grouping val="clustered"/>
        <c:varyColors val="0"/>
        <c:ser>
          <c:idx val="1"/>
          <c:order val="0"/>
          <c:tx>
            <c:strRef>
              <c:f>Feuil2!$H$2</c:f>
              <c:strCache>
                <c:ptCount val="1"/>
                <c:pt idx="0">
                  <c:v>Agriculteurs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Feuil2!$H$3:$H$6</c:f>
              <c:numCache>
                <c:formatCode>General</c:formatCode>
                <c:ptCount val="4"/>
                <c:pt idx="0">
                  <c:v>12.0</c:v>
                </c:pt>
                <c:pt idx="1">
                  <c:v>14.0</c:v>
                </c:pt>
                <c:pt idx="2">
                  <c:v>3.0</c:v>
                </c:pt>
                <c:pt idx="3">
                  <c:v>1.0</c:v>
                </c:pt>
              </c:numCache>
            </c:numRef>
          </c:val>
          <c:extLst xmlns:c16r2="http://schemas.microsoft.com/office/drawing/2015/06/chart">
            <c:ext xmlns:c16="http://schemas.microsoft.com/office/drawing/2014/chart" uri="{C3380CC4-5D6E-409C-BE32-E72D297353CC}">
              <c16:uniqueId val="{00000000-87D8-435A-B7CB-B0B52ED0F8ED}"/>
            </c:ext>
          </c:extLst>
        </c:ser>
        <c:dLbls>
          <c:showLegendKey val="0"/>
          <c:showVal val="0"/>
          <c:showCatName val="0"/>
          <c:showSerName val="0"/>
          <c:showPercent val="0"/>
          <c:showBubbleSize val="0"/>
        </c:dLbls>
        <c:gapWidth val="150"/>
        <c:axId val="-2106683488"/>
        <c:axId val="-2106695296"/>
      </c:barChart>
      <c:catAx>
        <c:axId val="-210668348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fr-FR" sz="1800" b="1"/>
                  <a:t>Nombre</a:t>
                </a:r>
                <a:r>
                  <a:rPr lang="fr-FR" sz="1800" b="1" baseline="0"/>
                  <a:t> de stratégies différentes</a:t>
                </a:r>
                <a:endParaRPr lang="fr-FR" sz="1800" b="1"/>
              </a:p>
            </c:rich>
          </c:tx>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06695296"/>
        <c:crosses val="autoZero"/>
        <c:auto val="1"/>
        <c:lblAlgn val="ctr"/>
        <c:lblOffset val="100"/>
        <c:noMultiLvlLbl val="0"/>
      </c:catAx>
      <c:valAx>
        <c:axId val="-210669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fr-FR" sz="2000" b="1"/>
                  <a:t>Nombre d'agriculteurs</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210668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299656927765"/>
          <c:y val="0.0288003933181273"/>
          <c:w val="0.634781506723345"/>
          <c:h val="0.853401235740971"/>
        </c:manualLayout>
      </c:layout>
      <c:barChart>
        <c:barDir val="bar"/>
        <c:grouping val="clustered"/>
        <c:varyColors val="0"/>
        <c:ser>
          <c:idx val="0"/>
          <c:order val="0"/>
          <c:spPr>
            <a:solidFill>
              <a:schemeClr val="accent1"/>
            </a:solidFill>
            <a:ln>
              <a:noFill/>
            </a:ln>
            <a:effectLst/>
          </c:spPr>
          <c:invertIfNegative val="0"/>
          <c:cat>
            <c:strRef>
              <c:f>DIV_crit!$A$1:$I$1</c:f>
              <c:strCache>
                <c:ptCount val="9"/>
                <c:pt idx="0">
                  <c:v>Profondeur sol</c:v>
                </c:pt>
                <c:pt idx="1">
                  <c:v>Situation Géographique</c:v>
                </c:pt>
                <c:pt idx="2">
                  <c:v>Matériel</c:v>
                </c:pt>
                <c:pt idx="3">
                  <c:v>Taille</c:v>
                </c:pt>
                <c:pt idx="4">
                  <c:v>Rotation</c:v>
                </c:pt>
                <c:pt idx="5">
                  <c:v>Distance exploit.</c:v>
                </c:pt>
                <c:pt idx="6">
                  <c:v>Potentiel parcelle</c:v>
                </c:pt>
                <c:pt idx="7">
                  <c:v>Irrigation</c:v>
                </c:pt>
                <c:pt idx="8">
                  <c:v>Type de sol</c:v>
                </c:pt>
              </c:strCache>
            </c:strRef>
          </c:cat>
          <c:val>
            <c:numRef>
              <c:f>DIV_crit!$A$2:$I$2</c:f>
              <c:numCache>
                <c:formatCode>General</c:formatCode>
                <c:ptCount val="9"/>
                <c:pt idx="0">
                  <c:v>0.0</c:v>
                </c:pt>
                <c:pt idx="1">
                  <c:v>3.0</c:v>
                </c:pt>
                <c:pt idx="2">
                  <c:v>4.0</c:v>
                </c:pt>
                <c:pt idx="3">
                  <c:v>5.0</c:v>
                </c:pt>
                <c:pt idx="4">
                  <c:v>11.0</c:v>
                </c:pt>
                <c:pt idx="5">
                  <c:v>11.0</c:v>
                </c:pt>
                <c:pt idx="6">
                  <c:v>21.0</c:v>
                </c:pt>
                <c:pt idx="7">
                  <c:v>32.0</c:v>
                </c:pt>
                <c:pt idx="8">
                  <c:v>43.0</c:v>
                </c:pt>
              </c:numCache>
            </c:numRef>
          </c:val>
          <c:extLst xmlns:c16r2="http://schemas.microsoft.com/office/drawing/2015/06/chart">
            <c:ext xmlns:c16="http://schemas.microsoft.com/office/drawing/2014/chart" uri="{C3380CC4-5D6E-409C-BE32-E72D297353CC}">
              <c16:uniqueId val="{00000000-2368-49FD-8A56-1E46F5BCA4BE}"/>
            </c:ext>
          </c:extLst>
        </c:ser>
        <c:dLbls>
          <c:showLegendKey val="0"/>
          <c:showVal val="0"/>
          <c:showCatName val="0"/>
          <c:showSerName val="0"/>
          <c:showPercent val="0"/>
          <c:showBubbleSize val="0"/>
        </c:dLbls>
        <c:gapWidth val="182"/>
        <c:axId val="-2147256080"/>
        <c:axId val="-2147249280"/>
      </c:barChart>
      <c:catAx>
        <c:axId val="-2147256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r-FR" sz="1800" b="1" i="0" u="none" strike="noStrike" kern="1200" baseline="0">
                <a:solidFill>
                  <a:schemeClr val="tx1">
                    <a:lumMod val="65000"/>
                    <a:lumOff val="35000"/>
                  </a:schemeClr>
                </a:solidFill>
                <a:latin typeface="+mn-lt"/>
                <a:ea typeface="+mn-ea"/>
                <a:cs typeface="+mn-cs"/>
              </a:defRPr>
            </a:pPr>
            <a:endParaRPr lang="fr-FR"/>
          </a:p>
        </c:txPr>
        <c:crossAx val="-2147249280"/>
        <c:crosses val="autoZero"/>
        <c:auto val="1"/>
        <c:lblAlgn val="ctr"/>
        <c:lblOffset val="100"/>
        <c:noMultiLvlLbl val="0"/>
      </c:catAx>
      <c:valAx>
        <c:axId val="-2147249280"/>
        <c:scaling>
          <c:orientation val="minMax"/>
          <c:max val="6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r-FR" sz="1800" b="1" i="0" u="none" strike="noStrike" kern="1200" baseline="0">
                <a:solidFill>
                  <a:schemeClr val="tx1">
                    <a:lumMod val="65000"/>
                    <a:lumOff val="35000"/>
                  </a:schemeClr>
                </a:solidFill>
                <a:latin typeface="+mn-lt"/>
                <a:ea typeface="+mn-ea"/>
                <a:cs typeface="+mn-cs"/>
              </a:defRPr>
            </a:pPr>
            <a:endParaRPr lang="fr-FR"/>
          </a:p>
        </c:txPr>
        <c:crossAx val="-214725608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fr-FR" sz="1800" b="1" i="0" u="none" strike="noStrike" kern="1200" baseline="0">
          <a:solidFill>
            <a:schemeClr val="tx1">
              <a:lumMod val="65000"/>
              <a:lumOff val="35000"/>
            </a:schemeClr>
          </a:solidFill>
          <a:latin typeface="+mn-lt"/>
          <a:ea typeface="+mn-ea"/>
          <a:cs typeface="+mn-cs"/>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Niveaux</a:t>
            </a:r>
            <a:r>
              <a:rPr lang="en-US" sz="1800" b="1" baseline="0"/>
              <a:t> de rendements</a:t>
            </a:r>
            <a:endParaRPr lang="en-US" sz="1800" b="1"/>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Feuil1!$E$13</c:f>
              <c:strCache>
                <c:ptCount val="1"/>
                <c:pt idx="0">
                  <c:v>% Effectifs</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Feuil1!$C$14:$C$20</c:f>
              <c:strCache>
                <c:ptCount val="7"/>
                <c:pt idx="0">
                  <c:v>10 à 20</c:v>
                </c:pt>
                <c:pt idx="1">
                  <c:v>20 à 30</c:v>
                </c:pt>
                <c:pt idx="2">
                  <c:v>30 à 40</c:v>
                </c:pt>
                <c:pt idx="3">
                  <c:v>40 à 50</c:v>
                </c:pt>
                <c:pt idx="4">
                  <c:v>50 à 60</c:v>
                </c:pt>
                <c:pt idx="5">
                  <c:v>60 à 70</c:v>
                </c:pt>
                <c:pt idx="6">
                  <c:v>70 à 80 </c:v>
                </c:pt>
              </c:strCache>
            </c:strRef>
          </c:cat>
          <c:val>
            <c:numRef>
              <c:f>Feuil1!$E$14:$E$20</c:f>
              <c:numCache>
                <c:formatCode>0%</c:formatCode>
                <c:ptCount val="7"/>
                <c:pt idx="0">
                  <c:v>0.0303030303030303</c:v>
                </c:pt>
                <c:pt idx="1">
                  <c:v>0.151515151515152</c:v>
                </c:pt>
                <c:pt idx="2">
                  <c:v>0.196969696969697</c:v>
                </c:pt>
                <c:pt idx="3">
                  <c:v>0.242424242424242</c:v>
                </c:pt>
                <c:pt idx="4">
                  <c:v>0.151515151515152</c:v>
                </c:pt>
                <c:pt idx="5">
                  <c:v>0.106060606060606</c:v>
                </c:pt>
                <c:pt idx="6">
                  <c:v>0.121212121212121</c:v>
                </c:pt>
              </c:numCache>
            </c:numRef>
          </c:val>
          <c:extLst xmlns:c16r2="http://schemas.microsoft.com/office/drawing/2015/06/chart">
            <c:ext xmlns:c16="http://schemas.microsoft.com/office/drawing/2014/chart" uri="{C3380CC4-5D6E-409C-BE32-E72D297353CC}">
              <c16:uniqueId val="{00000000-0EDB-4A80-8999-C8C0C055AC6A}"/>
            </c:ext>
          </c:extLst>
        </c:ser>
        <c:dLbls>
          <c:showLegendKey val="0"/>
          <c:showVal val="0"/>
          <c:showCatName val="0"/>
          <c:showSerName val="0"/>
          <c:showPercent val="0"/>
          <c:showBubbleSize val="0"/>
        </c:dLbls>
        <c:gapWidth val="150"/>
        <c:shape val="box"/>
        <c:axId val="-2143878416"/>
        <c:axId val="-2113308464"/>
        <c:axId val="0"/>
      </c:bar3DChart>
      <c:catAx>
        <c:axId val="-214387841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fr-FR" sz="1800" b="1"/>
                  <a:t>Rendement</a:t>
                </a:r>
                <a:r>
                  <a:rPr lang="fr-FR" sz="1800" b="1" baseline="0"/>
                  <a:t> (quintaux/ha)</a:t>
                </a:r>
                <a:endParaRPr lang="fr-FR" sz="1800" b="1"/>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2113308464"/>
        <c:crosses val="autoZero"/>
        <c:auto val="1"/>
        <c:lblAlgn val="ctr"/>
        <c:lblOffset val="100"/>
        <c:noMultiLvlLbl val="0"/>
      </c:catAx>
      <c:valAx>
        <c:axId val="-2113308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fr-FR" sz="1800" b="1"/>
                  <a:t>Effectifs</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43878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47167592393"/>
          <c:y val="0.0569167746227373"/>
          <c:w val="0.616447427385189"/>
          <c:h val="0.789030491912011"/>
        </c:manualLayout>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F593-446E-8443-29C7ACE85B30}"/>
              </c:ext>
            </c:extLst>
          </c:dPt>
          <c:dPt>
            <c:idx val="3"/>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4-F593-446E-8443-29C7ACE85B30}"/>
              </c:ext>
            </c:extLst>
          </c:dPt>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F593-446E-8443-29C7ACE85B30}"/>
              </c:ext>
            </c:extLst>
          </c:dPt>
          <c:dPt>
            <c:idx val="5"/>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2-F593-446E-8443-29C7ACE85B30}"/>
              </c:ext>
            </c:extLst>
          </c:dPt>
          <c:dPt>
            <c:idx val="7"/>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F593-446E-8443-29C7ACE85B30}"/>
              </c:ext>
            </c:extLst>
          </c:dPt>
          <c:cat>
            <c:strRef>
              <c:f>Feuil2!$P$1:$X$1</c:f>
              <c:strCache>
                <c:ptCount val="9"/>
                <c:pt idx="0">
                  <c:v>Distance</c:v>
                </c:pt>
                <c:pt idx="1">
                  <c:v>Taille</c:v>
                </c:pt>
                <c:pt idx="2">
                  <c:v>Boue</c:v>
                </c:pt>
                <c:pt idx="3">
                  <c:v>Variété</c:v>
                </c:pt>
                <c:pt idx="4">
                  <c:v>Débouché</c:v>
                </c:pt>
                <c:pt idx="5">
                  <c:v>Rendement potentiel</c:v>
                </c:pt>
                <c:pt idx="6">
                  <c:v>Type de sol</c:v>
                </c:pt>
                <c:pt idx="7">
                  <c:v>Précédent</c:v>
                </c:pt>
                <c:pt idx="8">
                  <c:v>Irrigation</c:v>
                </c:pt>
              </c:strCache>
            </c:strRef>
          </c:cat>
          <c:val>
            <c:numRef>
              <c:f>Feuil2!$P$2:$X$2</c:f>
              <c:numCache>
                <c:formatCode>General</c:formatCode>
                <c:ptCount val="9"/>
                <c:pt idx="0">
                  <c:v>2.0</c:v>
                </c:pt>
                <c:pt idx="1">
                  <c:v>5.0</c:v>
                </c:pt>
                <c:pt idx="2">
                  <c:v>6.0</c:v>
                </c:pt>
                <c:pt idx="3">
                  <c:v>12.0</c:v>
                </c:pt>
                <c:pt idx="4">
                  <c:v>15.0</c:v>
                </c:pt>
                <c:pt idx="5">
                  <c:v>26.0</c:v>
                </c:pt>
                <c:pt idx="6">
                  <c:v>35.0</c:v>
                </c:pt>
                <c:pt idx="7">
                  <c:v>41.0</c:v>
                </c:pt>
                <c:pt idx="8">
                  <c:v>54.0</c:v>
                </c:pt>
              </c:numCache>
            </c:numRef>
          </c:val>
          <c:extLst xmlns:c16r2="http://schemas.microsoft.com/office/drawing/2015/06/chart">
            <c:ext xmlns:c16="http://schemas.microsoft.com/office/drawing/2014/chart" uri="{C3380CC4-5D6E-409C-BE32-E72D297353CC}">
              <c16:uniqueId val="{00000000-F593-446E-8443-29C7ACE85B30}"/>
            </c:ext>
          </c:extLst>
        </c:ser>
        <c:dLbls>
          <c:showLegendKey val="0"/>
          <c:showVal val="0"/>
          <c:showCatName val="0"/>
          <c:showSerName val="0"/>
          <c:showPercent val="0"/>
          <c:showBubbleSize val="0"/>
        </c:dLbls>
        <c:gapWidth val="182"/>
        <c:axId val="-2106842912"/>
        <c:axId val="-2106845056"/>
      </c:barChart>
      <c:catAx>
        <c:axId val="-210684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2106845056"/>
        <c:crosses val="autoZero"/>
        <c:auto val="1"/>
        <c:lblAlgn val="ctr"/>
        <c:lblOffset val="100"/>
        <c:noMultiLvlLbl val="0"/>
      </c:catAx>
      <c:valAx>
        <c:axId val="-2106845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fr-FR" sz="1800" b="1" i="0" u="none" strike="noStrike" kern="1200" baseline="0">
                <a:solidFill>
                  <a:schemeClr val="tx1">
                    <a:lumMod val="65000"/>
                    <a:lumOff val="35000"/>
                  </a:schemeClr>
                </a:solidFill>
                <a:latin typeface="+mn-lt"/>
                <a:ea typeface="+mn-ea"/>
                <a:cs typeface="+mn-cs"/>
              </a:defRPr>
            </a:pPr>
            <a:endParaRPr lang="fr-FR"/>
          </a:p>
        </c:txPr>
        <c:crossAx val="-210684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D'où vient le conseil ?</a:t>
            </a:r>
          </a:p>
        </c:rich>
      </c:tx>
      <c:layout>
        <c:manualLayout>
          <c:xMode val="edge"/>
          <c:yMode val="edge"/>
          <c:x val="0.353143510370193"/>
          <c:y val="0.0"/>
        </c:manualLayout>
      </c:layout>
      <c:overlay val="0"/>
    </c:title>
    <c:autoTitleDeleted val="0"/>
    <c:plotArea>
      <c:layout>
        <c:manualLayout>
          <c:layoutTarget val="inner"/>
          <c:xMode val="edge"/>
          <c:yMode val="edge"/>
          <c:x val="0.113961617433454"/>
          <c:y val="0.109907771945174"/>
          <c:w val="0.88436572891078"/>
          <c:h val="0.64524440459418"/>
        </c:manualLayout>
      </c:layout>
      <c:barChart>
        <c:barDir val="col"/>
        <c:grouping val="clustered"/>
        <c:varyColors val="0"/>
        <c:ser>
          <c:idx val="2"/>
          <c:order val="0"/>
          <c:tx>
            <c:strRef>
              <c:f>'origine conseil'!$J$2</c:f>
              <c:strCache>
                <c:ptCount val="1"/>
                <c:pt idx="0">
                  <c:v>Pourcentage</c:v>
                </c:pt>
              </c:strCache>
            </c:strRef>
          </c:tx>
          <c:invertIfNegative val="0"/>
          <c:dLbls>
            <c:spPr>
              <a:noFill/>
              <a:ln>
                <a:noFill/>
              </a:ln>
              <a:effectLst/>
            </c:spPr>
            <c:txPr>
              <a:bodyPr/>
              <a:lstStyle/>
              <a:p>
                <a:pPr>
                  <a:defRPr sz="1600" b="1"/>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'origine conseil'!$F$3:$F$7</c:f>
              <c:strCache>
                <c:ptCount val="5"/>
                <c:pt idx="0">
                  <c:v>Technico -commercial</c:v>
                </c:pt>
                <c:pt idx="1">
                  <c:v>Arvalis</c:v>
                </c:pt>
                <c:pt idx="2">
                  <c:v>Bulletin/revues agricoles</c:v>
                </c:pt>
                <c:pt idx="3">
                  <c:v>Chambre d'agriculture </c:v>
                </c:pt>
                <c:pt idx="4">
                  <c:v>Autre (société privée, firmes phyto)</c:v>
                </c:pt>
              </c:strCache>
            </c:strRef>
          </c:cat>
          <c:val>
            <c:numRef>
              <c:f>'origine conseil'!$J$3:$J$7</c:f>
              <c:numCache>
                <c:formatCode>0%</c:formatCode>
                <c:ptCount val="5"/>
                <c:pt idx="0">
                  <c:v>0.895833333333334</c:v>
                </c:pt>
                <c:pt idx="1">
                  <c:v>0.427083333333333</c:v>
                </c:pt>
                <c:pt idx="2">
                  <c:v>0.135416666666667</c:v>
                </c:pt>
                <c:pt idx="3">
                  <c:v>0.0625</c:v>
                </c:pt>
                <c:pt idx="4">
                  <c:v>0.03125</c:v>
                </c:pt>
              </c:numCache>
            </c:numRef>
          </c:val>
          <c:extLst xmlns:c16r2="http://schemas.microsoft.com/office/drawing/2015/06/chart">
            <c:ext xmlns:c16="http://schemas.microsoft.com/office/drawing/2014/chart" uri="{C3380CC4-5D6E-409C-BE32-E72D297353CC}">
              <c16:uniqueId val="{00000000-9878-450C-B093-779637B5604F}"/>
            </c:ext>
          </c:extLst>
        </c:ser>
        <c:dLbls>
          <c:dLblPos val="outEnd"/>
          <c:showLegendKey val="0"/>
          <c:showVal val="1"/>
          <c:showCatName val="0"/>
          <c:showSerName val="0"/>
          <c:showPercent val="0"/>
          <c:showBubbleSize val="0"/>
        </c:dLbls>
        <c:gapWidth val="150"/>
        <c:axId val="-2099466368"/>
        <c:axId val="-2103230544"/>
      </c:barChart>
      <c:catAx>
        <c:axId val="-2099466368"/>
        <c:scaling>
          <c:orientation val="minMax"/>
        </c:scaling>
        <c:delete val="0"/>
        <c:axPos val="b"/>
        <c:numFmt formatCode="General" sourceLinked="0"/>
        <c:majorTickMark val="out"/>
        <c:minorTickMark val="none"/>
        <c:tickLblPos val="nextTo"/>
        <c:txPr>
          <a:bodyPr/>
          <a:lstStyle/>
          <a:p>
            <a:pPr>
              <a:defRPr sz="1200" b="1"/>
            </a:pPr>
            <a:endParaRPr lang="fr-FR"/>
          </a:p>
        </c:txPr>
        <c:crossAx val="-2103230544"/>
        <c:crosses val="autoZero"/>
        <c:auto val="1"/>
        <c:lblAlgn val="ctr"/>
        <c:lblOffset val="100"/>
        <c:noMultiLvlLbl val="0"/>
      </c:catAx>
      <c:valAx>
        <c:axId val="-2103230544"/>
        <c:scaling>
          <c:orientation val="minMax"/>
        </c:scaling>
        <c:delete val="0"/>
        <c:axPos val="l"/>
        <c:majorGridlines/>
        <c:numFmt formatCode="0%" sourceLinked="1"/>
        <c:majorTickMark val="out"/>
        <c:minorTickMark val="none"/>
        <c:tickLblPos val="nextTo"/>
        <c:txPr>
          <a:bodyPr/>
          <a:lstStyle/>
          <a:p>
            <a:pPr>
              <a:defRPr sz="1600" b="1"/>
            </a:pPr>
            <a:endParaRPr lang="fr-FR"/>
          </a:p>
        </c:txPr>
        <c:crossAx val="-2099466368"/>
        <c:crosses val="autoZero"/>
        <c:crossBetween val="between"/>
        <c:majorUnit val="0.2"/>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Nombre de formes</a:t>
            </a:r>
            <a:r>
              <a:rPr lang="en-US" baseline="0"/>
              <a:t> de conseil par agriculteur</a:t>
            </a:r>
          </a:p>
        </c:rich>
      </c:tx>
      <c:layout>
        <c:manualLayout>
          <c:xMode val="edge"/>
          <c:yMode val="edge"/>
          <c:x val="0.152680446194226"/>
          <c:y val="0.0277777777777778"/>
        </c:manualLayout>
      </c:layout>
      <c:overlay val="0"/>
    </c:title>
    <c:autoTitleDeleted val="0"/>
    <c:plotArea>
      <c:layout/>
      <c:barChart>
        <c:barDir val="col"/>
        <c:grouping val="clustered"/>
        <c:varyColors val="0"/>
        <c:ser>
          <c:idx val="1"/>
          <c:order val="0"/>
          <c:tx>
            <c:strRef>
              <c:f>'forme conseil'!$F$32:$J$32</c:f>
              <c:strCache>
                <c:ptCount val="1"/>
                <c:pt idx="0">
                  <c:v>16% 28% 33% 18% 5%</c:v>
                </c:pt>
              </c:strCache>
            </c:strRef>
          </c:tx>
          <c:invertIfNegative val="0"/>
          <c:dLbls>
            <c:spPr>
              <a:noFill/>
              <a:ln>
                <a:noFill/>
              </a:ln>
              <a:effectLst/>
            </c:spPr>
            <c:txPr>
              <a:bodyPr/>
              <a:lstStyle/>
              <a:p>
                <a:pPr>
                  <a:defRPr sz="1600" b="1"/>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'forme conseil'!$F$30:$J$30</c:f>
              <c:numCache>
                <c:formatCode>General</c:formatCode>
                <c:ptCount val="5"/>
                <c:pt idx="0">
                  <c:v>0.0</c:v>
                </c:pt>
                <c:pt idx="1">
                  <c:v>1.0</c:v>
                </c:pt>
                <c:pt idx="2">
                  <c:v>2.0</c:v>
                </c:pt>
                <c:pt idx="3">
                  <c:v>3.0</c:v>
                </c:pt>
                <c:pt idx="4">
                  <c:v>4.0</c:v>
                </c:pt>
              </c:numCache>
            </c:numRef>
          </c:cat>
          <c:val>
            <c:numRef>
              <c:f>'forme conseil'!$F$32:$J$32</c:f>
              <c:numCache>
                <c:formatCode>0%</c:formatCode>
                <c:ptCount val="5"/>
                <c:pt idx="0">
                  <c:v>0.15625</c:v>
                </c:pt>
                <c:pt idx="1">
                  <c:v>0.28125</c:v>
                </c:pt>
                <c:pt idx="2">
                  <c:v>0.333333333333333</c:v>
                </c:pt>
                <c:pt idx="3">
                  <c:v>0.177083333333333</c:v>
                </c:pt>
                <c:pt idx="4">
                  <c:v>0.0520833333333333</c:v>
                </c:pt>
              </c:numCache>
            </c:numRef>
          </c:val>
          <c:extLst xmlns:c16r2="http://schemas.microsoft.com/office/drawing/2015/06/chart">
            <c:ext xmlns:c16="http://schemas.microsoft.com/office/drawing/2014/chart" uri="{C3380CC4-5D6E-409C-BE32-E72D297353CC}">
              <c16:uniqueId val="{00000000-BD37-4DCE-A743-3F15C3D143F5}"/>
            </c:ext>
          </c:extLst>
        </c:ser>
        <c:dLbls>
          <c:showLegendKey val="0"/>
          <c:showVal val="0"/>
          <c:showCatName val="0"/>
          <c:showSerName val="0"/>
          <c:showPercent val="0"/>
          <c:showBubbleSize val="0"/>
        </c:dLbls>
        <c:gapWidth val="150"/>
        <c:axId val="-2109387344"/>
        <c:axId val="-2112592848"/>
      </c:barChart>
      <c:catAx>
        <c:axId val="-2109387344"/>
        <c:scaling>
          <c:orientation val="minMax"/>
        </c:scaling>
        <c:delete val="0"/>
        <c:axPos val="b"/>
        <c:numFmt formatCode="General" sourceLinked="1"/>
        <c:majorTickMark val="none"/>
        <c:minorTickMark val="none"/>
        <c:tickLblPos val="nextTo"/>
        <c:txPr>
          <a:bodyPr/>
          <a:lstStyle/>
          <a:p>
            <a:pPr>
              <a:defRPr sz="1600" b="1"/>
            </a:pPr>
            <a:endParaRPr lang="fr-FR"/>
          </a:p>
        </c:txPr>
        <c:crossAx val="-2112592848"/>
        <c:crosses val="autoZero"/>
        <c:auto val="1"/>
        <c:lblAlgn val="ctr"/>
        <c:lblOffset val="100"/>
        <c:noMultiLvlLbl val="0"/>
      </c:catAx>
      <c:valAx>
        <c:axId val="-2112592848"/>
        <c:scaling>
          <c:orientation val="minMax"/>
        </c:scaling>
        <c:delete val="0"/>
        <c:axPos val="l"/>
        <c:majorGridlines/>
        <c:numFmt formatCode="0%" sourceLinked="1"/>
        <c:majorTickMark val="none"/>
        <c:minorTickMark val="none"/>
        <c:tickLblPos val="nextTo"/>
        <c:txPr>
          <a:bodyPr/>
          <a:lstStyle/>
          <a:p>
            <a:pPr>
              <a:defRPr sz="1600" b="1"/>
            </a:pPr>
            <a:endParaRPr lang="fr-FR"/>
          </a:p>
        </c:txPr>
        <c:crossAx val="-2109387344"/>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5705787380046"/>
          <c:y val="0.0"/>
        </c:manualLayout>
      </c:layout>
      <c:overlay val="0"/>
    </c:title>
    <c:autoTitleDeleted val="0"/>
    <c:plotArea>
      <c:layout>
        <c:manualLayout>
          <c:layoutTarget val="inner"/>
          <c:xMode val="edge"/>
          <c:yMode val="edge"/>
          <c:x val="0.316587456191736"/>
          <c:y val="0.262538421656853"/>
          <c:w val="0.363060196594318"/>
          <c:h val="0.70998438445111"/>
        </c:manualLayout>
      </c:layout>
      <c:pieChart>
        <c:varyColors val="1"/>
        <c:ser>
          <c:idx val="0"/>
          <c:order val="0"/>
          <c:tx>
            <c:strRef>
              <c:f>prisecompteconseil!$F$3</c:f>
              <c:strCache>
                <c:ptCount val="1"/>
                <c:pt idx="0">
                  <c:v>Prise en compte du conseil dans les décisions</c:v>
                </c:pt>
              </c:strCache>
            </c:strRef>
          </c:tx>
          <c:explosion val="25"/>
          <c:dLbls>
            <c:dLbl>
              <c:idx val="0"/>
              <c:layout>
                <c:manualLayout>
                  <c:x val="0.0772412598095161"/>
                  <c:y val="0.0312351096791715"/>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0F53-4534-B62C-CC04FB059ED2}"/>
                </c:ext>
                <c:ext xmlns:c15="http://schemas.microsoft.com/office/drawing/2012/chart" uri="{CE6537A1-D6FC-4f65-9D91-7224C49458BB}"/>
              </c:extLst>
            </c:dLbl>
            <c:dLbl>
              <c:idx val="2"/>
              <c:layout>
                <c:manualLayout>
                  <c:x val="-0.0539466574421024"/>
                  <c:y val="0.0929763976842079"/>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0F53-4534-B62C-CC04FB059ED2}"/>
                </c:ext>
                <c:ext xmlns:c15="http://schemas.microsoft.com/office/drawing/2012/chart" uri="{CE6537A1-D6FC-4f65-9D91-7224C49458BB}"/>
              </c:extLst>
            </c:dLbl>
            <c:dLbl>
              <c:idx val="3"/>
              <c:layout>
                <c:manualLayout>
                  <c:x val="-0.104465507620365"/>
                  <c:y val="0.088421348245256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0F53-4534-B62C-CC04FB059ED2}"/>
                </c:ext>
                <c:ext xmlns:c15="http://schemas.microsoft.com/office/drawing/2012/chart" uri="{CE6537A1-D6FC-4f65-9D91-7224C49458BB}"/>
              </c:extLst>
            </c:dLbl>
            <c:dLbl>
              <c:idx val="4"/>
              <c:layout>
                <c:manualLayout>
                  <c:x val="-0.113758509155548"/>
                  <c:y val="-0.0049222925847745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0F53-4534-B62C-CC04FB059ED2}"/>
                </c:ext>
                <c:ext xmlns:c15="http://schemas.microsoft.com/office/drawing/2012/chart" uri="{CE6537A1-D6FC-4f65-9D91-7224C49458BB}"/>
              </c:extLst>
            </c:dLbl>
            <c:dLbl>
              <c:idx val="5"/>
              <c:layout>
                <c:manualLayout>
                  <c:x val="0.0447871637999818"/>
                  <c:y val="0.010123257909615"/>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0F53-4534-B62C-CC04FB059ED2}"/>
                </c:ext>
                <c:ext xmlns:c15="http://schemas.microsoft.com/office/drawing/2012/chart" uri="{CE6537A1-D6FC-4f65-9D91-7224C49458BB}"/>
              </c:extLst>
            </c:dLbl>
            <c:spPr>
              <a:noFill/>
              <a:ln>
                <a:noFill/>
              </a:ln>
              <a:effectLst/>
            </c:spPr>
            <c:txPr>
              <a:bodyPr/>
              <a:lstStyle/>
              <a:p>
                <a:pPr>
                  <a:defRPr sz="1600" b="1"/>
                </a:pPr>
                <a:endParaRPr lang="fr-FR"/>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prisecompteconseil!$F$4:$F$9</c:f>
              <c:strCache>
                <c:ptCount val="6"/>
                <c:pt idx="0">
                  <c:v>Oui très</c:v>
                </c:pt>
                <c:pt idx="1">
                  <c:v>Oui</c:v>
                </c:pt>
                <c:pt idx="2">
                  <c:v>Moyen</c:v>
                </c:pt>
                <c:pt idx="3">
                  <c:v>Non</c:v>
                </c:pt>
                <c:pt idx="4">
                  <c:v>Pas de réponse</c:v>
                </c:pt>
                <c:pt idx="5">
                  <c:v>Pas de conseil</c:v>
                </c:pt>
              </c:strCache>
            </c:strRef>
          </c:cat>
          <c:val>
            <c:numRef>
              <c:f>prisecompteconseil!$J$4:$J$9</c:f>
              <c:numCache>
                <c:formatCode>0%</c:formatCode>
                <c:ptCount val="6"/>
                <c:pt idx="0">
                  <c:v>0.1875</c:v>
                </c:pt>
                <c:pt idx="1">
                  <c:v>0.510416666666666</c:v>
                </c:pt>
                <c:pt idx="2">
                  <c:v>0.09375</c:v>
                </c:pt>
                <c:pt idx="3">
                  <c:v>0.03125</c:v>
                </c:pt>
                <c:pt idx="4">
                  <c:v>0.03125</c:v>
                </c:pt>
                <c:pt idx="5">
                  <c:v>0.145833333333333</c:v>
                </c:pt>
              </c:numCache>
            </c:numRef>
          </c:val>
          <c:extLst xmlns:c16r2="http://schemas.microsoft.com/office/drawing/2015/06/chart">
            <c:ext xmlns:c16="http://schemas.microsoft.com/office/drawing/2014/chart" uri="{C3380CC4-5D6E-409C-BE32-E72D297353CC}">
              <c16:uniqueId val="{00000000-0C82-41C6-AF35-4243F456C43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Et quelles sont ces périodes clés </a:t>
            </a:r>
          </a:p>
          <a:p>
            <a:pPr>
              <a:defRPr/>
            </a:pPr>
            <a:r>
              <a:rPr lang="fr-FR"/>
              <a:t>de la saison?</a:t>
            </a:r>
          </a:p>
        </c:rich>
      </c:tx>
      <c:layout>
        <c:manualLayout>
          <c:xMode val="edge"/>
          <c:yMode val="edge"/>
          <c:x val="0.107251057346479"/>
          <c:y val="0.0157819162850115"/>
        </c:manualLayout>
      </c:layout>
      <c:overlay val="0"/>
    </c:title>
    <c:autoTitleDeleted val="0"/>
    <c:plotArea>
      <c:layout/>
      <c:pieChart>
        <c:varyColors val="1"/>
        <c:ser>
          <c:idx val="0"/>
          <c:order val="0"/>
          <c:tx>
            <c:strRef>
              <c:f>periodeconseil!$H$19</c:f>
              <c:strCache>
                <c:ptCount val="1"/>
                <c:pt idx="0">
                  <c:v>Quelles sont les périodes clés de la saison?</c:v>
                </c:pt>
              </c:strCache>
            </c:strRef>
          </c:tx>
          <c:dLbls>
            <c:spPr>
              <a:noFill/>
              <a:ln>
                <a:noFill/>
              </a:ln>
              <a:effectLst/>
            </c:spPr>
            <c:txPr>
              <a:bodyPr/>
              <a:lstStyle/>
              <a:p>
                <a:pPr>
                  <a:defRPr sz="1300" b="1"/>
                </a:pPr>
                <a:endParaRPr lang="fr-FR"/>
              </a:p>
            </c:txPr>
            <c:dLblPos val="bestFit"/>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periodeconseil!$H$20:$H$23</c:f>
              <c:strCache>
                <c:ptCount val="4"/>
                <c:pt idx="0">
                  <c:v>Début de culture (Achat+Prévision)</c:v>
                </c:pt>
                <c:pt idx="1">
                  <c:v>Ajustement au potentiel de rendement(en milieu de culture)</c:v>
                </c:pt>
                <c:pt idx="2">
                  <c:v>Ajustement pour la qualité (milieu/fin de culture)</c:v>
                </c:pt>
                <c:pt idx="3">
                  <c:v>Pas de moment particulier</c:v>
                </c:pt>
              </c:strCache>
            </c:strRef>
          </c:cat>
          <c:val>
            <c:numRef>
              <c:f>periodeconseil!$K$20:$K$23</c:f>
              <c:numCache>
                <c:formatCode>0%</c:formatCode>
                <c:ptCount val="4"/>
                <c:pt idx="0">
                  <c:v>0.288461538461538</c:v>
                </c:pt>
                <c:pt idx="1">
                  <c:v>0.269230769230769</c:v>
                </c:pt>
                <c:pt idx="2">
                  <c:v>0.153846153846154</c:v>
                </c:pt>
                <c:pt idx="3">
                  <c:v>0.442307692307692</c:v>
                </c:pt>
              </c:numCache>
            </c:numRef>
          </c:val>
          <c:extLst xmlns:c16r2="http://schemas.microsoft.com/office/drawing/2015/06/chart">
            <c:ext xmlns:c16="http://schemas.microsoft.com/office/drawing/2014/chart" uri="{C3380CC4-5D6E-409C-BE32-E72D297353CC}">
              <c16:uniqueId val="{00000000-AFD5-4E50-B623-C6EDE8927748}"/>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6207002640732"/>
          <c:y val="0.0"/>
        </c:manualLayout>
      </c:layout>
      <c:overlay val="0"/>
    </c:title>
    <c:autoTitleDeleted val="0"/>
    <c:plotArea>
      <c:layout/>
      <c:pieChart>
        <c:varyColors val="1"/>
        <c:ser>
          <c:idx val="0"/>
          <c:order val="0"/>
          <c:tx>
            <c:strRef>
              <c:f>periodeconseil!$H$3</c:f>
              <c:strCache>
                <c:ptCount val="1"/>
                <c:pt idx="0">
                  <c:v>Comment est apporté le conseil durant la saison ?</c:v>
                </c:pt>
              </c:strCache>
            </c:strRef>
          </c:tx>
          <c:dLbls>
            <c:dLbl>
              <c:idx val="0"/>
              <c:layout>
                <c:manualLayout>
                  <c:x val="0.137225762794033"/>
                  <c:y val="0.1597792552964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452B-40C2-87A4-1E7FBA8CF75E}"/>
                </c:ext>
                <c:ext xmlns:c15="http://schemas.microsoft.com/office/drawing/2012/chart" uri="{CE6537A1-D6FC-4f65-9D91-7224C49458BB}"/>
              </c:extLst>
            </c:dLbl>
            <c:dLbl>
              <c:idx val="1"/>
              <c:layout>
                <c:manualLayout>
                  <c:x val="0.23615901263496"/>
                  <c:y val="-0.0211052048347905"/>
                </c:manualLayout>
              </c:layout>
              <c:spPr/>
              <c:txPr>
                <a:bodyPr/>
                <a:lstStyle/>
                <a:p>
                  <a:pPr>
                    <a:defRPr/>
                  </a:pPr>
                  <a:endParaRPr lang="fr-FR"/>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52B-40C2-87A4-1E7FBA8CF75E}"/>
                </c:ext>
                <c:ext xmlns:c15="http://schemas.microsoft.com/office/drawing/2012/chart" uri="{CE6537A1-D6FC-4f65-9D91-7224C49458BB}"/>
              </c:extLst>
            </c:dLbl>
            <c:dLbl>
              <c:idx val="2"/>
              <c:layout>
                <c:manualLayout>
                  <c:x val="-0.0209042429629031"/>
                  <c:y val="0.15519963593788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452B-40C2-87A4-1E7FBA8CF75E}"/>
                </c:ext>
                <c:ext xmlns:c15="http://schemas.microsoft.com/office/drawing/2012/chart" uri="{CE6537A1-D6FC-4f65-9D91-7224C49458BB}"/>
              </c:extLst>
            </c:dLbl>
            <c:dLbl>
              <c:idx val="3"/>
              <c:layout>
                <c:manualLayout>
                  <c:x val="-0.106782781711123"/>
                  <c:y val="0.0697361974025678"/>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52B-40C2-87A4-1E7FBA8CF75E}"/>
                </c:ex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periodeconseil!$H$4:$H$7</c:f>
              <c:strCache>
                <c:ptCount val="4"/>
                <c:pt idx="0">
                  <c:v>Tout au long de la saison</c:v>
                </c:pt>
                <c:pt idx="1">
                  <c:v>Pour certaines périodes</c:v>
                </c:pt>
                <c:pt idx="2">
                  <c:v>Pas de réponse</c:v>
                </c:pt>
                <c:pt idx="3">
                  <c:v>Pas de conseil</c:v>
                </c:pt>
              </c:strCache>
            </c:strRef>
          </c:cat>
          <c:val>
            <c:numRef>
              <c:f>periodeconseil!$J$4:$J$7</c:f>
              <c:numCache>
                <c:formatCode>0%</c:formatCode>
                <c:ptCount val="4"/>
                <c:pt idx="0">
                  <c:v>0.239583333333333</c:v>
                </c:pt>
                <c:pt idx="1">
                  <c:v>0.541666666666667</c:v>
                </c:pt>
                <c:pt idx="2">
                  <c:v>0.0729166666666667</c:v>
                </c:pt>
                <c:pt idx="3">
                  <c:v>0.145833333333333</c:v>
                </c:pt>
              </c:numCache>
            </c:numRef>
          </c:val>
          <c:extLst xmlns:c16r2="http://schemas.microsoft.com/office/drawing/2015/06/chart">
            <c:ext xmlns:c16="http://schemas.microsoft.com/office/drawing/2014/chart" uri="{C3380CC4-5D6E-409C-BE32-E72D297353CC}">
              <c16:uniqueId val="{00000004-452B-40C2-87A4-1E7FBA8CF75E}"/>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b="1"/>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Bande double densité </c:v>
                </c:pt>
              </c:strCache>
            </c:strRef>
          </c:tx>
          <c:spPr>
            <a:solidFill>
              <a:schemeClr val="accent1"/>
            </a:solidFill>
            <a:ln>
              <a:noFill/>
            </a:ln>
            <a:effectLst/>
          </c:spPr>
          <c:invertIfNegative val="0"/>
          <c:cat>
            <c:strRef>
              <c:f>Feuil1!$A$2:$A$5</c:f>
              <c:strCache>
                <c:ptCount val="4"/>
                <c:pt idx="0">
                  <c:v>Enquêtés au téléphone</c:v>
                </c:pt>
                <c:pt idx="1">
                  <c:v>Enquêtés sur le terrain</c:v>
                </c:pt>
                <c:pt idx="2">
                  <c:v>Enquêtés au téléphone</c:v>
                </c:pt>
                <c:pt idx="3">
                  <c:v>Enquêtés sur le terrain</c:v>
                </c:pt>
              </c:strCache>
            </c:strRef>
          </c:cat>
          <c:val>
            <c:numRef>
              <c:f>Feuil1!$B$2:$B$5</c:f>
              <c:numCache>
                <c:formatCode>General</c:formatCode>
                <c:ptCount val="4"/>
                <c:pt idx="0">
                  <c:v>2.0</c:v>
                </c:pt>
                <c:pt idx="1">
                  <c:v>3.0</c:v>
                </c:pt>
              </c:numCache>
            </c:numRef>
          </c:val>
          <c:extLst xmlns:c16r2="http://schemas.microsoft.com/office/drawing/2015/06/chart">
            <c:ext xmlns:c16="http://schemas.microsoft.com/office/drawing/2014/chart" uri="{C3380CC4-5D6E-409C-BE32-E72D297353CC}">
              <c16:uniqueId val="{00000000-8423-48AA-8BF6-6C71A7471890}"/>
            </c:ext>
          </c:extLst>
        </c:ser>
        <c:ser>
          <c:idx val="1"/>
          <c:order val="1"/>
          <c:tx>
            <c:strRef>
              <c:f>Feuil1!$C$1</c:f>
              <c:strCache>
                <c:ptCount val="1"/>
                <c:pt idx="0">
                  <c:v>Bande surfertilisée</c:v>
                </c:pt>
              </c:strCache>
            </c:strRef>
          </c:tx>
          <c:spPr>
            <a:solidFill>
              <a:schemeClr val="accent2"/>
            </a:solidFill>
            <a:ln>
              <a:noFill/>
            </a:ln>
            <a:effectLst/>
          </c:spPr>
          <c:invertIfNegative val="0"/>
          <c:cat>
            <c:strRef>
              <c:f>Feuil1!$A$2:$A$5</c:f>
              <c:strCache>
                <c:ptCount val="4"/>
                <c:pt idx="0">
                  <c:v>Enquêtés au téléphone</c:v>
                </c:pt>
                <c:pt idx="1">
                  <c:v>Enquêtés sur le terrain</c:v>
                </c:pt>
                <c:pt idx="2">
                  <c:v>Enquêtés au téléphone</c:v>
                </c:pt>
                <c:pt idx="3">
                  <c:v>Enquêtés sur le terrain</c:v>
                </c:pt>
              </c:strCache>
            </c:strRef>
          </c:cat>
          <c:val>
            <c:numRef>
              <c:f>Feuil1!$C$2:$C$5</c:f>
              <c:numCache>
                <c:formatCode>General</c:formatCode>
                <c:ptCount val="4"/>
                <c:pt idx="1">
                  <c:v>1.0</c:v>
                </c:pt>
              </c:numCache>
            </c:numRef>
          </c:val>
          <c:extLst xmlns:c16r2="http://schemas.microsoft.com/office/drawing/2015/06/chart">
            <c:ext xmlns:c16="http://schemas.microsoft.com/office/drawing/2014/chart" uri="{C3380CC4-5D6E-409C-BE32-E72D297353CC}">
              <c16:uniqueId val="{00000001-8423-48AA-8BF6-6C71A7471890}"/>
            </c:ext>
          </c:extLst>
        </c:ser>
        <c:ser>
          <c:idx val="2"/>
          <c:order val="2"/>
          <c:tx>
            <c:strRef>
              <c:f>Feuil1!$D$1</c:f>
              <c:strCache>
                <c:ptCount val="1"/>
                <c:pt idx="0">
                  <c:v>N tester</c:v>
                </c:pt>
              </c:strCache>
            </c:strRef>
          </c:tx>
          <c:spPr>
            <a:solidFill>
              <a:schemeClr val="accent3"/>
            </a:solidFill>
            <a:ln>
              <a:noFill/>
            </a:ln>
            <a:effectLst/>
          </c:spPr>
          <c:invertIfNegative val="0"/>
          <c:cat>
            <c:strRef>
              <c:f>Feuil1!$A$2:$A$5</c:f>
              <c:strCache>
                <c:ptCount val="4"/>
                <c:pt idx="0">
                  <c:v>Enquêtés au téléphone</c:v>
                </c:pt>
                <c:pt idx="1">
                  <c:v>Enquêtés sur le terrain</c:v>
                </c:pt>
                <c:pt idx="2">
                  <c:v>Enquêtés au téléphone</c:v>
                </c:pt>
                <c:pt idx="3">
                  <c:v>Enquêtés sur le terrain</c:v>
                </c:pt>
              </c:strCache>
            </c:strRef>
          </c:cat>
          <c:val>
            <c:numRef>
              <c:f>Feuil1!$D$2:$D$5</c:f>
              <c:numCache>
                <c:formatCode>General</c:formatCode>
                <c:ptCount val="4"/>
                <c:pt idx="0">
                  <c:v>1.0</c:v>
                </c:pt>
                <c:pt idx="3">
                  <c:v>2.0</c:v>
                </c:pt>
              </c:numCache>
            </c:numRef>
          </c:val>
          <c:extLst xmlns:c16r2="http://schemas.microsoft.com/office/drawing/2015/06/chart">
            <c:ext xmlns:c16="http://schemas.microsoft.com/office/drawing/2014/chart" uri="{C3380CC4-5D6E-409C-BE32-E72D297353CC}">
              <c16:uniqueId val="{00000002-8423-48AA-8BF6-6C71A7471890}"/>
            </c:ext>
          </c:extLst>
        </c:ser>
        <c:ser>
          <c:idx val="3"/>
          <c:order val="3"/>
          <c:tx>
            <c:strRef>
              <c:f>Feuil1!$E$1</c:f>
              <c:strCache>
                <c:ptCount val="1"/>
                <c:pt idx="0">
                  <c:v>Nitratest</c:v>
                </c:pt>
              </c:strCache>
            </c:strRef>
          </c:tx>
          <c:spPr>
            <a:solidFill>
              <a:schemeClr val="accent4"/>
            </a:solidFill>
            <a:ln>
              <a:noFill/>
            </a:ln>
            <a:effectLst/>
          </c:spPr>
          <c:invertIfNegative val="0"/>
          <c:cat>
            <c:strRef>
              <c:f>Feuil1!$A$2:$A$5</c:f>
              <c:strCache>
                <c:ptCount val="4"/>
                <c:pt idx="0">
                  <c:v>Enquêtés au téléphone</c:v>
                </c:pt>
                <c:pt idx="1">
                  <c:v>Enquêtés sur le terrain</c:v>
                </c:pt>
                <c:pt idx="2">
                  <c:v>Enquêtés au téléphone</c:v>
                </c:pt>
                <c:pt idx="3">
                  <c:v>Enquêtés sur le terrain</c:v>
                </c:pt>
              </c:strCache>
            </c:strRef>
          </c:cat>
          <c:val>
            <c:numRef>
              <c:f>Feuil1!$E$2:$E$5</c:f>
              <c:numCache>
                <c:formatCode>General</c:formatCode>
                <c:ptCount val="4"/>
                <c:pt idx="1">
                  <c:v>1.0</c:v>
                </c:pt>
              </c:numCache>
            </c:numRef>
          </c:val>
          <c:extLst xmlns:c16r2="http://schemas.microsoft.com/office/drawing/2015/06/chart">
            <c:ext xmlns:c16="http://schemas.microsoft.com/office/drawing/2014/chart" uri="{C3380CC4-5D6E-409C-BE32-E72D297353CC}">
              <c16:uniqueId val="{00000003-8423-48AA-8BF6-6C71A7471890}"/>
            </c:ext>
          </c:extLst>
        </c:ser>
        <c:ser>
          <c:idx val="4"/>
          <c:order val="4"/>
          <c:tx>
            <c:strRef>
              <c:f>Feuil1!$F$1</c:f>
              <c:strCache>
                <c:ptCount val="1"/>
                <c:pt idx="0">
                  <c:v>GPN-pilot</c:v>
                </c:pt>
              </c:strCache>
            </c:strRef>
          </c:tx>
          <c:spPr>
            <a:solidFill>
              <a:schemeClr val="accent5"/>
            </a:solidFill>
            <a:ln>
              <a:noFill/>
            </a:ln>
            <a:effectLst/>
          </c:spPr>
          <c:invertIfNegative val="0"/>
          <c:cat>
            <c:strRef>
              <c:f>Feuil1!$A$2:$A$5</c:f>
              <c:strCache>
                <c:ptCount val="4"/>
                <c:pt idx="0">
                  <c:v>Enquêtés au téléphone</c:v>
                </c:pt>
                <c:pt idx="1">
                  <c:v>Enquêtés sur le terrain</c:v>
                </c:pt>
                <c:pt idx="2">
                  <c:v>Enquêtés au téléphone</c:v>
                </c:pt>
                <c:pt idx="3">
                  <c:v>Enquêtés sur le terrain</c:v>
                </c:pt>
              </c:strCache>
            </c:strRef>
          </c:cat>
          <c:val>
            <c:numRef>
              <c:f>Feuil1!$F$2:$F$5</c:f>
              <c:numCache>
                <c:formatCode>General</c:formatCode>
                <c:ptCount val="4"/>
                <c:pt idx="3">
                  <c:v>2.0</c:v>
                </c:pt>
              </c:numCache>
            </c:numRef>
          </c:val>
          <c:extLst xmlns:c16r2="http://schemas.microsoft.com/office/drawing/2015/06/chart">
            <c:ext xmlns:c16="http://schemas.microsoft.com/office/drawing/2014/chart" uri="{C3380CC4-5D6E-409C-BE32-E72D297353CC}">
              <c16:uniqueId val="{00000004-8423-48AA-8BF6-6C71A7471890}"/>
            </c:ext>
          </c:extLst>
        </c:ser>
        <c:ser>
          <c:idx val="5"/>
          <c:order val="5"/>
          <c:tx>
            <c:strRef>
              <c:f>Feuil1!$G$1</c:f>
              <c:strCache>
                <c:ptCount val="1"/>
                <c:pt idx="0">
                  <c:v>Airinov</c:v>
                </c:pt>
              </c:strCache>
            </c:strRef>
          </c:tx>
          <c:spPr>
            <a:solidFill>
              <a:schemeClr val="accent6"/>
            </a:solidFill>
            <a:ln>
              <a:noFill/>
            </a:ln>
            <a:effectLst/>
          </c:spPr>
          <c:invertIfNegative val="0"/>
          <c:cat>
            <c:strRef>
              <c:f>Feuil1!$A$2:$A$5</c:f>
              <c:strCache>
                <c:ptCount val="4"/>
                <c:pt idx="0">
                  <c:v>Enquêtés au téléphone</c:v>
                </c:pt>
                <c:pt idx="1">
                  <c:v>Enquêtés sur le terrain</c:v>
                </c:pt>
                <c:pt idx="2">
                  <c:v>Enquêtés au téléphone</c:v>
                </c:pt>
                <c:pt idx="3">
                  <c:v>Enquêtés sur le terrain</c:v>
                </c:pt>
              </c:strCache>
            </c:strRef>
          </c:cat>
          <c:val>
            <c:numRef>
              <c:f>Feuil1!$G$2:$G$5</c:f>
              <c:numCache>
                <c:formatCode>General</c:formatCode>
                <c:ptCount val="4"/>
                <c:pt idx="3">
                  <c:v>2.0</c:v>
                </c:pt>
              </c:numCache>
            </c:numRef>
          </c:val>
          <c:extLst xmlns:c16r2="http://schemas.microsoft.com/office/drawing/2015/06/chart">
            <c:ext xmlns:c16="http://schemas.microsoft.com/office/drawing/2014/chart" uri="{C3380CC4-5D6E-409C-BE32-E72D297353CC}">
              <c16:uniqueId val="{00000005-8423-48AA-8BF6-6C71A7471890}"/>
            </c:ext>
          </c:extLst>
        </c:ser>
        <c:ser>
          <c:idx val="6"/>
          <c:order val="6"/>
          <c:tx>
            <c:strRef>
              <c:f>Feuil1!$H$1</c:f>
              <c:strCache>
                <c:ptCount val="1"/>
                <c:pt idx="0">
                  <c:v>Parcelles Vision</c:v>
                </c:pt>
              </c:strCache>
            </c:strRef>
          </c:tx>
          <c:spPr>
            <a:solidFill>
              <a:schemeClr val="accent1">
                <a:lumMod val="60000"/>
              </a:schemeClr>
            </a:solidFill>
            <a:ln>
              <a:noFill/>
            </a:ln>
            <a:effectLst/>
          </c:spPr>
          <c:invertIfNegative val="0"/>
          <c:cat>
            <c:strRef>
              <c:f>Feuil1!$A$2:$A$5</c:f>
              <c:strCache>
                <c:ptCount val="4"/>
                <c:pt idx="0">
                  <c:v>Enquêtés au téléphone</c:v>
                </c:pt>
                <c:pt idx="1">
                  <c:v>Enquêtés sur le terrain</c:v>
                </c:pt>
                <c:pt idx="2">
                  <c:v>Enquêtés au téléphone</c:v>
                </c:pt>
                <c:pt idx="3">
                  <c:v>Enquêtés sur le terrain</c:v>
                </c:pt>
              </c:strCache>
            </c:strRef>
          </c:cat>
          <c:val>
            <c:numRef>
              <c:f>Feuil1!$H$2:$H$5</c:f>
              <c:numCache>
                <c:formatCode>General</c:formatCode>
                <c:ptCount val="4"/>
                <c:pt idx="2">
                  <c:v>2.0</c:v>
                </c:pt>
                <c:pt idx="3">
                  <c:v>6.0</c:v>
                </c:pt>
              </c:numCache>
            </c:numRef>
          </c:val>
          <c:extLst xmlns:c16r2="http://schemas.microsoft.com/office/drawing/2015/06/chart">
            <c:ext xmlns:c16="http://schemas.microsoft.com/office/drawing/2014/chart" uri="{C3380CC4-5D6E-409C-BE32-E72D297353CC}">
              <c16:uniqueId val="{00000006-8423-48AA-8BF6-6C71A7471890}"/>
            </c:ext>
          </c:extLst>
        </c:ser>
        <c:dLbls>
          <c:showLegendKey val="0"/>
          <c:showVal val="0"/>
          <c:showCatName val="0"/>
          <c:showSerName val="0"/>
          <c:showPercent val="0"/>
          <c:showBubbleSize val="0"/>
        </c:dLbls>
        <c:gapWidth val="219"/>
        <c:overlap val="100"/>
        <c:axId val="-2107684768"/>
        <c:axId val="-2107990736"/>
      </c:barChart>
      <c:catAx>
        <c:axId val="-210768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107990736"/>
        <c:crosses val="autoZero"/>
        <c:auto val="1"/>
        <c:lblAlgn val="ctr"/>
        <c:lblOffset val="100"/>
        <c:noMultiLvlLbl val="0"/>
      </c:catAx>
      <c:valAx>
        <c:axId val="-210799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07684768"/>
        <c:crosses val="autoZero"/>
        <c:crossBetween val="between"/>
      </c:valAx>
      <c:spPr>
        <a:noFill/>
        <a:ln>
          <a:noFill/>
        </a:ln>
        <a:effectLst/>
      </c:spPr>
    </c:plotArea>
    <c:legend>
      <c:legendPos val="b"/>
      <c:layout>
        <c:manualLayout>
          <c:xMode val="edge"/>
          <c:yMode val="edge"/>
          <c:x val="0.0"/>
          <c:y val="0.737998822777402"/>
          <c:w val="1.0"/>
          <c:h val="0.2334420043592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a:t>Est-ce que vous êtes intéressé par un Outil d'Aide à la Décision ?</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776-4E1F-BF5A-A9AF72212B06}"/>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776-4E1F-BF5A-A9AF72212B06}"/>
              </c:ext>
            </c:extLst>
          </c:dPt>
          <c:dLbls>
            <c:dLbl>
              <c:idx val="0"/>
              <c:layout>
                <c:manualLayout>
                  <c:x val="-0.00346567953925577"/>
                  <c:y val="-0.21267896400225"/>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5776-4E1F-BF5A-A9AF72212B06}"/>
                </c:ext>
                <c:ext xmlns:c15="http://schemas.microsoft.com/office/drawing/2012/chart" uri="{CE6537A1-D6FC-4f65-9D91-7224C49458BB}"/>
              </c:extLst>
            </c:dLbl>
            <c:dLbl>
              <c:idx val="1"/>
              <c:layout>
                <c:manualLayout>
                  <c:x val="0.0"/>
                  <c:y val="-0.20613512469737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fr-FR"/>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5776-4E1F-BF5A-A9AF72212B06}"/>
                </c:ext>
                <c:ext xmlns:c15="http://schemas.microsoft.com/office/drawing/2012/chart" uri="{CE6537A1-D6FC-4f65-9D91-7224C49458BB}">
                  <c15:layout>
                    <c:manualLayout>
                      <c:w val="0.218199183791535"/>
                      <c:h val="0.153619651690856"/>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Tel!$P$74:$Q$74</c:f>
              <c:strCache>
                <c:ptCount val="2"/>
                <c:pt idx="0">
                  <c:v>oui</c:v>
                </c:pt>
                <c:pt idx="1">
                  <c:v>non</c:v>
                </c:pt>
              </c:strCache>
            </c:strRef>
          </c:cat>
          <c:val>
            <c:numRef>
              <c:f>Tel!$P$75:$Q$75</c:f>
              <c:numCache>
                <c:formatCode>General</c:formatCode>
                <c:ptCount val="2"/>
                <c:pt idx="0">
                  <c:v>47.0</c:v>
                </c:pt>
                <c:pt idx="1">
                  <c:v>47.0</c:v>
                </c:pt>
              </c:numCache>
            </c:numRef>
          </c:val>
          <c:extLst xmlns:c16r2="http://schemas.microsoft.com/office/drawing/2015/06/chart">
            <c:ext xmlns:c16="http://schemas.microsoft.com/office/drawing/2014/chart" uri="{C3380CC4-5D6E-409C-BE32-E72D297353CC}">
              <c16:uniqueId val="{00000004-5776-4E1F-BF5A-A9AF72212B0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fr-FR" sz="1800" dirty="0"/>
              <a:t>Principaux freins à l'utilisation d'OAD</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330-4B1C-9659-2A64B7431014}"/>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330-4B1C-9659-2A64B7431014}"/>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330-4B1C-9659-2A64B7431014}"/>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330-4B1C-9659-2A64B7431014}"/>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1330-4B1C-9659-2A64B7431014}"/>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fr-FR"/>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fr-FR"/>
                </a:p>
              </c:txPr>
              <c:dLblPos val="outEnd"/>
              <c:showLegendKey val="0"/>
              <c:showVal val="1"/>
              <c:showCatName val="1"/>
              <c:showSerName val="0"/>
              <c:showPercent val="0"/>
              <c:showBubbleSize val="0"/>
            </c:dLbl>
            <c:dLbl>
              <c:idx val="3"/>
              <c:layout>
                <c:manualLayout>
                  <c:x val="0.00129210981722634"/>
                  <c:y val="0.078152609453213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fr-FR"/>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1330-4B1C-9659-2A64B7431014}"/>
                </c:ext>
                <c:ext xmlns:c15="http://schemas.microsoft.com/office/drawing/2012/chart" uri="{CE6537A1-D6FC-4f65-9D91-7224C49458BB}">
                  <c15:layout>
                    <c:manualLayout>
                      <c:w val="0.291006044701159"/>
                      <c:h val="0.25371686426061"/>
                    </c:manualLayout>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fr-FR"/>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Tel!$S$71:$W$71</c:f>
              <c:strCache>
                <c:ptCount val="5"/>
                <c:pt idx="0">
                  <c:v>Pas de freins</c:v>
                </c:pt>
                <c:pt idx="1">
                  <c:v>Coût</c:v>
                </c:pt>
                <c:pt idx="2">
                  <c:v>Pas adapté</c:v>
                </c:pt>
                <c:pt idx="3">
                  <c:v>Manque de connaissances</c:v>
                </c:pt>
                <c:pt idx="4">
                  <c:v>Âge</c:v>
                </c:pt>
              </c:strCache>
            </c:strRef>
          </c:cat>
          <c:val>
            <c:numRef>
              <c:f>Tel!$S$72:$W$72</c:f>
              <c:numCache>
                <c:formatCode>General</c:formatCode>
                <c:ptCount val="5"/>
                <c:pt idx="0">
                  <c:v>36.0</c:v>
                </c:pt>
                <c:pt idx="1">
                  <c:v>33.0</c:v>
                </c:pt>
                <c:pt idx="2">
                  <c:v>27.0</c:v>
                </c:pt>
                <c:pt idx="3">
                  <c:v>12.0</c:v>
                </c:pt>
                <c:pt idx="4">
                  <c:v>7.0</c:v>
                </c:pt>
              </c:numCache>
            </c:numRef>
          </c:val>
          <c:extLst xmlns:c16r2="http://schemas.microsoft.com/office/drawing/2015/06/chart">
            <c:ext xmlns:c16="http://schemas.microsoft.com/office/drawing/2014/chart" uri="{C3380CC4-5D6E-409C-BE32-E72D297353CC}">
              <c16:uniqueId val="{0000000A-1330-4B1C-9659-2A64B743101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57B-4849-81DF-5E4385BF7144}"/>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57B-4849-81DF-5E4385BF7144}"/>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57B-4849-81DF-5E4385BF7144}"/>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57B-4849-81DF-5E4385BF7144}"/>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D57B-4849-81DF-5E4385BF7144}"/>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D57B-4849-81DF-5E4385BF7144}"/>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D57B-4849-81DF-5E4385BF7144}"/>
              </c:ext>
            </c:extLst>
          </c:dPt>
          <c:dLbls>
            <c:dLbl>
              <c:idx val="0"/>
              <c:layout>
                <c:manualLayout>
                  <c:x val="0.0224948875255625"/>
                  <c:y val="-0.00564971751412429"/>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D57B-4849-81DF-5E4385BF7144}"/>
                </c:ext>
                <c:ext xmlns:c15="http://schemas.microsoft.com/office/drawing/2012/chart" uri="{CE6537A1-D6FC-4f65-9D91-7224C49458BB}"/>
              </c:extLst>
            </c:dLbl>
            <c:dLbl>
              <c:idx val="1"/>
              <c:tx>
                <c:rich>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r>
                      <a:rPr lang="en-US" sz="1800" baseline="0" dirty="0"/>
                      <a:t>Augmenter le </a:t>
                    </a:r>
                    <a:r>
                      <a:rPr lang="en-US" sz="1800" baseline="0" dirty="0" err="1"/>
                      <a:t>rendement</a:t>
                    </a:r>
                    <a:r>
                      <a:rPr lang="en-US" sz="1800" baseline="0" dirty="0"/>
                      <a:t>; </a:t>
                    </a:r>
                    <a:fld id="{86CA466C-C4A7-467F-97B5-131C41F9A4E9}" type="VALUE">
                      <a:rPr lang="en-US" sz="1800" baseline="0" dirty="0"/>
                      <a:pPr>
                        <a:defRPr sz="1800" b="1" i="0" u="none" strike="noStrike" kern="1200" spc="0" baseline="0">
                          <a:solidFill>
                            <a:schemeClr val="accent2"/>
                          </a:solidFill>
                          <a:latin typeface="+mn-lt"/>
                          <a:ea typeface="+mn-ea"/>
                          <a:cs typeface="+mn-cs"/>
                        </a:defRPr>
                      </a:pPr>
                      <a:t>[VALEUR]</a:t>
                    </a:fld>
                    <a:endParaRPr lang="en-US" sz="1800" baseline="0" dirty="0"/>
                  </a:p>
                </c:rich>
              </c:tx>
              <c:spPr>
                <a:noFill/>
                <a:ln>
                  <a:noFill/>
                </a:ln>
                <a:effectLst/>
              </c:sp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D57B-4849-81DF-5E4385BF7144}"/>
                </c:ext>
                <c:ext xmlns:c15="http://schemas.microsoft.com/office/drawing/2012/chart" uri="{CE6537A1-D6FC-4f65-9D91-7224C49458BB}">
                  <c15:dlblFieldTable/>
                  <c15:showDataLabelsRange val="0"/>
                </c:ext>
              </c:extLst>
            </c:dLbl>
            <c:dLbl>
              <c:idx val="2"/>
              <c:layout>
                <c:manualLayout>
                  <c:x val="-0.176015868273155"/>
                  <c:y val="0.0"/>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r>
                      <a:rPr lang="fr-FR" sz="1800" dirty="0"/>
                      <a:t>Diminuer la</a:t>
                    </a:r>
                    <a:r>
                      <a:rPr lang="fr-FR" sz="1800" baseline="0" dirty="0"/>
                      <a:t>  quantité d’engrais; </a:t>
                    </a:r>
                    <a:fld id="{5CF7A4F1-5B8C-460A-9841-EB7A8219CFB1}" type="VALUE">
                      <a:rPr lang="fr-FR" sz="1800" baseline="0"/>
                      <a:pPr>
                        <a:defRPr sz="1800" b="1" i="0" u="none" strike="noStrike" kern="1200" spc="0" baseline="0">
                          <a:solidFill>
                            <a:schemeClr val="accent3"/>
                          </a:solidFill>
                          <a:latin typeface="+mn-lt"/>
                          <a:ea typeface="+mn-ea"/>
                          <a:cs typeface="+mn-cs"/>
                        </a:defRPr>
                      </a:pPr>
                      <a:t>[VALEUR]</a:t>
                    </a:fld>
                    <a:endParaRPr lang="fr-FR" sz="1800" baseline="0" dirty="0"/>
                  </a:p>
                </c:rich>
              </c:tx>
              <c:spPr>
                <a:noFill/>
                <a:ln>
                  <a:noFill/>
                </a:ln>
                <a:effectLst/>
              </c:sp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D57B-4849-81DF-5E4385BF7144}"/>
                </c:ext>
                <c:ext xmlns:c15="http://schemas.microsoft.com/office/drawing/2012/chart" uri="{CE6537A1-D6FC-4f65-9D91-7224C49458BB}">
                  <c15:dlblFieldTable/>
                  <c15:showDataLabelsRange val="0"/>
                </c:ext>
              </c:extLst>
            </c:dLbl>
            <c:dLbl>
              <c:idx val="3"/>
              <c:layout>
                <c:manualLayout>
                  <c:x val="-0.0084580455050481"/>
                  <c:y val="-0.0070671378091874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fr-FR"/>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D57B-4849-81DF-5E4385BF7144}"/>
                </c:ext>
                <c:ext xmlns:c15="http://schemas.microsoft.com/office/drawing/2012/chart" uri="{CE6537A1-D6FC-4f65-9D91-7224C49458BB}"/>
              </c:extLst>
            </c:dLbl>
            <c:dLbl>
              <c:idx val="4"/>
              <c:layout>
                <c:manualLayout>
                  <c:x val="-0.0142715568870126"/>
                  <c:y val="0.073926000535125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fr-FR"/>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D57B-4849-81DF-5E4385BF7144}"/>
                </c:ext>
                <c:ext xmlns:c15="http://schemas.microsoft.com/office/drawing/2012/chart" uri="{CE6537A1-D6FC-4f65-9D91-7224C49458BB}"/>
              </c:extLst>
            </c:dLbl>
            <c:dLbl>
              <c:idx val="5"/>
              <c:layout>
                <c:manualLayout>
                  <c:x val="-0.107252935064916"/>
                  <c:y val="0.17679414067698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fr-FR"/>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D57B-4849-81DF-5E4385BF7144}"/>
                </c:ext>
                <c:ext xmlns:c15="http://schemas.microsoft.com/office/drawing/2012/chart" uri="{CE6537A1-D6FC-4f65-9D91-7224C49458BB}"/>
              </c:extLst>
            </c:dLbl>
            <c:dLbl>
              <c:idx val="6"/>
              <c:layout>
                <c:manualLayout>
                  <c:x val="0.19902753636344"/>
                  <c:y val="-0.033828451136989"/>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1">
                          <a:lumMod val="60000"/>
                        </a:schemeClr>
                      </a:solidFill>
                      <a:latin typeface="+mn-lt"/>
                      <a:ea typeface="+mn-ea"/>
                      <a:cs typeface="+mn-cs"/>
                    </a:defRPr>
                  </a:pPr>
                  <a:endParaRPr lang="fr-FR"/>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D57B-4849-81DF-5E4385BF7144}"/>
                </c:ext>
                <c:ext xmlns:c15="http://schemas.microsoft.com/office/drawing/2012/chart" uri="{CE6537A1-D6FC-4f65-9D91-7224C49458BB}">
                  <c15:layout>
                    <c:manualLayout>
                      <c:w val="0.474759134701646"/>
                      <c:h val="0.10649434630148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Terrain!$P$46:$V$46</c:f>
              <c:strCache>
                <c:ptCount val="7"/>
                <c:pt idx="0">
                  <c:v>Facilité d'utilisation</c:v>
                </c:pt>
                <c:pt idx="1">
                  <c:v>Efficacité</c:v>
                </c:pt>
                <c:pt idx="2">
                  <c:v>Efficience</c:v>
                </c:pt>
                <c:pt idx="3">
                  <c:v>Bon marché</c:v>
                </c:pt>
                <c:pt idx="4">
                  <c:v>Rapidité de mise en œuvre</c:v>
                </c:pt>
                <c:pt idx="5">
                  <c:v>Meilleure prise en compte du climat</c:v>
                </c:pt>
                <c:pt idx="6">
                  <c:v>Combinaison irrigation fertilisation</c:v>
                </c:pt>
              </c:strCache>
            </c:strRef>
          </c:cat>
          <c:val>
            <c:numRef>
              <c:f>Terrain!$P$47:$V$47</c:f>
              <c:numCache>
                <c:formatCode>General</c:formatCode>
                <c:ptCount val="7"/>
                <c:pt idx="0">
                  <c:v>9.0</c:v>
                </c:pt>
                <c:pt idx="1">
                  <c:v>4.0</c:v>
                </c:pt>
                <c:pt idx="2">
                  <c:v>4.0</c:v>
                </c:pt>
                <c:pt idx="3">
                  <c:v>4.0</c:v>
                </c:pt>
                <c:pt idx="4">
                  <c:v>3.0</c:v>
                </c:pt>
                <c:pt idx="5">
                  <c:v>3.0</c:v>
                </c:pt>
                <c:pt idx="6">
                  <c:v>2.0</c:v>
                </c:pt>
              </c:numCache>
            </c:numRef>
          </c:val>
          <c:extLst xmlns:c16r2="http://schemas.microsoft.com/office/drawing/2015/06/chart">
            <c:ext xmlns:c16="http://schemas.microsoft.com/office/drawing/2014/chart" uri="{C3380CC4-5D6E-409C-BE32-E72D297353CC}">
              <c16:uniqueId val="{0000000E-D57B-4849-81DF-5E4385BF714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dirty="0">
                <a:solidFill>
                  <a:schemeClr val="tx1"/>
                </a:solidFill>
              </a:rPr>
              <a:t>Part de l’irrigation</a:t>
            </a:r>
            <a:r>
              <a:rPr lang="fr-FR" sz="1600" b="1" baseline="0" dirty="0">
                <a:solidFill>
                  <a:schemeClr val="tx1"/>
                </a:solidFill>
              </a:rPr>
              <a:t> dans le blé dur</a:t>
            </a:r>
            <a:endParaRPr lang="fr-FR" sz="1600" b="1" dirty="0">
              <a:solidFill>
                <a:schemeClr val="tx1"/>
              </a:solidFill>
            </a:endParaRPr>
          </a:p>
        </c:rich>
      </c:tx>
      <c:layout>
        <c:manualLayout>
          <c:xMode val="edge"/>
          <c:yMode val="edge"/>
          <c:x val="0.243378755017558"/>
          <c:y val="0.0250062433566911"/>
        </c:manualLayout>
      </c:layout>
      <c:overlay val="0"/>
      <c:spPr>
        <a:noFill/>
        <a:ln>
          <a:noFill/>
        </a:ln>
        <a:effectLst/>
      </c:spPr>
    </c:title>
    <c:autoTitleDeleted val="0"/>
    <c:view3D>
      <c:rotX val="30"/>
      <c:rotY val="0"/>
      <c:depthPercent val="100"/>
      <c:rAngAx val="0"/>
    </c:view3D>
    <c:floor>
      <c:thickness val="0"/>
      <c:spPr>
        <a:noFill/>
        <a:ln w="9525"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149569130000048"/>
          <c:y val="0.2001579134423"/>
          <c:w val="0.841259908319366"/>
          <c:h val="0.604747445146245"/>
        </c:manualLayout>
      </c:layout>
      <c:pie3DChart>
        <c:varyColors val="1"/>
        <c:ser>
          <c:idx val="0"/>
          <c:order val="0"/>
          <c:dPt>
            <c:idx val="0"/>
            <c:bubble3D val="0"/>
            <c:spPr>
              <a:solidFill>
                <a:srgbClr val="99CCFF"/>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1-0416-4505-96F7-8F1EFDFDAC48}"/>
              </c:ext>
            </c:extLst>
          </c:dPt>
          <c:dPt>
            <c:idx val="1"/>
            <c:bubble3D val="0"/>
            <c:spPr>
              <a:solidFill>
                <a:srgbClr val="3366FF"/>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3-0416-4505-96F7-8F1EFDFDAC48}"/>
              </c:ext>
            </c:extLst>
          </c:dPt>
          <c:dPt>
            <c:idx val="2"/>
            <c:bubble3D val="0"/>
            <c:spPr>
              <a:solidFill>
                <a:schemeClr val="accent5">
                  <a:lumMod val="60000"/>
                  <a:lumOff val="40000"/>
                </a:schemeClr>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5-0416-4505-96F7-8F1EFDFDAC48}"/>
              </c:ext>
            </c:extLst>
          </c:dPt>
          <c:dLbls>
            <c:dLbl>
              <c:idx val="0"/>
              <c:layout>
                <c:manualLayout>
                  <c:x val="-0.0460093806002232"/>
                  <c:y val="0.037509365035036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0416-4505-96F7-8F1EFDFDAC48}"/>
                </c:ext>
                <c:ext xmlns:c15="http://schemas.microsoft.com/office/drawing/2012/chart" uri="{CE6537A1-D6FC-4f65-9D91-7224C49458BB}"/>
              </c:extLst>
            </c:dLbl>
            <c:dLbl>
              <c:idx val="1"/>
              <c:layout>
                <c:manualLayout>
                  <c:x val="-0.0408919540340928"/>
                  <c:y val="-0.17780521974154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0416-4505-96F7-8F1EFDFDAC48}"/>
                </c:ext>
                <c:ext xmlns:c15="http://schemas.microsoft.com/office/drawing/2012/chart" uri="{CE6537A1-D6FC-4f65-9D91-7224C49458BB}"/>
              </c:extLst>
            </c:dLbl>
            <c:dLbl>
              <c:idx val="2"/>
              <c:layout>
                <c:manualLayout>
                  <c:x val="0.0475430266202306"/>
                  <c:y val="0.029173950582806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0416-4505-96F7-8F1EFDFDAC48}"/>
                </c:ex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Irrig!$F$16:$F$18</c:f>
              <c:strCache>
                <c:ptCount val="3"/>
                <c:pt idx="0">
                  <c:v>Irrigué selon les années</c:v>
                </c:pt>
                <c:pt idx="1">
                  <c:v>Irrigué tous les ans</c:v>
                </c:pt>
                <c:pt idx="2">
                  <c:v>Jamais</c:v>
                </c:pt>
              </c:strCache>
            </c:strRef>
          </c:cat>
          <c:val>
            <c:numRef>
              <c:f>Irrig!$H$16:$H$18</c:f>
              <c:numCache>
                <c:formatCode>0%</c:formatCode>
                <c:ptCount val="3"/>
                <c:pt idx="0">
                  <c:v>0.28169014084507</c:v>
                </c:pt>
                <c:pt idx="1">
                  <c:v>0.295774647887324</c:v>
                </c:pt>
                <c:pt idx="2">
                  <c:v>0.394366197183099</c:v>
                </c:pt>
              </c:numCache>
            </c:numRef>
          </c:val>
          <c:extLst xmlns:c16r2="http://schemas.microsoft.com/office/drawing/2015/06/chart">
            <c:ext xmlns:c16="http://schemas.microsoft.com/office/drawing/2014/chart" uri="{C3380CC4-5D6E-409C-BE32-E72D297353CC}">
              <c16:uniqueId val="{00000006-0416-4505-96F7-8F1EFDFDAC48}"/>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Âge des agriculteurs qui utilisent un OAD</a:t>
            </a:r>
          </a:p>
        </c:rich>
      </c:tx>
      <c:overlay val="0"/>
    </c:title>
    <c:autoTitleDeleted val="0"/>
    <c:plotArea>
      <c:layout>
        <c:manualLayout>
          <c:layoutTarget val="inner"/>
          <c:xMode val="edge"/>
          <c:yMode val="edge"/>
          <c:x val="0.0147114962917193"/>
          <c:y val="0.320045674267648"/>
          <c:w val="0.674418545331698"/>
          <c:h val="0.637406640232311"/>
        </c:manualLayout>
      </c:layout>
      <c:pieChart>
        <c:varyColors val="1"/>
        <c:ser>
          <c:idx val="0"/>
          <c:order val="0"/>
          <c:tx>
            <c:strRef>
              <c:f>Feuil1!$C$1</c:f>
              <c:strCache>
                <c:ptCount val="1"/>
                <c:pt idx="0">
                  <c:v>Part des classes d'âge d'agriculteurs qui utilisent un OAD</c:v>
                </c:pt>
              </c:strCache>
            </c:strRef>
          </c:tx>
          <c:explosion val="3"/>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Feuil1!$A$2:$A$5</c:f>
              <c:strCache>
                <c:ptCount val="4"/>
                <c:pt idx="0">
                  <c:v>20-40 ans</c:v>
                </c:pt>
                <c:pt idx="1">
                  <c:v>41-51 ans</c:v>
                </c:pt>
                <c:pt idx="2">
                  <c:v>52-56 ans</c:v>
                </c:pt>
                <c:pt idx="3">
                  <c:v>57-68 ans</c:v>
                </c:pt>
              </c:strCache>
            </c:strRef>
          </c:cat>
          <c:val>
            <c:numRef>
              <c:f>Feuil1!$C$2:$C$5</c:f>
              <c:numCache>
                <c:formatCode>0%</c:formatCode>
                <c:ptCount val="4"/>
                <c:pt idx="0">
                  <c:v>0.2</c:v>
                </c:pt>
                <c:pt idx="1">
                  <c:v>0.333333333333333</c:v>
                </c:pt>
                <c:pt idx="2">
                  <c:v>0.266666666666667</c:v>
                </c:pt>
                <c:pt idx="3">
                  <c:v>0.2</c:v>
                </c:pt>
              </c:numCache>
            </c:numRef>
          </c:val>
          <c:extLst xmlns:c16r2="http://schemas.microsoft.com/office/drawing/2015/06/chart">
            <c:ext xmlns:c16="http://schemas.microsoft.com/office/drawing/2014/chart" uri="{C3380CC4-5D6E-409C-BE32-E72D297353CC}">
              <c16:uniqueId val="{00000000-2864-43DB-BE64-FA62B6B45C6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79479781273286"/>
          <c:y val="0.383374781327803"/>
          <c:w val="0.314592879702709"/>
          <c:h val="0.436587412707295"/>
        </c:manualLayout>
      </c:layout>
      <c:overlay val="0"/>
    </c:legend>
    <c:plotVisOnly val="1"/>
    <c:dispBlanksAs val="gap"/>
    <c:showDLblsOverMax val="0"/>
  </c:chart>
  <c:txPr>
    <a:bodyPr/>
    <a:lstStyle/>
    <a:p>
      <a:pPr>
        <a:defRPr sz="1600" b="1"/>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Expérience des agriculteurs en blé dur qui utilisent un OAD</a:t>
            </a:r>
          </a:p>
        </c:rich>
      </c:tx>
      <c:overlay val="0"/>
    </c:title>
    <c:autoTitleDeleted val="0"/>
    <c:plotArea>
      <c:layout>
        <c:manualLayout>
          <c:layoutTarget val="inner"/>
          <c:xMode val="edge"/>
          <c:yMode val="edge"/>
          <c:x val="0.0394998846282037"/>
          <c:y val="0.324373613362706"/>
          <c:w val="0.583405026156748"/>
          <c:h val="0.636379533015416"/>
        </c:manualLayout>
      </c:layout>
      <c:pieChart>
        <c:varyColors val="1"/>
        <c:ser>
          <c:idx val="0"/>
          <c:order val="0"/>
          <c:tx>
            <c:strRef>
              <c:f>Feuil1!$J$1</c:f>
              <c:strCache>
                <c:ptCount val="1"/>
                <c:pt idx="0">
                  <c:v>Expérience des agriculteurs qui utilisent un OAD</c:v>
                </c:pt>
              </c:strCache>
            </c:strRef>
          </c:tx>
          <c:explosion val="2"/>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Feuil1!$H$2:$H$5</c:f>
              <c:strCache>
                <c:ptCount val="4"/>
                <c:pt idx="0">
                  <c:v>0-16 ans</c:v>
                </c:pt>
                <c:pt idx="1">
                  <c:v>17-31 ans</c:v>
                </c:pt>
                <c:pt idx="2">
                  <c:v>32-35 ans</c:v>
                </c:pt>
                <c:pt idx="3">
                  <c:v>36-50 ans</c:v>
                </c:pt>
              </c:strCache>
            </c:strRef>
          </c:cat>
          <c:val>
            <c:numRef>
              <c:f>Feuil1!$J$2:$J$5</c:f>
              <c:numCache>
                <c:formatCode>0%</c:formatCode>
                <c:ptCount val="4"/>
                <c:pt idx="0">
                  <c:v>0.2</c:v>
                </c:pt>
                <c:pt idx="1">
                  <c:v>0.466666666666667</c:v>
                </c:pt>
                <c:pt idx="2">
                  <c:v>0.266666666666667</c:v>
                </c:pt>
                <c:pt idx="3">
                  <c:v>0.0666666666666667</c:v>
                </c:pt>
              </c:numCache>
            </c:numRef>
          </c:val>
          <c:extLst xmlns:c16r2="http://schemas.microsoft.com/office/drawing/2015/06/chart">
            <c:ext xmlns:c16="http://schemas.microsoft.com/office/drawing/2014/chart" uri="{C3380CC4-5D6E-409C-BE32-E72D297353CC}">
              <c16:uniqueId val="{00000000-03C0-403B-9584-ED8EF013853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1588402570655"/>
          <c:y val="0.426560456538802"/>
          <c:w val="0.281628163110082"/>
          <c:h val="0.479023734355812"/>
        </c:manualLayout>
      </c:layout>
      <c:overlay val="0"/>
    </c:legend>
    <c:plotVisOnly val="1"/>
    <c:dispBlanksAs val="gap"/>
    <c:showDLblsOverMax val="0"/>
  </c:chart>
  <c:txPr>
    <a:bodyPr/>
    <a:lstStyle/>
    <a:p>
      <a:pPr>
        <a:defRPr sz="1600" b="1"/>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b="1"/>
            </a:pPr>
            <a:r>
              <a:rPr lang="fr-FR" sz="1400" b="1" dirty="0"/>
              <a:t>Utilisation d'OAD selon</a:t>
            </a:r>
            <a:r>
              <a:rPr lang="fr-FR" sz="1400" b="1" baseline="0" dirty="0"/>
              <a:t> l'implication dans la filière blé dur de l'agriculteur</a:t>
            </a:r>
          </a:p>
        </c:rich>
      </c:tx>
      <c:overlay val="0"/>
    </c:title>
    <c:autoTitleDeleted val="0"/>
    <c:plotArea>
      <c:layout>
        <c:manualLayout>
          <c:layoutTarget val="inner"/>
          <c:xMode val="edge"/>
          <c:yMode val="edge"/>
          <c:x val="0.136472098108185"/>
          <c:y val="0.205415338993321"/>
          <c:w val="0.833887419403544"/>
          <c:h val="0.61545532958377"/>
        </c:manualLayout>
      </c:layout>
      <c:barChart>
        <c:barDir val="col"/>
        <c:grouping val="stacked"/>
        <c:varyColors val="0"/>
        <c:ser>
          <c:idx val="0"/>
          <c:order val="0"/>
          <c:tx>
            <c:strRef>
              <c:f>'Utilisation OAD'!$I$11</c:f>
              <c:strCache>
                <c:ptCount val="1"/>
                <c:pt idx="0">
                  <c:v>oui </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'Utilisation OAD'!$H$12:$H$15</c:f>
              <c:strCache>
                <c:ptCount val="4"/>
                <c:pt idx="0">
                  <c:v>non impliqué</c:v>
                </c:pt>
                <c:pt idx="1">
                  <c:v>un peu impliqué</c:v>
                </c:pt>
                <c:pt idx="2">
                  <c:v>assez impliqué</c:v>
                </c:pt>
                <c:pt idx="3">
                  <c:v>très impliqué</c:v>
                </c:pt>
              </c:strCache>
            </c:strRef>
          </c:cat>
          <c:val>
            <c:numRef>
              <c:f>'Utilisation OAD'!$I$12:$I$15</c:f>
              <c:numCache>
                <c:formatCode>General</c:formatCode>
                <c:ptCount val="4"/>
                <c:pt idx="0">
                  <c:v>4.0</c:v>
                </c:pt>
                <c:pt idx="1">
                  <c:v>2.0</c:v>
                </c:pt>
                <c:pt idx="2">
                  <c:v>3.0</c:v>
                </c:pt>
                <c:pt idx="3">
                  <c:v>5.0</c:v>
                </c:pt>
              </c:numCache>
            </c:numRef>
          </c:val>
          <c:extLst xmlns:c16r2="http://schemas.microsoft.com/office/drawing/2015/06/chart">
            <c:ext xmlns:c16="http://schemas.microsoft.com/office/drawing/2014/chart" uri="{C3380CC4-5D6E-409C-BE32-E72D297353CC}">
              <c16:uniqueId val="{00000000-B57C-4921-9A58-DCF02510315E}"/>
            </c:ext>
          </c:extLst>
        </c:ser>
        <c:ser>
          <c:idx val="1"/>
          <c:order val="1"/>
          <c:tx>
            <c:strRef>
              <c:f>'Utilisation OAD'!$J$11</c:f>
              <c:strCache>
                <c:ptCount val="1"/>
                <c:pt idx="0">
                  <c:v>non</c:v>
                </c:pt>
              </c:strCache>
            </c:strRef>
          </c:tx>
          <c:spPr>
            <a:solidFill>
              <a:schemeClr val="bg1">
                <a:lumMod val="75000"/>
              </a:schemeClr>
            </a:solidFill>
          </c:spPr>
          <c:invertIfNegative val="0"/>
          <c:cat>
            <c:strRef>
              <c:f>'Utilisation OAD'!$H$12:$H$15</c:f>
              <c:strCache>
                <c:ptCount val="4"/>
                <c:pt idx="0">
                  <c:v>non impliqué</c:v>
                </c:pt>
                <c:pt idx="1">
                  <c:v>un peu impliqué</c:v>
                </c:pt>
                <c:pt idx="2">
                  <c:v>assez impliqué</c:v>
                </c:pt>
                <c:pt idx="3">
                  <c:v>très impliqué</c:v>
                </c:pt>
              </c:strCache>
            </c:strRef>
          </c:cat>
          <c:val>
            <c:numRef>
              <c:f>'Utilisation OAD'!$J$12:$J$15</c:f>
              <c:numCache>
                <c:formatCode>General</c:formatCode>
                <c:ptCount val="4"/>
                <c:pt idx="0">
                  <c:v>13.0</c:v>
                </c:pt>
                <c:pt idx="1">
                  <c:v>1.0</c:v>
                </c:pt>
                <c:pt idx="2">
                  <c:v>0.0</c:v>
                </c:pt>
                <c:pt idx="3">
                  <c:v>2.0</c:v>
                </c:pt>
              </c:numCache>
            </c:numRef>
          </c:val>
          <c:extLst xmlns:c16r2="http://schemas.microsoft.com/office/drawing/2015/06/chart">
            <c:ext xmlns:c16="http://schemas.microsoft.com/office/drawing/2014/chart" uri="{C3380CC4-5D6E-409C-BE32-E72D297353CC}">
              <c16:uniqueId val="{00000001-B57C-4921-9A58-DCF02510315E}"/>
            </c:ext>
          </c:extLst>
        </c:ser>
        <c:dLbls>
          <c:showLegendKey val="0"/>
          <c:showVal val="0"/>
          <c:showCatName val="0"/>
          <c:showSerName val="0"/>
          <c:showPercent val="0"/>
          <c:showBubbleSize val="0"/>
        </c:dLbls>
        <c:gapWidth val="55"/>
        <c:overlap val="100"/>
        <c:axId val="-2106773744"/>
        <c:axId val="-2106610304"/>
      </c:barChart>
      <c:catAx>
        <c:axId val="-2106773744"/>
        <c:scaling>
          <c:orientation val="minMax"/>
        </c:scaling>
        <c:delete val="0"/>
        <c:axPos val="b"/>
        <c:numFmt formatCode="General" sourceLinked="1"/>
        <c:majorTickMark val="none"/>
        <c:minorTickMark val="none"/>
        <c:tickLblPos val="nextTo"/>
        <c:txPr>
          <a:bodyPr/>
          <a:lstStyle/>
          <a:p>
            <a:pPr>
              <a:defRPr sz="1400" b="1"/>
            </a:pPr>
            <a:endParaRPr lang="fr-FR"/>
          </a:p>
        </c:txPr>
        <c:crossAx val="-2106610304"/>
        <c:crosses val="autoZero"/>
        <c:auto val="1"/>
        <c:lblAlgn val="ctr"/>
        <c:lblOffset val="100"/>
        <c:noMultiLvlLbl val="0"/>
      </c:catAx>
      <c:valAx>
        <c:axId val="-2106610304"/>
        <c:scaling>
          <c:orientation val="minMax"/>
        </c:scaling>
        <c:delete val="0"/>
        <c:axPos val="l"/>
        <c:majorGridlines/>
        <c:numFmt formatCode="General" sourceLinked="1"/>
        <c:majorTickMark val="none"/>
        <c:minorTickMark val="none"/>
        <c:tickLblPos val="nextTo"/>
        <c:txPr>
          <a:bodyPr/>
          <a:lstStyle/>
          <a:p>
            <a:pPr>
              <a:defRPr sz="1400" b="1"/>
            </a:pPr>
            <a:endParaRPr lang="fr-FR"/>
          </a:p>
        </c:txPr>
        <c:crossAx val="-2106773744"/>
        <c:crosses val="autoZero"/>
        <c:crossBetween val="between"/>
      </c:valAx>
    </c:plotArea>
    <c:legend>
      <c:legendPos val="r"/>
      <c:layout>
        <c:manualLayout>
          <c:xMode val="edge"/>
          <c:yMode val="edge"/>
          <c:x val="0.731450949894456"/>
          <c:y val="0.232786863574246"/>
          <c:w val="0.175231374040252"/>
          <c:h val="0.18348623853211"/>
        </c:manualLayout>
      </c:layout>
      <c:overlay val="0"/>
      <c:txPr>
        <a:bodyPr/>
        <a:lstStyle/>
        <a:p>
          <a:pPr>
            <a:defRPr sz="1600" b="1"/>
          </a:pPr>
          <a:endParaRPr lang="fr-FR"/>
        </a:p>
      </c:txPr>
    </c:legend>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b="1"/>
            </a:pPr>
            <a:r>
              <a:rPr lang="fr-FR" sz="1400" b="1" dirty="0"/>
              <a:t>Forme d'utilisation d’OAD selon l'implication de l'agriculteur dans la filière blé</a:t>
            </a:r>
            <a:r>
              <a:rPr lang="fr-FR" sz="1400" b="1" baseline="0" dirty="0"/>
              <a:t> dur</a:t>
            </a:r>
          </a:p>
        </c:rich>
      </c:tx>
      <c:layout>
        <c:manualLayout>
          <c:xMode val="edge"/>
          <c:yMode val="edge"/>
          <c:x val="0.104719727538466"/>
          <c:y val="0.0"/>
        </c:manualLayout>
      </c:layout>
      <c:overlay val="0"/>
    </c:title>
    <c:autoTitleDeleted val="0"/>
    <c:plotArea>
      <c:layout>
        <c:manualLayout>
          <c:layoutTarget val="inner"/>
          <c:xMode val="edge"/>
          <c:yMode val="edge"/>
          <c:x val="0.109594737506904"/>
          <c:y val="0.237275701339585"/>
          <c:w val="0.859356355089496"/>
          <c:h val="0.596434137907226"/>
        </c:manualLayout>
      </c:layout>
      <c:barChart>
        <c:barDir val="col"/>
        <c:grouping val="stacked"/>
        <c:varyColors val="0"/>
        <c:ser>
          <c:idx val="0"/>
          <c:order val="0"/>
          <c:tx>
            <c:strRef>
              <c:f>'Utilisation OAD'!$K$11</c:f>
              <c:strCache>
                <c:ptCount val="1"/>
                <c:pt idx="0">
                  <c:v>personnelle</c:v>
                </c:pt>
              </c:strCache>
            </c:strRef>
          </c:tx>
          <c:spPr>
            <a:solidFill>
              <a:schemeClr val="bg2">
                <a:lumMod val="75000"/>
              </a:schemeClr>
            </a:solidFill>
          </c:spPr>
          <c:invertIfNegative val="0"/>
          <c:cat>
            <c:strRef>
              <c:f>'Utilisation OAD'!$H$12:$H$15</c:f>
              <c:strCache>
                <c:ptCount val="4"/>
                <c:pt idx="0">
                  <c:v>non impliqué</c:v>
                </c:pt>
                <c:pt idx="1">
                  <c:v>un peu impliqué</c:v>
                </c:pt>
                <c:pt idx="2">
                  <c:v>assez impliqué</c:v>
                </c:pt>
                <c:pt idx="3">
                  <c:v>très impliqué</c:v>
                </c:pt>
              </c:strCache>
            </c:strRef>
          </c:cat>
          <c:val>
            <c:numRef>
              <c:f>'Utilisation OAD'!$K$12:$K$15</c:f>
              <c:numCache>
                <c:formatCode>General</c:formatCode>
                <c:ptCount val="4"/>
                <c:pt idx="0">
                  <c:v>2.0</c:v>
                </c:pt>
                <c:pt idx="1">
                  <c:v>1.0</c:v>
                </c:pt>
                <c:pt idx="2">
                  <c:v>1.0</c:v>
                </c:pt>
                <c:pt idx="3">
                  <c:v>2.0</c:v>
                </c:pt>
              </c:numCache>
            </c:numRef>
          </c:val>
          <c:extLst xmlns:c16r2="http://schemas.microsoft.com/office/drawing/2015/06/chart">
            <c:ext xmlns:c16="http://schemas.microsoft.com/office/drawing/2014/chart" uri="{C3380CC4-5D6E-409C-BE32-E72D297353CC}">
              <c16:uniqueId val="{00000000-D08C-473E-A938-4C6E7A003301}"/>
            </c:ext>
          </c:extLst>
        </c:ser>
        <c:ser>
          <c:idx val="1"/>
          <c:order val="1"/>
          <c:tx>
            <c:strRef>
              <c:f>'Utilisation OAD'!$L$11</c:f>
              <c:strCache>
                <c:ptCount val="1"/>
                <c:pt idx="0">
                  <c:v>par un conseiller</c:v>
                </c:pt>
              </c:strCache>
            </c:strRef>
          </c:tx>
          <c:spPr>
            <a:solidFill>
              <a:schemeClr val="accent1">
                <a:lumMod val="60000"/>
                <a:lumOff val="40000"/>
              </a:schemeClr>
            </a:solidFill>
          </c:spPr>
          <c:invertIfNegative val="0"/>
          <c:cat>
            <c:strRef>
              <c:f>'Utilisation OAD'!$H$12:$H$15</c:f>
              <c:strCache>
                <c:ptCount val="4"/>
                <c:pt idx="0">
                  <c:v>non impliqué</c:v>
                </c:pt>
                <c:pt idx="1">
                  <c:v>un peu impliqué</c:v>
                </c:pt>
                <c:pt idx="2">
                  <c:v>assez impliqué</c:v>
                </c:pt>
                <c:pt idx="3">
                  <c:v>très impliqué</c:v>
                </c:pt>
              </c:strCache>
            </c:strRef>
          </c:cat>
          <c:val>
            <c:numRef>
              <c:f>'Utilisation OAD'!$L$12:$L$15</c:f>
              <c:numCache>
                <c:formatCode>General</c:formatCode>
                <c:ptCount val="4"/>
                <c:pt idx="0">
                  <c:v>1.0</c:v>
                </c:pt>
                <c:pt idx="1">
                  <c:v>1.0</c:v>
                </c:pt>
                <c:pt idx="2">
                  <c:v>2.0</c:v>
                </c:pt>
                <c:pt idx="3">
                  <c:v>3.0</c:v>
                </c:pt>
              </c:numCache>
            </c:numRef>
          </c:val>
          <c:extLst xmlns:c16r2="http://schemas.microsoft.com/office/drawing/2015/06/chart">
            <c:ext xmlns:c16="http://schemas.microsoft.com/office/drawing/2014/chart" uri="{C3380CC4-5D6E-409C-BE32-E72D297353CC}">
              <c16:uniqueId val="{00000001-D08C-473E-A938-4C6E7A003301}"/>
            </c:ext>
          </c:extLst>
        </c:ser>
        <c:dLbls>
          <c:showLegendKey val="0"/>
          <c:showVal val="0"/>
          <c:showCatName val="0"/>
          <c:showSerName val="0"/>
          <c:showPercent val="0"/>
          <c:showBubbleSize val="0"/>
        </c:dLbls>
        <c:gapWidth val="55"/>
        <c:overlap val="100"/>
        <c:axId val="-2100178000"/>
        <c:axId val="-2099581888"/>
      </c:barChart>
      <c:catAx>
        <c:axId val="-2100178000"/>
        <c:scaling>
          <c:orientation val="minMax"/>
        </c:scaling>
        <c:delete val="0"/>
        <c:axPos val="b"/>
        <c:numFmt formatCode="General" sourceLinked="1"/>
        <c:majorTickMark val="none"/>
        <c:minorTickMark val="none"/>
        <c:tickLblPos val="nextTo"/>
        <c:txPr>
          <a:bodyPr/>
          <a:lstStyle/>
          <a:p>
            <a:pPr>
              <a:defRPr sz="1400" b="1"/>
            </a:pPr>
            <a:endParaRPr lang="fr-FR"/>
          </a:p>
        </c:txPr>
        <c:crossAx val="-2099581888"/>
        <c:crosses val="autoZero"/>
        <c:auto val="1"/>
        <c:lblAlgn val="ctr"/>
        <c:lblOffset val="100"/>
        <c:noMultiLvlLbl val="0"/>
      </c:catAx>
      <c:valAx>
        <c:axId val="-2099581888"/>
        <c:scaling>
          <c:orientation val="minMax"/>
        </c:scaling>
        <c:delete val="0"/>
        <c:axPos val="l"/>
        <c:majorGridlines/>
        <c:numFmt formatCode="General" sourceLinked="1"/>
        <c:majorTickMark val="none"/>
        <c:minorTickMark val="none"/>
        <c:tickLblPos val="nextTo"/>
        <c:txPr>
          <a:bodyPr/>
          <a:lstStyle/>
          <a:p>
            <a:pPr>
              <a:defRPr sz="1600" b="1"/>
            </a:pPr>
            <a:endParaRPr lang="fr-FR"/>
          </a:p>
        </c:txPr>
        <c:crossAx val="-2100178000"/>
        <c:crosses val="autoZero"/>
        <c:crossBetween val="between"/>
      </c:valAx>
    </c:plotArea>
    <c:legend>
      <c:legendPos val="r"/>
      <c:layout>
        <c:manualLayout>
          <c:xMode val="edge"/>
          <c:yMode val="edge"/>
          <c:x val="0.103428744089974"/>
          <c:y val="0.254844410363535"/>
          <c:w val="0.566303252155349"/>
          <c:h val="0.181623044571073"/>
        </c:manualLayout>
      </c:layout>
      <c:overlay val="0"/>
      <c:txPr>
        <a:bodyPr/>
        <a:lstStyle/>
        <a:p>
          <a:pPr>
            <a:defRPr sz="1400" b="1"/>
          </a:pPr>
          <a:endParaRPr lang="fr-FR"/>
        </a:p>
      </c:txPr>
    </c:legend>
    <c:plotVisOnly val="1"/>
    <c:dispBlanksAs val="gap"/>
    <c:showDLblsOverMax val="0"/>
  </c:chart>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Utilisation d'OAD selon la gamme de rendement</a:t>
            </a:r>
          </a:p>
        </c:rich>
      </c:tx>
      <c:layout>
        <c:manualLayout>
          <c:xMode val="edge"/>
          <c:yMode val="edge"/>
          <c:x val="0.09262757462196"/>
          <c:y val="0.00817828401570488"/>
        </c:manualLayout>
      </c:layout>
      <c:overlay val="0"/>
    </c:title>
    <c:autoTitleDeleted val="0"/>
    <c:plotArea>
      <c:layout>
        <c:manualLayout>
          <c:layoutTarget val="inner"/>
          <c:xMode val="edge"/>
          <c:yMode val="edge"/>
          <c:x val="0.120112324198343"/>
          <c:y val="0.211255057495912"/>
          <c:w val="0.491328617475376"/>
          <c:h val="0.777326254931924"/>
        </c:manualLayout>
      </c:layout>
      <c:pieChart>
        <c:varyColors val="1"/>
        <c:ser>
          <c:idx val="0"/>
          <c:order val="0"/>
          <c:tx>
            <c:strRef>
              <c:f>Feuil1!$H$1</c:f>
              <c:strCache>
                <c:ptCount val="1"/>
                <c:pt idx="0">
                  <c:v>Utilisation d'OAD selon la gamme de rendement</c:v>
                </c:pt>
              </c:strCache>
            </c:strRef>
          </c:tx>
          <c:dPt>
            <c:idx val="0"/>
            <c:bubble3D val="0"/>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1-045C-49EA-8EEF-52AD3B07C2EC}"/>
              </c:ext>
            </c:extLst>
          </c:dPt>
          <c:dPt>
            <c:idx val="1"/>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045C-49EA-8EEF-52AD3B07C2EC}"/>
              </c:ext>
            </c:extLst>
          </c:dPt>
          <c:dPt>
            <c:idx val="2"/>
            <c:bubble3D val="0"/>
            <c:spPr>
              <a:solidFill>
                <a:srgbClr val="FF6600"/>
              </a:solidFill>
            </c:spPr>
            <c:extLst xmlns:c16r2="http://schemas.microsoft.com/office/drawing/2015/06/chart">
              <c:ext xmlns:c16="http://schemas.microsoft.com/office/drawing/2014/chart" uri="{C3380CC4-5D6E-409C-BE32-E72D297353CC}">
                <c16:uniqueId val="{00000005-045C-49EA-8EEF-52AD3B07C2EC}"/>
              </c:ext>
            </c:extLst>
          </c:dPt>
          <c:dPt>
            <c:idx val="3"/>
            <c:bubble3D val="0"/>
            <c:spPr>
              <a:solidFill>
                <a:srgbClr val="008000"/>
              </a:solidFill>
            </c:spPr>
            <c:extLst xmlns:c16r2="http://schemas.microsoft.com/office/drawing/2015/06/chart">
              <c:ext xmlns:c16="http://schemas.microsoft.com/office/drawing/2014/chart" uri="{C3380CC4-5D6E-409C-BE32-E72D297353CC}">
                <c16:uniqueId val="{00000007-045C-49EA-8EEF-52AD3B07C2EC}"/>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Feuil1!$G$2:$G$5</c:f>
              <c:strCache>
                <c:ptCount val="4"/>
                <c:pt idx="0">
                  <c:v>20-39q/ha</c:v>
                </c:pt>
                <c:pt idx="1">
                  <c:v>40-49q/ha</c:v>
                </c:pt>
                <c:pt idx="2">
                  <c:v>50-69q/ha</c:v>
                </c:pt>
                <c:pt idx="3">
                  <c:v>70-90q/ha</c:v>
                </c:pt>
              </c:strCache>
            </c:strRef>
          </c:cat>
          <c:val>
            <c:numRef>
              <c:f>Feuil1!$H$2:$H$5</c:f>
              <c:numCache>
                <c:formatCode>0%</c:formatCode>
                <c:ptCount val="4"/>
                <c:pt idx="0">
                  <c:v>0.25</c:v>
                </c:pt>
                <c:pt idx="1">
                  <c:v>0.166666666666667</c:v>
                </c:pt>
                <c:pt idx="2">
                  <c:v>0.166666666666667</c:v>
                </c:pt>
                <c:pt idx="3">
                  <c:v>0.416666666666667</c:v>
                </c:pt>
              </c:numCache>
            </c:numRef>
          </c:val>
          <c:extLst xmlns:c16r2="http://schemas.microsoft.com/office/drawing/2015/06/chart">
            <c:ext xmlns:c16="http://schemas.microsoft.com/office/drawing/2014/chart" uri="{C3380CC4-5D6E-409C-BE32-E72D297353CC}">
              <c16:uniqueId val="{00000008-045C-49EA-8EEF-52AD3B07C2E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75511444279326"/>
          <c:y val="0.303913405495421"/>
          <c:w val="0.307069268895486"/>
          <c:h val="0.535287363649653"/>
        </c:manualLayout>
      </c:layout>
      <c:overlay val="0"/>
    </c:legend>
    <c:plotVisOnly val="1"/>
    <c:dispBlanksAs val="gap"/>
    <c:showDLblsOverMax val="0"/>
  </c:chart>
  <c:txPr>
    <a:bodyPr/>
    <a:lstStyle/>
    <a:p>
      <a:pPr>
        <a:defRPr sz="1600" b="1"/>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fr-FR" b="0" dirty="0"/>
              <a:t>Atteinte </a:t>
            </a:r>
            <a:r>
              <a:rPr lang="fr-FR" b="0" baseline="0" dirty="0"/>
              <a:t>du taux protéique en fonction de l'utilisation ou non d'OAD</a:t>
            </a:r>
            <a:endParaRPr lang="fr-FR" b="0" dirty="0"/>
          </a:p>
        </c:rich>
      </c:tx>
      <c:layout>
        <c:manualLayout>
          <c:xMode val="edge"/>
          <c:yMode val="edge"/>
          <c:x val="0.176789189560912"/>
          <c:y val="0.040133779264214"/>
        </c:manualLayout>
      </c:layout>
      <c:overlay val="0"/>
    </c:title>
    <c:autoTitleDeleted val="0"/>
    <c:plotArea>
      <c:layout/>
      <c:barChart>
        <c:barDir val="col"/>
        <c:grouping val="stacked"/>
        <c:varyColors val="0"/>
        <c:ser>
          <c:idx val="0"/>
          <c:order val="0"/>
          <c:tx>
            <c:strRef>
              <c:f>Feuil1!$H$22</c:f>
              <c:strCache>
                <c:ptCount val="1"/>
                <c:pt idx="0">
                  <c:v>atteint TOUJOURS ou SOUVENT le taux protéique </c:v>
                </c:pt>
              </c:strCache>
            </c:strRef>
          </c:tx>
          <c:spPr>
            <a:solidFill>
              <a:schemeClr val="accent3">
                <a:lumMod val="75000"/>
              </a:schemeClr>
            </a:solidFill>
          </c:spPr>
          <c:invertIfNegative val="0"/>
          <c:cat>
            <c:strRef>
              <c:f>Feuil1!$I$21:$J$21</c:f>
              <c:strCache>
                <c:ptCount val="2"/>
                <c:pt idx="0">
                  <c:v>utilise un OAD</c:v>
                </c:pt>
                <c:pt idx="1">
                  <c:v>n'utilise pas d'OAD</c:v>
                </c:pt>
              </c:strCache>
            </c:strRef>
          </c:cat>
          <c:val>
            <c:numRef>
              <c:f>Feuil1!$I$22:$J$22</c:f>
              <c:numCache>
                <c:formatCode>General</c:formatCode>
                <c:ptCount val="2"/>
                <c:pt idx="0">
                  <c:v>10.0</c:v>
                </c:pt>
                <c:pt idx="1">
                  <c:v>8.0</c:v>
                </c:pt>
              </c:numCache>
            </c:numRef>
          </c:val>
          <c:extLst xmlns:c16r2="http://schemas.microsoft.com/office/drawing/2015/06/chart">
            <c:ext xmlns:c16="http://schemas.microsoft.com/office/drawing/2014/chart" uri="{C3380CC4-5D6E-409C-BE32-E72D297353CC}">
              <c16:uniqueId val="{00000000-FE06-42C0-91FB-7646FE8EA9D1}"/>
            </c:ext>
          </c:extLst>
        </c:ser>
        <c:ser>
          <c:idx val="1"/>
          <c:order val="1"/>
          <c:tx>
            <c:strRef>
              <c:f>Feuil1!$H$23</c:f>
              <c:strCache>
                <c:ptCount val="1"/>
                <c:pt idx="0">
                  <c:v>n'atteint JAMAIS ou PARFOIS le taux protéique</c:v>
                </c:pt>
              </c:strCache>
            </c:strRef>
          </c:tx>
          <c:spPr>
            <a:solidFill>
              <a:schemeClr val="accent2">
                <a:lumMod val="60000"/>
                <a:lumOff val="40000"/>
              </a:schemeClr>
            </a:solidFill>
          </c:spPr>
          <c:invertIfNegative val="0"/>
          <c:cat>
            <c:strRef>
              <c:f>Feuil1!$I$21:$J$21</c:f>
              <c:strCache>
                <c:ptCount val="2"/>
                <c:pt idx="0">
                  <c:v>utilise un OAD</c:v>
                </c:pt>
                <c:pt idx="1">
                  <c:v>n'utilise pas d'OAD</c:v>
                </c:pt>
              </c:strCache>
            </c:strRef>
          </c:cat>
          <c:val>
            <c:numRef>
              <c:f>Feuil1!$I$23:$J$23</c:f>
              <c:numCache>
                <c:formatCode>General</c:formatCode>
                <c:ptCount val="2"/>
                <c:pt idx="0">
                  <c:v>0.0</c:v>
                </c:pt>
                <c:pt idx="1">
                  <c:v>8.0</c:v>
                </c:pt>
              </c:numCache>
            </c:numRef>
          </c:val>
          <c:extLst xmlns:c16r2="http://schemas.microsoft.com/office/drawing/2015/06/chart">
            <c:ext xmlns:c16="http://schemas.microsoft.com/office/drawing/2014/chart" uri="{C3380CC4-5D6E-409C-BE32-E72D297353CC}">
              <c16:uniqueId val="{00000001-FE06-42C0-91FB-7646FE8EA9D1}"/>
            </c:ext>
          </c:extLst>
        </c:ser>
        <c:dLbls>
          <c:showLegendKey val="0"/>
          <c:showVal val="0"/>
          <c:showCatName val="0"/>
          <c:showSerName val="0"/>
          <c:showPercent val="0"/>
          <c:showBubbleSize val="0"/>
        </c:dLbls>
        <c:gapWidth val="55"/>
        <c:overlap val="100"/>
        <c:axId val="-2099670032"/>
        <c:axId val="-2099639376"/>
      </c:barChart>
      <c:catAx>
        <c:axId val="-2099670032"/>
        <c:scaling>
          <c:orientation val="minMax"/>
        </c:scaling>
        <c:delete val="0"/>
        <c:axPos val="b"/>
        <c:numFmt formatCode="General" sourceLinked="0"/>
        <c:majorTickMark val="none"/>
        <c:minorTickMark val="none"/>
        <c:tickLblPos val="nextTo"/>
        <c:txPr>
          <a:bodyPr/>
          <a:lstStyle/>
          <a:p>
            <a:pPr>
              <a:defRPr sz="2000"/>
            </a:pPr>
            <a:endParaRPr lang="fr-FR"/>
          </a:p>
        </c:txPr>
        <c:crossAx val="-2099639376"/>
        <c:crosses val="autoZero"/>
        <c:auto val="1"/>
        <c:lblAlgn val="ctr"/>
        <c:lblOffset val="100"/>
        <c:noMultiLvlLbl val="0"/>
      </c:catAx>
      <c:valAx>
        <c:axId val="-2099639376"/>
        <c:scaling>
          <c:orientation val="minMax"/>
        </c:scaling>
        <c:delete val="0"/>
        <c:axPos val="l"/>
        <c:majorGridlines/>
        <c:numFmt formatCode="General" sourceLinked="1"/>
        <c:majorTickMark val="none"/>
        <c:minorTickMark val="none"/>
        <c:tickLblPos val="nextTo"/>
        <c:txPr>
          <a:bodyPr/>
          <a:lstStyle/>
          <a:p>
            <a:pPr>
              <a:defRPr sz="1800"/>
            </a:pPr>
            <a:endParaRPr lang="fr-FR"/>
          </a:p>
        </c:txPr>
        <c:crossAx val="-2099670032"/>
        <c:crosses val="autoZero"/>
        <c:crossBetween val="between"/>
      </c:valAx>
    </c:plotArea>
    <c:legend>
      <c:legendPos val="r"/>
      <c:overlay val="0"/>
      <c:txPr>
        <a:bodyPr/>
        <a:lstStyle/>
        <a:p>
          <a:pPr>
            <a:defRPr sz="1800"/>
          </a:pPr>
          <a:endParaRPr lang="fr-FR"/>
        </a:p>
      </c:txPr>
    </c:legend>
    <c:plotVisOnly val="1"/>
    <c:dispBlanksAs val="gap"/>
    <c:showDLblsOverMax val="0"/>
  </c:chart>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oadpersooucons!$K$5</c:f>
              <c:strCache>
                <c:ptCount val="1"/>
                <c:pt idx="0">
                  <c:v>OAD</c:v>
                </c:pt>
              </c:strCache>
            </c:strRef>
          </c:tx>
          <c:dLbls>
            <c:dLbl>
              <c:idx val="1"/>
              <c:layout>
                <c:manualLayout>
                  <c:x val="0.0422619019145349"/>
                  <c:y val="-0.042461803879961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C745-46A0-A1CD-C1E76B75CD72}"/>
                </c:ext>
                <c:ext xmlns:c15="http://schemas.microsoft.com/office/drawing/2012/chart" uri="{CE6537A1-D6FC-4f65-9D91-7224C49458BB}"/>
              </c:extLst>
            </c:dLbl>
            <c:spPr>
              <a:noFill/>
              <a:ln>
                <a:noFill/>
              </a:ln>
              <a:effectLst/>
            </c:spPr>
            <c:txPr>
              <a:bodyPr/>
              <a:lstStyle/>
              <a:p>
                <a:pPr>
                  <a:defRPr sz="1400" b="1"/>
                </a:pPr>
                <a:endParaRPr lang="fr-FR"/>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oadpersooucons!$K$6:$K$8</c:f>
              <c:strCache>
                <c:ptCount val="3"/>
                <c:pt idx="0">
                  <c:v>Utilisation seule</c:v>
                </c:pt>
                <c:pt idx="1">
                  <c:v>Utilisation avec conseiller</c:v>
                </c:pt>
                <c:pt idx="2">
                  <c:v>Pas d'utilisation</c:v>
                </c:pt>
              </c:strCache>
            </c:strRef>
          </c:cat>
          <c:val>
            <c:numRef>
              <c:f>oadpersooucons!$M$6:$M$8</c:f>
              <c:numCache>
                <c:formatCode>0%</c:formatCode>
                <c:ptCount val="3"/>
                <c:pt idx="0">
                  <c:v>0.2</c:v>
                </c:pt>
                <c:pt idx="1">
                  <c:v>0.3</c:v>
                </c:pt>
                <c:pt idx="2">
                  <c:v>0.5</c:v>
                </c:pt>
              </c:numCache>
            </c:numRef>
          </c:val>
          <c:extLst xmlns:c16r2="http://schemas.microsoft.com/office/drawing/2015/06/chart">
            <c:ext xmlns:c16="http://schemas.microsoft.com/office/drawing/2014/chart" uri="{C3380CC4-5D6E-409C-BE32-E72D297353CC}">
              <c16:uniqueId val="{00000001-C745-46A0-A1CD-C1E76B75CD72}"/>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[Repertoire_Valensole.xlsx]Résultat Précédent cultural!Tableau croisé dynamique5</c:name>
    <c:fmtId val="-1"/>
  </c:pivotSource>
  <c:chart>
    <c:title>
      <c:tx>
        <c:rich>
          <a:bodyPr/>
          <a:lstStyle/>
          <a:p>
            <a:pPr algn="ctr" rtl="0">
              <a:defRPr lang="en-US" sz="1600" b="1" i="0" u="none" strike="noStrike" kern="1200" spc="0" baseline="0" dirty="0" err="1">
                <a:solidFill>
                  <a:prstClr val="black">
                    <a:lumMod val="65000"/>
                    <a:lumOff val="35000"/>
                  </a:prstClr>
                </a:solidFill>
                <a:latin typeface="+mn-lt"/>
                <a:ea typeface="+mn-ea"/>
                <a:cs typeface="+mn-cs"/>
              </a:defRPr>
            </a:pPr>
            <a:r>
              <a:rPr lang="en-US" sz="1600" b="1" i="0" u="none" strike="noStrike" kern="1200" spc="0" baseline="0" dirty="0" err="1">
                <a:solidFill>
                  <a:schemeClr val="tx1"/>
                </a:solidFill>
                <a:latin typeface="+mn-lt"/>
                <a:ea typeface="+mn-ea"/>
                <a:cs typeface="+mn-cs"/>
              </a:rPr>
              <a:t>Précédents</a:t>
            </a:r>
            <a:r>
              <a:rPr lang="en-US" sz="1600" b="1" i="0" u="none" strike="noStrike" kern="1200" spc="0" baseline="0" dirty="0">
                <a:solidFill>
                  <a:schemeClr val="tx1"/>
                </a:solidFill>
                <a:latin typeface="+mn-lt"/>
                <a:ea typeface="+mn-ea"/>
                <a:cs typeface="+mn-cs"/>
              </a:rPr>
              <a:t> du </a:t>
            </a:r>
            <a:r>
              <a:rPr lang="en-US" sz="1600" b="1" i="0" u="none" strike="noStrike" kern="1200" spc="0" baseline="0" dirty="0" err="1">
                <a:solidFill>
                  <a:schemeClr val="tx1"/>
                </a:solidFill>
                <a:latin typeface="+mn-lt"/>
                <a:ea typeface="+mn-ea"/>
                <a:cs typeface="+mn-cs"/>
              </a:rPr>
              <a:t>blé</a:t>
            </a:r>
            <a:r>
              <a:rPr lang="en-US" sz="1600" b="1" i="0" u="none" strike="noStrike" kern="1200" spc="0" baseline="0" dirty="0">
                <a:solidFill>
                  <a:schemeClr val="tx1"/>
                </a:solidFill>
                <a:latin typeface="+mn-lt"/>
                <a:ea typeface="+mn-ea"/>
                <a:cs typeface="+mn-cs"/>
              </a:rPr>
              <a:t> </a:t>
            </a:r>
            <a:r>
              <a:rPr lang="en-US" sz="1600" b="1" i="0" u="none" strike="noStrike" kern="1200" spc="0" baseline="0" dirty="0" err="1">
                <a:solidFill>
                  <a:schemeClr val="tx1"/>
                </a:solidFill>
                <a:latin typeface="+mn-lt"/>
                <a:ea typeface="+mn-ea"/>
                <a:cs typeface="+mn-cs"/>
              </a:rPr>
              <a:t>dur</a:t>
            </a:r>
            <a:endParaRPr lang="en-US" sz="1600" b="1" i="0" u="none" strike="noStrike" kern="1200" spc="0" baseline="0" dirty="0">
              <a:solidFill>
                <a:schemeClr val="tx1"/>
              </a:solidFill>
              <a:latin typeface="+mn-lt"/>
              <a:ea typeface="+mn-ea"/>
              <a:cs typeface="+mn-cs"/>
            </a:endParaRPr>
          </a:p>
        </c:rich>
      </c:tx>
      <c:layout>
        <c:manualLayout>
          <c:xMode val="edge"/>
          <c:yMode val="edge"/>
          <c:x val="0.326316910477908"/>
          <c:y val="0.0191630005404223"/>
        </c:manualLayout>
      </c:layout>
      <c:overlay val="0"/>
    </c:title>
    <c:autoTitleDeleted val="0"/>
    <c:pivotFmts>
      <c:pivotFmt>
        <c:idx val="0"/>
        <c:marker>
          <c:symbol val="none"/>
        </c:marker>
        <c:dLbl>
          <c:idx val="0"/>
          <c:numFmt formatCode="0%" sourceLinked="0"/>
          <c:spPr/>
          <c:txPr>
            <a:bodyPr/>
            <a:lstStyle/>
            <a:p>
              <a:pPr>
                <a:defRPr b="1"/>
              </a:pPr>
              <a:endParaRPr lang="fr-FR"/>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marker>
          <c:symbol val="none"/>
        </c:marker>
        <c:dLbl>
          <c:idx val="0"/>
          <c:numFmt formatCode="0%" sourceLinked="0"/>
          <c:spPr/>
          <c:txPr>
            <a:bodyPr/>
            <a:lstStyle/>
            <a:p>
              <a:pPr>
                <a:defRPr b="1"/>
              </a:pPr>
              <a:endParaRPr lang="fr-FR"/>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310280702639249"/>
          <c:y val="0.112860946461963"/>
          <c:w val="0.290363088297686"/>
          <c:h val="0.672090717507844"/>
        </c:manualLayout>
      </c:layout>
      <c:pieChart>
        <c:varyColors val="1"/>
        <c:ser>
          <c:idx val="0"/>
          <c:order val="0"/>
          <c:tx>
            <c:strRef>
              <c:f>'Résultat Précédent cultural'!$D$9</c:f>
              <c:strCache>
                <c:ptCount val="1"/>
                <c:pt idx="0">
                  <c:v>Total</c:v>
                </c:pt>
              </c:strCache>
            </c:strRef>
          </c:tx>
          <c:explosion val="9"/>
          <c:dPt>
            <c:idx val="0"/>
            <c:bubble3D val="0"/>
            <c:spPr>
              <a:solidFill>
                <a:srgbClr val="FFC000"/>
              </a:solidFill>
            </c:spPr>
            <c:extLst xmlns:c16r2="http://schemas.microsoft.com/office/drawing/2015/06/chart">
              <c:ext xmlns:c16="http://schemas.microsoft.com/office/drawing/2014/chart" uri="{C3380CC4-5D6E-409C-BE32-E72D297353CC}">
                <c16:uniqueId val="{00000001-05DA-49BF-9A73-C4FFA8B83099}"/>
              </c:ext>
            </c:extLst>
          </c:dPt>
          <c:dPt>
            <c:idx val="1"/>
            <c:bubble3D val="0"/>
            <c:spPr>
              <a:solidFill>
                <a:srgbClr val="FFFF00"/>
              </a:solidFill>
            </c:spPr>
            <c:extLst xmlns:c16r2="http://schemas.microsoft.com/office/drawing/2015/06/chart">
              <c:ext xmlns:c16="http://schemas.microsoft.com/office/drawing/2014/chart" uri="{C3380CC4-5D6E-409C-BE32-E72D297353CC}">
                <c16:uniqueId val="{00000003-05DA-49BF-9A73-C4FFA8B83099}"/>
              </c:ext>
            </c:extLst>
          </c:dPt>
          <c:dPt>
            <c:idx val="3"/>
            <c:bubble3D val="0"/>
            <c:spPr>
              <a:solidFill>
                <a:srgbClr val="7030A0"/>
              </a:solidFill>
            </c:spPr>
            <c:extLst xmlns:c16r2="http://schemas.microsoft.com/office/drawing/2015/06/chart">
              <c:ext xmlns:c16="http://schemas.microsoft.com/office/drawing/2014/chart" uri="{C3380CC4-5D6E-409C-BE32-E72D297353CC}">
                <c16:uniqueId val="{00000005-05DA-49BF-9A73-C4FFA8B83099}"/>
              </c:ext>
            </c:extLst>
          </c:dPt>
          <c:dPt>
            <c:idx val="5"/>
            <c:bubble3D val="0"/>
            <c:spPr>
              <a:solidFill>
                <a:srgbClr val="00B050"/>
              </a:solidFill>
            </c:spPr>
            <c:extLst xmlns:c16r2="http://schemas.microsoft.com/office/drawing/2015/06/chart">
              <c:ext xmlns:c16="http://schemas.microsoft.com/office/drawing/2014/chart" uri="{C3380CC4-5D6E-409C-BE32-E72D297353CC}">
                <c16:uniqueId val="{00000007-05DA-49BF-9A73-C4FFA8B83099}"/>
              </c:ext>
            </c:extLst>
          </c:dPt>
          <c:dLbls>
            <c:dLbl>
              <c:idx val="0"/>
              <c:layout>
                <c:manualLayout>
                  <c:x val="-0.0684996101030849"/>
                  <c:y val="0.14813742347756"/>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05DA-49BF-9A73-C4FFA8B83099}"/>
                </c:ext>
                <c:ext xmlns:c15="http://schemas.microsoft.com/office/drawing/2012/chart" uri="{CE6537A1-D6FC-4f65-9D91-7224C49458BB}"/>
              </c:extLst>
            </c:dLbl>
            <c:dLbl>
              <c:idx val="1"/>
              <c:layout>
                <c:manualLayout>
                  <c:x val="-0.0712170014074328"/>
                  <c:y val="-0.154499834303839"/>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5DA-49BF-9A73-C4FFA8B83099}"/>
                </c:ext>
                <c:ext xmlns:c15="http://schemas.microsoft.com/office/drawing/2012/chart" uri="{CE6537A1-D6FC-4f65-9D91-7224C49458BB}"/>
              </c:extLst>
            </c:dLbl>
            <c:dLbl>
              <c:idx val="3"/>
              <c:layout>
                <c:manualLayout>
                  <c:x val="0.054419861919434"/>
                  <c:y val="-0.154906835552651"/>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05DA-49BF-9A73-C4FFA8B83099}"/>
                </c:ext>
                <c:ext xmlns:c15="http://schemas.microsoft.com/office/drawing/2012/chart" uri="{CE6537A1-D6FC-4f65-9D91-7224C49458BB}"/>
              </c:extLst>
            </c:dLbl>
            <c:dLbl>
              <c:idx val="5"/>
              <c:layout>
                <c:manualLayout>
                  <c:x val="0.0824129388717714"/>
                  <c:y val="0.108420444470184"/>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05DA-49BF-9A73-C4FFA8B83099}"/>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8-05DA-49BF-9A73-C4FFA8B83099}"/>
                </c:ext>
                <c:ext xmlns:c15="http://schemas.microsoft.com/office/drawing/2012/chart" uri="{CE6537A1-D6FC-4f65-9D91-7224C49458BB}"/>
              </c:extLst>
            </c:dLbl>
            <c:numFmt formatCode="0%" sourceLinked="0"/>
            <c:spPr>
              <a:noFill/>
              <a:ln>
                <a:noFill/>
              </a:ln>
              <a:effectLst/>
            </c:spPr>
            <c:txPr>
              <a:bodyPr/>
              <a:lstStyle/>
              <a:p>
                <a:pPr>
                  <a:defRPr sz="1800" b="1"/>
                </a:pPr>
                <a:endParaRPr lang="fr-F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'Résultat Précédent cultural'!$C$10:$C$17</c:f>
              <c:strCache>
                <c:ptCount val="7"/>
                <c:pt idx="0">
                  <c:v>Autre cereale</c:v>
                </c:pt>
                <c:pt idx="1">
                  <c:v>ble dur</c:v>
                </c:pt>
                <c:pt idx="2">
                  <c:v>culture permanante (PPAm, vigne, arbo)</c:v>
                </c:pt>
                <c:pt idx="3">
                  <c:v>legumineuse</c:v>
                </c:pt>
                <c:pt idx="4">
                  <c:v>maraîchage</c:v>
                </c:pt>
                <c:pt idx="5">
                  <c:v>oleagineux</c:v>
                </c:pt>
                <c:pt idx="6">
                  <c:v>soja</c:v>
                </c:pt>
              </c:strCache>
            </c:strRef>
          </c:cat>
          <c:val>
            <c:numRef>
              <c:f>'Résultat Précédent cultural'!$D$10:$D$17</c:f>
              <c:numCache>
                <c:formatCode>General</c:formatCode>
                <c:ptCount val="7"/>
                <c:pt idx="0">
                  <c:v>17.0</c:v>
                </c:pt>
                <c:pt idx="1">
                  <c:v>15.0</c:v>
                </c:pt>
                <c:pt idx="2">
                  <c:v>2.0</c:v>
                </c:pt>
                <c:pt idx="3">
                  <c:v>9.0</c:v>
                </c:pt>
                <c:pt idx="4">
                  <c:v>2.0</c:v>
                </c:pt>
                <c:pt idx="5">
                  <c:v>20.0</c:v>
                </c:pt>
                <c:pt idx="6">
                  <c:v>1.0</c:v>
                </c:pt>
              </c:numCache>
            </c:numRef>
          </c:val>
          <c:extLst xmlns:c16r2="http://schemas.microsoft.com/office/drawing/2015/06/chart">
            <c:ext xmlns:c16="http://schemas.microsoft.com/office/drawing/2014/chart" uri="{C3380CC4-5D6E-409C-BE32-E72D297353CC}">
              <c16:uniqueId val="{00000009-05DA-49BF-9A73-C4FFA8B83099}"/>
            </c:ext>
          </c:extLst>
        </c:ser>
        <c:dLbls>
          <c:showLegendKey val="0"/>
          <c:showVal val="0"/>
          <c:showCatName val="0"/>
          <c:showSerName val="0"/>
          <c:showPercent val="0"/>
          <c:showBubbleSize val="0"/>
          <c:showLeaderLines val="1"/>
        </c:dLbls>
        <c:firstSliceAng val="0"/>
      </c:pieChart>
    </c:plotArea>
    <c:legend>
      <c:legendPos val="r"/>
      <c:legendEntry>
        <c:idx val="6"/>
        <c:delete val="1"/>
      </c:legendEntry>
      <c:layout>
        <c:manualLayout>
          <c:xMode val="edge"/>
          <c:yMode val="edge"/>
          <c:x val="0.609245189358494"/>
          <c:y val="0.0703133434486942"/>
          <c:w val="0.38644429313293"/>
          <c:h val="0.886717391110437"/>
        </c:manualLayout>
      </c:layout>
      <c:overlay val="0"/>
      <c:spPr>
        <a:ln w="0"/>
      </c:spPr>
      <c:txPr>
        <a:bodyPr/>
        <a:lstStyle/>
        <a:p>
          <a:pPr>
            <a:defRPr sz="1600"/>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i="0" baseline="0">
                <a:effectLst/>
              </a:rPr>
              <a:t>Dose totale apportée en fonction de la stratégie de fractionnement</a:t>
            </a:r>
            <a:endParaRPr lang="fr-FR" b="1">
              <a:effectLst/>
            </a:endParaRPr>
          </a:p>
        </c:rich>
      </c:tx>
      <c:layout>
        <c:manualLayout>
          <c:xMode val="edge"/>
          <c:yMode val="edge"/>
          <c:x val="0.12169249816808"/>
          <c:y val="0.0"/>
        </c:manualLayout>
      </c:layout>
      <c:overlay val="0"/>
      <c:spPr>
        <a:noFill/>
        <a:ln>
          <a:noFill/>
        </a:ln>
        <a:effectLst/>
      </c:spPr>
    </c:title>
    <c:autoTitleDeleted val="0"/>
    <c:plotArea>
      <c:layout>
        <c:manualLayout>
          <c:layoutTarget val="inner"/>
          <c:xMode val="edge"/>
          <c:yMode val="edge"/>
          <c:x val="0.107382076577896"/>
          <c:y val="0.12121977019537"/>
          <c:w val="0.868589312242315"/>
          <c:h val="0.743892402499745"/>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ysClr val="windowText" lastClr="000000"/>
                </a:solidFill>
                <a:prstDash val="solid"/>
              </a:ln>
              <a:effectLst/>
            </c:spPr>
            <c:trendlineType val="linear"/>
            <c:dispRSqr val="1"/>
            <c:dispEq val="0"/>
            <c:trendlineLbl>
              <c:layout>
                <c:manualLayout>
                  <c:x val="0.0326681542003815"/>
                  <c:y val="-0.0732811907481741"/>
                </c:manualLayout>
              </c:layout>
              <c:numFmt formatCode="General"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trendlineLbl>
          </c:trendline>
          <c:xVal>
            <c:numRef>
              <c:f>Feuil3!$C$2:$C$218</c:f>
              <c:numCache>
                <c:formatCode>General</c:formatCode>
                <c:ptCount val="217"/>
                <c:pt idx="0">
                  <c:v>1.0</c:v>
                </c:pt>
                <c:pt idx="1">
                  <c:v>1.0</c:v>
                </c:pt>
                <c:pt idx="2">
                  <c:v>1.0</c:v>
                </c:pt>
                <c:pt idx="3">
                  <c:v>1.0</c:v>
                </c:pt>
                <c:pt idx="4">
                  <c:v>1.0</c:v>
                </c:pt>
                <c:pt idx="5">
                  <c:v>1.0</c:v>
                </c:pt>
                <c:pt idx="6">
                  <c:v>1.0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2.0</c:v>
                </c:pt>
                <c:pt idx="56">
                  <c:v>2.0</c:v>
                </c:pt>
                <c:pt idx="57">
                  <c:v>2.0</c:v>
                </c:pt>
                <c:pt idx="58">
                  <c:v>2.0</c:v>
                </c:pt>
                <c:pt idx="59">
                  <c:v>2.0</c:v>
                </c:pt>
                <c:pt idx="60">
                  <c:v>2.0</c:v>
                </c:pt>
                <c:pt idx="61">
                  <c:v>2.0</c:v>
                </c:pt>
                <c:pt idx="62">
                  <c:v>2.0</c:v>
                </c:pt>
                <c:pt idx="63">
                  <c:v>2.0</c:v>
                </c:pt>
                <c:pt idx="64">
                  <c:v>2.0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3.0</c:v>
                </c:pt>
                <c:pt idx="79">
                  <c:v>3.0</c:v>
                </c:pt>
                <c:pt idx="80">
                  <c:v>3.0</c:v>
                </c:pt>
                <c:pt idx="81">
                  <c:v>3.0</c:v>
                </c:pt>
                <c:pt idx="82">
                  <c:v>3.0</c:v>
                </c:pt>
                <c:pt idx="83">
                  <c:v>3.0</c:v>
                </c:pt>
                <c:pt idx="84">
                  <c:v>3.0</c:v>
                </c:pt>
                <c:pt idx="85">
                  <c:v>3.0</c:v>
                </c:pt>
                <c:pt idx="86">
                  <c:v>3.0</c:v>
                </c:pt>
                <c:pt idx="87">
                  <c:v>3.0</c:v>
                </c:pt>
                <c:pt idx="88">
                  <c:v>3.0</c:v>
                </c:pt>
                <c:pt idx="89">
                  <c:v>3.0</c:v>
                </c:pt>
                <c:pt idx="90">
                  <c:v>3.0</c:v>
                </c:pt>
                <c:pt idx="91">
                  <c:v>3.0</c:v>
                </c:pt>
                <c:pt idx="92">
                  <c:v>3.0</c:v>
                </c:pt>
                <c:pt idx="93">
                  <c:v>3.0</c:v>
                </c:pt>
                <c:pt idx="94">
                  <c:v>3.0</c:v>
                </c:pt>
                <c:pt idx="95">
                  <c:v>3.0</c:v>
                </c:pt>
                <c:pt idx="96">
                  <c:v>3.0</c:v>
                </c:pt>
                <c:pt idx="97">
                  <c:v>3.0</c:v>
                </c:pt>
                <c:pt idx="98">
                  <c:v>3.0</c:v>
                </c:pt>
                <c:pt idx="99">
                  <c:v>3.0</c:v>
                </c:pt>
                <c:pt idx="100">
                  <c:v>3.0</c:v>
                </c:pt>
                <c:pt idx="101">
                  <c:v>3.0</c:v>
                </c:pt>
                <c:pt idx="102">
                  <c:v>3.0</c:v>
                </c:pt>
                <c:pt idx="103">
                  <c:v>3.0</c:v>
                </c:pt>
                <c:pt idx="104">
                  <c:v>3.0</c:v>
                </c:pt>
                <c:pt idx="105">
                  <c:v>3.0</c:v>
                </c:pt>
                <c:pt idx="106">
                  <c:v>3.0</c:v>
                </c:pt>
                <c:pt idx="107">
                  <c:v>3.0</c:v>
                </c:pt>
                <c:pt idx="108">
                  <c:v>3.0</c:v>
                </c:pt>
                <c:pt idx="109">
                  <c:v>3.0</c:v>
                </c:pt>
                <c:pt idx="110">
                  <c:v>3.0</c:v>
                </c:pt>
                <c:pt idx="111">
                  <c:v>3.0</c:v>
                </c:pt>
                <c:pt idx="112">
                  <c:v>3.0</c:v>
                </c:pt>
                <c:pt idx="113">
                  <c:v>3.0</c:v>
                </c:pt>
                <c:pt idx="114">
                  <c:v>3.0</c:v>
                </c:pt>
                <c:pt idx="115">
                  <c:v>3.0</c:v>
                </c:pt>
                <c:pt idx="116">
                  <c:v>3.0</c:v>
                </c:pt>
                <c:pt idx="117">
                  <c:v>3.0</c:v>
                </c:pt>
                <c:pt idx="118">
                  <c:v>3.0</c:v>
                </c:pt>
                <c:pt idx="119">
                  <c:v>3.0</c:v>
                </c:pt>
                <c:pt idx="120">
                  <c:v>3.0</c:v>
                </c:pt>
                <c:pt idx="121">
                  <c:v>3.0</c:v>
                </c:pt>
                <c:pt idx="122">
                  <c:v>3.0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3.0</c:v>
                </c:pt>
                <c:pt idx="148">
                  <c:v>3.0</c:v>
                </c:pt>
                <c:pt idx="149">
                  <c:v>3.0</c:v>
                </c:pt>
                <c:pt idx="150">
                  <c:v>3.0</c:v>
                </c:pt>
                <c:pt idx="151">
                  <c:v>3.0</c:v>
                </c:pt>
                <c:pt idx="152">
                  <c:v>3.0</c:v>
                </c:pt>
                <c:pt idx="153">
                  <c:v>3.0</c:v>
                </c:pt>
                <c:pt idx="154">
                  <c:v>3.0</c:v>
                </c:pt>
                <c:pt idx="155">
                  <c:v>3.0</c:v>
                </c:pt>
                <c:pt idx="156">
                  <c:v>3.0</c:v>
                </c:pt>
                <c:pt idx="157">
                  <c:v>3.0</c:v>
                </c:pt>
                <c:pt idx="158">
                  <c:v>3.0</c:v>
                </c:pt>
                <c:pt idx="159">
                  <c:v>3.0</c:v>
                </c:pt>
                <c:pt idx="160">
                  <c:v>3.0</c:v>
                </c:pt>
                <c:pt idx="161">
                  <c:v>3.0</c:v>
                </c:pt>
                <c:pt idx="162">
                  <c:v>3.0</c:v>
                </c:pt>
                <c:pt idx="163">
                  <c:v>3.0</c:v>
                </c:pt>
                <c:pt idx="164">
                  <c:v>3.0</c:v>
                </c:pt>
                <c:pt idx="165">
                  <c:v>3.0</c:v>
                </c:pt>
                <c:pt idx="166">
                  <c:v>3.0</c:v>
                </c:pt>
                <c:pt idx="167">
                  <c:v>3.0</c:v>
                </c:pt>
                <c:pt idx="168">
                  <c:v>3.0</c:v>
                </c:pt>
                <c:pt idx="169">
                  <c:v>3.0</c:v>
                </c:pt>
                <c:pt idx="170">
                  <c:v>4.0</c:v>
                </c:pt>
                <c:pt idx="171">
                  <c:v>4.0</c:v>
                </c:pt>
                <c:pt idx="172">
                  <c:v>4.0</c:v>
                </c:pt>
                <c:pt idx="173">
                  <c:v>4.0</c:v>
                </c:pt>
                <c:pt idx="174">
                  <c:v>4.0</c:v>
                </c:pt>
                <c:pt idx="175">
                  <c:v>4.0</c:v>
                </c:pt>
                <c:pt idx="176">
                  <c:v>4.0</c:v>
                </c:pt>
                <c:pt idx="177">
                  <c:v>4.0</c:v>
                </c:pt>
                <c:pt idx="178">
                  <c:v>4.0</c:v>
                </c:pt>
                <c:pt idx="179">
                  <c:v>4.0</c:v>
                </c:pt>
                <c:pt idx="180">
                  <c:v>4.0</c:v>
                </c:pt>
                <c:pt idx="181">
                  <c:v>4.0</c:v>
                </c:pt>
                <c:pt idx="182">
                  <c:v>4.0</c:v>
                </c:pt>
                <c:pt idx="183">
                  <c:v>4.0</c:v>
                </c:pt>
                <c:pt idx="184">
                  <c:v>4.0</c:v>
                </c:pt>
                <c:pt idx="185">
                  <c:v>4.0</c:v>
                </c:pt>
                <c:pt idx="186">
                  <c:v>4.0</c:v>
                </c:pt>
                <c:pt idx="187">
                  <c:v>4.0</c:v>
                </c:pt>
                <c:pt idx="188">
                  <c:v>4.0</c:v>
                </c:pt>
                <c:pt idx="189">
                  <c:v>4.0</c:v>
                </c:pt>
                <c:pt idx="190">
                  <c:v>4.0</c:v>
                </c:pt>
                <c:pt idx="191">
                  <c:v>4.0</c:v>
                </c:pt>
                <c:pt idx="192">
                  <c:v>4.0</c:v>
                </c:pt>
                <c:pt idx="193">
                  <c:v>4.0</c:v>
                </c:pt>
                <c:pt idx="194">
                  <c:v>4.0</c:v>
                </c:pt>
                <c:pt idx="195">
                  <c:v>4.0</c:v>
                </c:pt>
                <c:pt idx="196">
                  <c:v>4.0</c:v>
                </c:pt>
                <c:pt idx="197">
                  <c:v>4.0</c:v>
                </c:pt>
                <c:pt idx="198">
                  <c:v>4.0</c:v>
                </c:pt>
                <c:pt idx="199">
                  <c:v>4.0</c:v>
                </c:pt>
                <c:pt idx="200">
                  <c:v>4.0</c:v>
                </c:pt>
                <c:pt idx="201">
                  <c:v>4.0</c:v>
                </c:pt>
                <c:pt idx="202">
                  <c:v>4.0</c:v>
                </c:pt>
                <c:pt idx="203">
                  <c:v>4.0</c:v>
                </c:pt>
                <c:pt idx="204">
                  <c:v>4.0</c:v>
                </c:pt>
                <c:pt idx="205">
                  <c:v>4.0</c:v>
                </c:pt>
                <c:pt idx="206">
                  <c:v>4.0</c:v>
                </c:pt>
                <c:pt idx="207">
                  <c:v>4.0</c:v>
                </c:pt>
                <c:pt idx="208">
                  <c:v>4.0</c:v>
                </c:pt>
                <c:pt idx="209">
                  <c:v>5.0</c:v>
                </c:pt>
                <c:pt idx="210">
                  <c:v>5.0</c:v>
                </c:pt>
                <c:pt idx="211">
                  <c:v>5.0</c:v>
                </c:pt>
                <c:pt idx="212">
                  <c:v>5.0</c:v>
                </c:pt>
                <c:pt idx="213">
                  <c:v>5.0</c:v>
                </c:pt>
                <c:pt idx="214">
                  <c:v>5.0</c:v>
                </c:pt>
                <c:pt idx="215">
                  <c:v>5.0</c:v>
                </c:pt>
                <c:pt idx="216">
                  <c:v>5.0</c:v>
                </c:pt>
              </c:numCache>
            </c:numRef>
          </c:xVal>
          <c:yVal>
            <c:numRef>
              <c:f>Feuil3!$B$2:$B$218</c:f>
              <c:numCache>
                <c:formatCode>General</c:formatCode>
                <c:ptCount val="217"/>
                <c:pt idx="0">
                  <c:v>69.0</c:v>
                </c:pt>
                <c:pt idx="1">
                  <c:v>50.0</c:v>
                </c:pt>
                <c:pt idx="2">
                  <c:v>80.0</c:v>
                </c:pt>
                <c:pt idx="3">
                  <c:v>40.0</c:v>
                </c:pt>
                <c:pt idx="4">
                  <c:v>100.0</c:v>
                </c:pt>
                <c:pt idx="5" formatCode="0">
                  <c:v>84.0</c:v>
                </c:pt>
                <c:pt idx="6" formatCode="0">
                  <c:v>60.0</c:v>
                </c:pt>
                <c:pt idx="7">
                  <c:v>117.0</c:v>
                </c:pt>
                <c:pt idx="8">
                  <c:v>120.0</c:v>
                </c:pt>
                <c:pt idx="9">
                  <c:v>100.0</c:v>
                </c:pt>
                <c:pt idx="10">
                  <c:v>68.0</c:v>
                </c:pt>
                <c:pt idx="11">
                  <c:v>98.0</c:v>
                </c:pt>
                <c:pt idx="12">
                  <c:v>120.0</c:v>
                </c:pt>
                <c:pt idx="13">
                  <c:v>150.0</c:v>
                </c:pt>
                <c:pt idx="14">
                  <c:v>134.0</c:v>
                </c:pt>
                <c:pt idx="15">
                  <c:v>110.0</c:v>
                </c:pt>
                <c:pt idx="16">
                  <c:v>134.0</c:v>
                </c:pt>
                <c:pt idx="17">
                  <c:v>100.0</c:v>
                </c:pt>
                <c:pt idx="18">
                  <c:v>130.0</c:v>
                </c:pt>
                <c:pt idx="19">
                  <c:v>90.0</c:v>
                </c:pt>
                <c:pt idx="20">
                  <c:v>160.0</c:v>
                </c:pt>
                <c:pt idx="21">
                  <c:v>200.0</c:v>
                </c:pt>
                <c:pt idx="22" formatCode="0">
                  <c:v>100.5</c:v>
                </c:pt>
                <c:pt idx="23" formatCode="0">
                  <c:v>100.5</c:v>
                </c:pt>
                <c:pt idx="24" formatCode="0">
                  <c:v>100.5</c:v>
                </c:pt>
                <c:pt idx="25" formatCode="0">
                  <c:v>83.5</c:v>
                </c:pt>
                <c:pt idx="26" formatCode="0">
                  <c:v>83.5</c:v>
                </c:pt>
                <c:pt idx="27" formatCode="0">
                  <c:v>83.5</c:v>
                </c:pt>
                <c:pt idx="28" formatCode="0">
                  <c:v>114.0</c:v>
                </c:pt>
                <c:pt idx="29" formatCode="0">
                  <c:v>114.0</c:v>
                </c:pt>
                <c:pt idx="30" formatCode="0">
                  <c:v>114.0</c:v>
                </c:pt>
                <c:pt idx="31" formatCode="0">
                  <c:v>120.0</c:v>
                </c:pt>
                <c:pt idx="32" formatCode="0">
                  <c:v>120.0</c:v>
                </c:pt>
                <c:pt idx="33" formatCode="0">
                  <c:v>120.0</c:v>
                </c:pt>
                <c:pt idx="34" formatCode="0">
                  <c:v>210.0</c:v>
                </c:pt>
                <c:pt idx="35" formatCode="0">
                  <c:v>163.3333333333334</c:v>
                </c:pt>
                <c:pt idx="36" formatCode="0">
                  <c:v>133.3333333333334</c:v>
                </c:pt>
                <c:pt idx="37" formatCode="0">
                  <c:v>160.0</c:v>
                </c:pt>
                <c:pt idx="38" formatCode="0">
                  <c:v>153.3333333333334</c:v>
                </c:pt>
                <c:pt idx="39" formatCode="0">
                  <c:v>166.0</c:v>
                </c:pt>
                <c:pt idx="40" formatCode="0">
                  <c:v>125.0</c:v>
                </c:pt>
                <c:pt idx="41" formatCode="0">
                  <c:v>120.6</c:v>
                </c:pt>
                <c:pt idx="42" formatCode="0">
                  <c:v>100.5</c:v>
                </c:pt>
                <c:pt idx="43" formatCode="0">
                  <c:v>127.3</c:v>
                </c:pt>
                <c:pt idx="44" formatCode="0">
                  <c:v>100.5</c:v>
                </c:pt>
                <c:pt idx="45" formatCode="0">
                  <c:v>129.0</c:v>
                </c:pt>
                <c:pt idx="46" formatCode="0">
                  <c:v>131.5</c:v>
                </c:pt>
                <c:pt idx="47" formatCode="0">
                  <c:v>150.0</c:v>
                </c:pt>
                <c:pt idx="48" formatCode="0">
                  <c:v>160.0</c:v>
                </c:pt>
                <c:pt idx="49" formatCode="0">
                  <c:v>180.0</c:v>
                </c:pt>
                <c:pt idx="50" formatCode="0">
                  <c:v>165.0</c:v>
                </c:pt>
                <c:pt idx="51" formatCode="0">
                  <c:v>175.0</c:v>
                </c:pt>
                <c:pt idx="52" formatCode="0">
                  <c:v>200.0</c:v>
                </c:pt>
                <c:pt idx="53" formatCode="0">
                  <c:v>140.0</c:v>
                </c:pt>
                <c:pt idx="54" formatCode="0">
                  <c:v>140.0</c:v>
                </c:pt>
                <c:pt idx="55" formatCode="0">
                  <c:v>140.0</c:v>
                </c:pt>
                <c:pt idx="56" formatCode="0">
                  <c:v>114.0</c:v>
                </c:pt>
                <c:pt idx="57" formatCode="0">
                  <c:v>117.0</c:v>
                </c:pt>
                <c:pt idx="58" formatCode="0">
                  <c:v>117.0</c:v>
                </c:pt>
                <c:pt idx="59" formatCode="0">
                  <c:v>134.0</c:v>
                </c:pt>
                <c:pt idx="60" formatCode="0">
                  <c:v>167.0</c:v>
                </c:pt>
                <c:pt idx="61" formatCode="0">
                  <c:v>117.0</c:v>
                </c:pt>
                <c:pt idx="62" formatCode="0">
                  <c:v>117.0</c:v>
                </c:pt>
                <c:pt idx="63" formatCode="0">
                  <c:v>110.0</c:v>
                </c:pt>
                <c:pt idx="64" formatCode="0">
                  <c:v>110.0</c:v>
                </c:pt>
                <c:pt idx="65">
                  <c:v>230.0</c:v>
                </c:pt>
                <c:pt idx="66">
                  <c:v>200.0</c:v>
                </c:pt>
                <c:pt idx="67">
                  <c:v>180.0</c:v>
                </c:pt>
                <c:pt idx="68">
                  <c:v>195.0</c:v>
                </c:pt>
                <c:pt idx="69">
                  <c:v>233.0</c:v>
                </c:pt>
                <c:pt idx="70">
                  <c:v>221.0</c:v>
                </c:pt>
                <c:pt idx="71">
                  <c:v>140.0</c:v>
                </c:pt>
                <c:pt idx="72">
                  <c:v>202.0</c:v>
                </c:pt>
                <c:pt idx="73">
                  <c:v>134.0</c:v>
                </c:pt>
                <c:pt idx="74">
                  <c:v>170.0</c:v>
                </c:pt>
                <c:pt idx="75">
                  <c:v>150.0</c:v>
                </c:pt>
                <c:pt idx="76">
                  <c:v>165.5</c:v>
                </c:pt>
                <c:pt idx="77">
                  <c:v>150.0</c:v>
                </c:pt>
                <c:pt idx="78">
                  <c:v>220.0</c:v>
                </c:pt>
                <c:pt idx="79">
                  <c:v>200.0</c:v>
                </c:pt>
                <c:pt idx="80">
                  <c:v>100.0</c:v>
                </c:pt>
                <c:pt idx="81">
                  <c:v>200.0</c:v>
                </c:pt>
                <c:pt idx="82">
                  <c:v>165.0</c:v>
                </c:pt>
                <c:pt idx="83">
                  <c:v>148.5</c:v>
                </c:pt>
                <c:pt idx="84">
                  <c:v>180.0</c:v>
                </c:pt>
                <c:pt idx="85">
                  <c:v>240.0</c:v>
                </c:pt>
                <c:pt idx="86">
                  <c:v>200.0</c:v>
                </c:pt>
                <c:pt idx="87">
                  <c:v>200.0</c:v>
                </c:pt>
                <c:pt idx="88">
                  <c:v>130.0</c:v>
                </c:pt>
                <c:pt idx="89">
                  <c:v>120.0</c:v>
                </c:pt>
                <c:pt idx="90">
                  <c:v>230.0</c:v>
                </c:pt>
                <c:pt idx="91">
                  <c:v>167.5</c:v>
                </c:pt>
                <c:pt idx="92">
                  <c:v>240.0</c:v>
                </c:pt>
                <c:pt idx="93" formatCode="0">
                  <c:v>255.0</c:v>
                </c:pt>
                <c:pt idx="94" formatCode="0">
                  <c:v>255.0</c:v>
                </c:pt>
                <c:pt idx="95" formatCode="0">
                  <c:v>255.0</c:v>
                </c:pt>
                <c:pt idx="96" formatCode="0">
                  <c:v>225.0</c:v>
                </c:pt>
                <c:pt idx="97" formatCode="0">
                  <c:v>225.0</c:v>
                </c:pt>
                <c:pt idx="98" formatCode="0">
                  <c:v>225.0</c:v>
                </c:pt>
                <c:pt idx="99" formatCode="0">
                  <c:v>210.0</c:v>
                </c:pt>
                <c:pt idx="100" formatCode="0">
                  <c:v>210.0</c:v>
                </c:pt>
                <c:pt idx="101" formatCode="0">
                  <c:v>210.0</c:v>
                </c:pt>
                <c:pt idx="102" formatCode="0">
                  <c:v>216.0</c:v>
                </c:pt>
                <c:pt idx="103" formatCode="0">
                  <c:v>216.0</c:v>
                </c:pt>
                <c:pt idx="104" formatCode="0">
                  <c:v>216.0</c:v>
                </c:pt>
                <c:pt idx="105" formatCode="0">
                  <c:v>180.0</c:v>
                </c:pt>
                <c:pt idx="106" formatCode="0">
                  <c:v>180.0</c:v>
                </c:pt>
                <c:pt idx="107" formatCode="0">
                  <c:v>180.0</c:v>
                </c:pt>
                <c:pt idx="108" formatCode="0">
                  <c:v>240.0</c:v>
                </c:pt>
                <c:pt idx="109" formatCode="0">
                  <c:v>240.0</c:v>
                </c:pt>
                <c:pt idx="110" formatCode="0">
                  <c:v>240.0</c:v>
                </c:pt>
                <c:pt idx="111" formatCode="0">
                  <c:v>210.0</c:v>
                </c:pt>
                <c:pt idx="112" formatCode="0">
                  <c:v>210.0</c:v>
                </c:pt>
                <c:pt idx="113" formatCode="0">
                  <c:v>120.0</c:v>
                </c:pt>
                <c:pt idx="114" formatCode="0">
                  <c:v>120.0</c:v>
                </c:pt>
                <c:pt idx="115" formatCode="0">
                  <c:v>120.0</c:v>
                </c:pt>
                <c:pt idx="116" formatCode="0">
                  <c:v>90.0</c:v>
                </c:pt>
                <c:pt idx="117" formatCode="0">
                  <c:v>90.0</c:v>
                </c:pt>
                <c:pt idx="118" formatCode="0">
                  <c:v>90.0</c:v>
                </c:pt>
                <c:pt idx="119" formatCode="0">
                  <c:v>250.0</c:v>
                </c:pt>
                <c:pt idx="120" formatCode="0">
                  <c:v>250.0</c:v>
                </c:pt>
                <c:pt idx="121" formatCode="0">
                  <c:v>250.0</c:v>
                </c:pt>
                <c:pt idx="122" formatCode="0">
                  <c:v>220.0</c:v>
                </c:pt>
                <c:pt idx="123" formatCode="0">
                  <c:v>220.0</c:v>
                </c:pt>
                <c:pt idx="124" formatCode="0">
                  <c:v>220.0</c:v>
                </c:pt>
                <c:pt idx="125" formatCode="0">
                  <c:v>156.6666666666666</c:v>
                </c:pt>
                <c:pt idx="126" formatCode="0">
                  <c:v>175.0</c:v>
                </c:pt>
                <c:pt idx="127" formatCode="0">
                  <c:v>170.0</c:v>
                </c:pt>
                <c:pt idx="128" formatCode="0">
                  <c:v>183.3333333333334</c:v>
                </c:pt>
                <c:pt idx="129" formatCode="0">
                  <c:v>143.75</c:v>
                </c:pt>
                <c:pt idx="130" formatCode="0">
                  <c:v>240.0</c:v>
                </c:pt>
                <c:pt idx="131" formatCode="0">
                  <c:v>209.0</c:v>
                </c:pt>
                <c:pt idx="132" formatCode="0">
                  <c:v>205.0</c:v>
                </c:pt>
                <c:pt idx="133" formatCode="0">
                  <c:v>181.0</c:v>
                </c:pt>
                <c:pt idx="134" formatCode="0">
                  <c:v>171.0</c:v>
                </c:pt>
                <c:pt idx="135" formatCode="0">
                  <c:v>140.7</c:v>
                </c:pt>
                <c:pt idx="136" formatCode="0">
                  <c:v>182.3</c:v>
                </c:pt>
                <c:pt idx="137" formatCode="0">
                  <c:v>167.0</c:v>
                </c:pt>
                <c:pt idx="138" formatCode="0">
                  <c:v>180.0</c:v>
                </c:pt>
                <c:pt idx="139" formatCode="0">
                  <c:v>180.0</c:v>
                </c:pt>
                <c:pt idx="140" formatCode="0">
                  <c:v>180.0</c:v>
                </c:pt>
                <c:pt idx="141" formatCode="0">
                  <c:v>174.0</c:v>
                </c:pt>
                <c:pt idx="142" formatCode="0">
                  <c:v>180.0</c:v>
                </c:pt>
                <c:pt idx="143" formatCode="0">
                  <c:v>187.0</c:v>
                </c:pt>
                <c:pt idx="144" formatCode="0">
                  <c:v>180.0</c:v>
                </c:pt>
                <c:pt idx="145" formatCode="0">
                  <c:v>187.0</c:v>
                </c:pt>
                <c:pt idx="146" formatCode="0">
                  <c:v>215.5</c:v>
                </c:pt>
                <c:pt idx="147" formatCode="0">
                  <c:v>180.5</c:v>
                </c:pt>
                <c:pt idx="148" formatCode="0">
                  <c:v>192.0</c:v>
                </c:pt>
                <c:pt idx="149" formatCode="0">
                  <c:v>217.0</c:v>
                </c:pt>
                <c:pt idx="150" formatCode="0">
                  <c:v>176.0</c:v>
                </c:pt>
                <c:pt idx="151" formatCode="0">
                  <c:v>217.0</c:v>
                </c:pt>
                <c:pt idx="152" formatCode="0">
                  <c:v>198.5</c:v>
                </c:pt>
                <c:pt idx="153" formatCode="0">
                  <c:v>232.0</c:v>
                </c:pt>
                <c:pt idx="154" formatCode="0">
                  <c:v>168.0</c:v>
                </c:pt>
                <c:pt idx="155" formatCode="0">
                  <c:v>162.0</c:v>
                </c:pt>
                <c:pt idx="156" formatCode="0">
                  <c:v>178.0</c:v>
                </c:pt>
                <c:pt idx="157" formatCode="0">
                  <c:v>127.3</c:v>
                </c:pt>
                <c:pt idx="158" formatCode="0">
                  <c:v>194.3</c:v>
                </c:pt>
                <c:pt idx="159" formatCode="0">
                  <c:v>201.0</c:v>
                </c:pt>
                <c:pt idx="160" formatCode="0">
                  <c:v>224.5</c:v>
                </c:pt>
                <c:pt idx="161" formatCode="0">
                  <c:v>184.7</c:v>
                </c:pt>
                <c:pt idx="162" formatCode="0">
                  <c:v>251.0</c:v>
                </c:pt>
                <c:pt idx="163" formatCode="0">
                  <c:v>151.0</c:v>
                </c:pt>
                <c:pt idx="164" formatCode="0">
                  <c:v>151.0</c:v>
                </c:pt>
                <c:pt idx="165" formatCode="0">
                  <c:v>168.0</c:v>
                </c:pt>
                <c:pt idx="166" formatCode="0">
                  <c:v>170.0</c:v>
                </c:pt>
                <c:pt idx="167" formatCode="0">
                  <c:v>170.0</c:v>
                </c:pt>
                <c:pt idx="168" formatCode="0">
                  <c:v>170.0</c:v>
                </c:pt>
                <c:pt idx="169" formatCode="0">
                  <c:v>125.0</c:v>
                </c:pt>
                <c:pt idx="170">
                  <c:v>130.0</c:v>
                </c:pt>
                <c:pt idx="171">
                  <c:v>240.0</c:v>
                </c:pt>
                <c:pt idx="172">
                  <c:v>250.0</c:v>
                </c:pt>
                <c:pt idx="173">
                  <c:v>210.0</c:v>
                </c:pt>
                <c:pt idx="174">
                  <c:v>140.0</c:v>
                </c:pt>
                <c:pt idx="175">
                  <c:v>180.0</c:v>
                </c:pt>
                <c:pt idx="176">
                  <c:v>200.0</c:v>
                </c:pt>
                <c:pt idx="177">
                  <c:v>170.0</c:v>
                </c:pt>
                <c:pt idx="178">
                  <c:v>170.0</c:v>
                </c:pt>
                <c:pt idx="179">
                  <c:v>205.0</c:v>
                </c:pt>
                <c:pt idx="180">
                  <c:v>260.0</c:v>
                </c:pt>
                <c:pt idx="181">
                  <c:v>210.0</c:v>
                </c:pt>
                <c:pt idx="182">
                  <c:v>264.0</c:v>
                </c:pt>
                <c:pt idx="183">
                  <c:v>250.0</c:v>
                </c:pt>
                <c:pt idx="184">
                  <c:v>240.0</c:v>
                </c:pt>
                <c:pt idx="185">
                  <c:v>230.0</c:v>
                </c:pt>
                <c:pt idx="186" formatCode="0">
                  <c:v>268.0</c:v>
                </c:pt>
                <c:pt idx="187" formatCode="0">
                  <c:v>268.0</c:v>
                </c:pt>
                <c:pt idx="188" formatCode="0">
                  <c:v>268.0</c:v>
                </c:pt>
                <c:pt idx="189" formatCode="0">
                  <c:v>202.0</c:v>
                </c:pt>
                <c:pt idx="190" formatCode="0">
                  <c:v>202.0</c:v>
                </c:pt>
                <c:pt idx="191" formatCode="0">
                  <c:v>202.0</c:v>
                </c:pt>
                <c:pt idx="192" formatCode="0">
                  <c:v>285.0</c:v>
                </c:pt>
                <c:pt idx="193" formatCode="0">
                  <c:v>135.6</c:v>
                </c:pt>
                <c:pt idx="194" formatCode="0">
                  <c:v>135.6</c:v>
                </c:pt>
                <c:pt idx="195" formatCode="0">
                  <c:v>135.6</c:v>
                </c:pt>
                <c:pt idx="196" formatCode="0">
                  <c:v>180.0</c:v>
                </c:pt>
                <c:pt idx="197" formatCode="0">
                  <c:v>180.0</c:v>
                </c:pt>
                <c:pt idx="198" formatCode="0">
                  <c:v>180.0</c:v>
                </c:pt>
                <c:pt idx="199" formatCode="0">
                  <c:v>259.0</c:v>
                </c:pt>
                <c:pt idx="200" formatCode="0">
                  <c:v>286.0</c:v>
                </c:pt>
                <c:pt idx="201" formatCode="0">
                  <c:v>259.0</c:v>
                </c:pt>
                <c:pt idx="202" formatCode="0">
                  <c:v>286.0</c:v>
                </c:pt>
                <c:pt idx="203" formatCode="0">
                  <c:v>255.0</c:v>
                </c:pt>
                <c:pt idx="204" formatCode="0">
                  <c:v>282.0</c:v>
                </c:pt>
                <c:pt idx="205" formatCode="0">
                  <c:v>120.0</c:v>
                </c:pt>
                <c:pt idx="206" formatCode="0">
                  <c:v>96.0</c:v>
                </c:pt>
                <c:pt idx="207" formatCode="0">
                  <c:v>210.0</c:v>
                </c:pt>
                <c:pt idx="208" formatCode="0">
                  <c:v>168.0</c:v>
                </c:pt>
                <c:pt idx="209">
                  <c:v>258.0</c:v>
                </c:pt>
                <c:pt idx="210">
                  <c:v>203.0</c:v>
                </c:pt>
                <c:pt idx="211" formatCode="0">
                  <c:v>242.0</c:v>
                </c:pt>
                <c:pt idx="212" formatCode="0">
                  <c:v>242.0</c:v>
                </c:pt>
                <c:pt idx="213" formatCode="0">
                  <c:v>242.0</c:v>
                </c:pt>
                <c:pt idx="214" formatCode="0">
                  <c:v>271.0</c:v>
                </c:pt>
                <c:pt idx="215" formatCode="0">
                  <c:v>271.0</c:v>
                </c:pt>
                <c:pt idx="216" formatCode="0">
                  <c:v>271.0</c:v>
                </c:pt>
              </c:numCache>
            </c:numRef>
          </c:yVal>
          <c:smooth val="0"/>
          <c:extLst xmlns:c16r2="http://schemas.microsoft.com/office/drawing/2015/06/chart">
            <c:ext xmlns:c16="http://schemas.microsoft.com/office/drawing/2014/chart" uri="{C3380CC4-5D6E-409C-BE32-E72D297353CC}">
              <c16:uniqueId val="{00000000-442C-4FB6-A5D0-1DC3C9F70EF1}"/>
            </c:ext>
          </c:extLst>
        </c:ser>
        <c:dLbls>
          <c:showLegendKey val="0"/>
          <c:showVal val="0"/>
          <c:showCatName val="0"/>
          <c:showSerName val="0"/>
          <c:showPercent val="0"/>
          <c:showBubbleSize val="0"/>
        </c:dLbls>
        <c:axId val="-2141885568"/>
        <c:axId val="-2145447920"/>
      </c:scatterChart>
      <c:valAx>
        <c:axId val="-214188556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45447920"/>
        <c:crosses val="autoZero"/>
        <c:crossBetween val="midCat"/>
      </c:valAx>
      <c:valAx>
        <c:axId val="-2145447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fr-FR" sz="1800" b="1"/>
                  <a:t>Unité d'azote (kgN/ha)</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141885568"/>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Etat</a:t>
            </a:r>
            <a:r>
              <a:rPr lang="en-US" sz="1600" b="1" baseline="0"/>
              <a:t> des lieux des pratiques de fractionnement</a:t>
            </a:r>
            <a:endParaRPr lang="en-US" sz="1600" b="1"/>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067643363052"/>
          <c:y val="0.139757230254968"/>
          <c:w val="0.862658631806248"/>
          <c:h val="0.538082504711464"/>
        </c:manualLayout>
      </c:layout>
      <c:bar3DChart>
        <c:barDir val="col"/>
        <c:grouping val="clustered"/>
        <c:varyColors val="0"/>
        <c:ser>
          <c:idx val="1"/>
          <c:order val="0"/>
          <c:tx>
            <c:strRef>
              <c:f>Irrig!$G$28</c:f>
              <c:strCache>
                <c:ptCount val="1"/>
                <c:pt idx="0">
                  <c:v>Nb d'agris</c:v>
                </c:pt>
              </c:strCache>
            </c:strRef>
          </c:tx>
          <c:spPr>
            <a:solidFill>
              <a:schemeClr val="accent2"/>
            </a:solidFill>
            <a:ln>
              <a:noFill/>
            </a:ln>
            <a:effectLst/>
            <a:sp3d/>
          </c:spPr>
          <c:invertIfNegative val="0"/>
          <c:dLbls>
            <c:dLbl>
              <c:idx val="2"/>
              <c:layout>
                <c:manualLayout>
                  <c:x val="0.0"/>
                  <c:y val="-0.02986801629335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7D0-4C82-B28A-FAC6DD926AD8}"/>
                </c:ext>
                <c:ext xmlns:c15="http://schemas.microsoft.com/office/drawing/2012/chart" uri="{CE6537A1-D6FC-4f65-9D91-7224C49458BB}"/>
              </c:extLst>
            </c:dLbl>
            <c:dLbl>
              <c:idx val="3"/>
              <c:layout>
                <c:manualLayout>
                  <c:x val="0.0066659738252927"/>
                  <c:y val="-0.049780027155592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7D0-4C82-B28A-FAC6DD926AD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Irrig!$H$29:$H$33</c:f>
              <c:numCache>
                <c:formatCode>0%</c:formatCode>
                <c:ptCount val="5"/>
                <c:pt idx="0">
                  <c:v>0.0508474576271187</c:v>
                </c:pt>
                <c:pt idx="1">
                  <c:v>0.26271186440678</c:v>
                </c:pt>
                <c:pt idx="2">
                  <c:v>0.440677966101695</c:v>
                </c:pt>
                <c:pt idx="3">
                  <c:v>0.194915254237288</c:v>
                </c:pt>
                <c:pt idx="4">
                  <c:v>0.0508474576271187</c:v>
                </c:pt>
              </c:numCache>
            </c:numRef>
          </c:val>
          <c:extLst xmlns:c16r2="http://schemas.microsoft.com/office/drawing/2015/06/chart">
            <c:ext xmlns:c16="http://schemas.microsoft.com/office/drawing/2014/chart" uri="{C3380CC4-5D6E-409C-BE32-E72D297353CC}">
              <c16:uniqueId val="{00000002-97D0-4C82-B28A-FAC6DD926AD8}"/>
            </c:ext>
          </c:extLst>
        </c:ser>
        <c:dLbls>
          <c:showLegendKey val="0"/>
          <c:showVal val="0"/>
          <c:showCatName val="0"/>
          <c:showSerName val="0"/>
          <c:showPercent val="0"/>
          <c:showBubbleSize val="0"/>
        </c:dLbls>
        <c:gapWidth val="150"/>
        <c:shape val="box"/>
        <c:axId val="-2110113312"/>
        <c:axId val="-2113527744"/>
        <c:axId val="0"/>
      </c:bar3DChart>
      <c:catAx>
        <c:axId val="-211011331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sz="1600" b="1"/>
                  <a:t>Fractionnement</a:t>
                </a:r>
              </a:p>
            </c:rich>
          </c:tx>
          <c:layout>
            <c:manualLayout>
              <c:xMode val="edge"/>
              <c:yMode val="edge"/>
              <c:x val="0.812361628555142"/>
              <c:y val="0.704263130168108"/>
            </c:manualLayout>
          </c:layout>
          <c:overlay val="0"/>
          <c:spPr>
            <a:noFill/>
            <a:ln>
              <a:noFill/>
            </a:ln>
            <a:effectLst/>
          </c:spPr>
        </c:title>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13527744"/>
        <c:crosses val="autoZero"/>
        <c:auto val="1"/>
        <c:lblAlgn val="ctr"/>
        <c:lblOffset val="100"/>
        <c:noMultiLvlLbl val="0"/>
      </c:catAx>
      <c:valAx>
        <c:axId val="-2113527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sz="1600" b="1"/>
                  <a:t>% Effectifs</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11011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a:t>Période</a:t>
            </a:r>
            <a:r>
              <a:rPr lang="fr-FR" sz="1600" b="1" baseline="0"/>
              <a:t> d'apport d'azote en fonction du fractionnement</a:t>
            </a:r>
            <a:endParaRPr lang="fr-FR" sz="1600" b="1"/>
          </a:p>
        </c:rich>
      </c:tx>
      <c:layout>
        <c:manualLayout>
          <c:xMode val="edge"/>
          <c:yMode val="edge"/>
          <c:x val="0.161974595415324"/>
          <c:y val="0.00552235739436045"/>
        </c:manualLayout>
      </c:layout>
      <c:overlay val="0"/>
      <c:spPr>
        <a:noFill/>
        <a:ln>
          <a:noFill/>
        </a:ln>
        <a:effectLst/>
      </c:spPr>
    </c:title>
    <c:autoTitleDeleted val="0"/>
    <c:view3D>
      <c:rotX val="20"/>
      <c:rotY val="3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Apports_phéno_ter!$I$2</c:f>
              <c:strCache>
                <c:ptCount val="1"/>
                <c:pt idx="0">
                  <c:v>Apport 1</c:v>
                </c:pt>
              </c:strCache>
            </c:strRef>
          </c:tx>
          <c:spPr>
            <a:solidFill>
              <a:srgbClr val="00B050"/>
            </a:solidFill>
            <a:ln>
              <a:noFill/>
            </a:ln>
            <a:effectLst/>
            <a:sp3d/>
          </c:spPr>
          <c:invertIfNegative val="0"/>
          <c:dLbls>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A9D-48DC-8E26-E9265CD69AD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Apports_phéno_ter!$H$3:$H$8</c:f>
              <c:strCache>
                <c:ptCount val="5"/>
                <c:pt idx="0">
                  <c:v>2 feuilles</c:v>
                </c:pt>
                <c:pt idx="1">
                  <c:v>Tallage</c:v>
                </c:pt>
                <c:pt idx="2">
                  <c:v>Montaison</c:v>
                </c:pt>
                <c:pt idx="3">
                  <c:v>Epiaison</c:v>
                </c:pt>
                <c:pt idx="4">
                  <c:v>Floraison</c:v>
                </c:pt>
              </c:strCache>
            </c:strRef>
          </c:cat>
          <c:val>
            <c:numRef>
              <c:f>Apports_phéno_ter!$I$3:$I$8</c:f>
              <c:numCache>
                <c:formatCode>0%</c:formatCode>
                <c:ptCount val="6"/>
                <c:pt idx="0">
                  <c:v>0.0418604651162791</c:v>
                </c:pt>
                <c:pt idx="1">
                  <c:v>0.855813953488373</c:v>
                </c:pt>
                <c:pt idx="2">
                  <c:v>0.0976744186046512</c:v>
                </c:pt>
              </c:numCache>
            </c:numRef>
          </c:val>
          <c:extLst xmlns:c16r2="http://schemas.microsoft.com/office/drawing/2015/06/chart">
            <c:ext xmlns:c16="http://schemas.microsoft.com/office/drawing/2014/chart" uri="{C3380CC4-5D6E-409C-BE32-E72D297353CC}">
              <c16:uniqueId val="{00000001-8A9D-48DC-8E26-E9265CD69AD3}"/>
            </c:ext>
          </c:extLst>
        </c:ser>
        <c:ser>
          <c:idx val="1"/>
          <c:order val="1"/>
          <c:tx>
            <c:strRef>
              <c:f>Apports_phéno_ter!$J$2</c:f>
              <c:strCache>
                <c:ptCount val="1"/>
                <c:pt idx="0">
                  <c:v>Apport 2</c:v>
                </c:pt>
              </c:strCache>
            </c:strRef>
          </c:tx>
          <c:spPr>
            <a:solidFill>
              <a:srgbClr val="92D050"/>
            </a:solidFill>
            <a:ln>
              <a:noFill/>
            </a:ln>
            <a:effectLst/>
            <a:sp3d/>
          </c:spPr>
          <c:invertIfNegative val="0"/>
          <c:dLbls>
            <c:dLbl>
              <c:idx val="2"/>
              <c:layout>
                <c:manualLayout>
                  <c:x val="0.0"/>
                  <c:y val="-0.023244827888522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A9D-48DC-8E26-E9265CD69AD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Apports_phéno_ter!$H$3:$H$8</c:f>
              <c:strCache>
                <c:ptCount val="5"/>
                <c:pt idx="0">
                  <c:v>2 feuilles</c:v>
                </c:pt>
                <c:pt idx="1">
                  <c:v>Tallage</c:v>
                </c:pt>
                <c:pt idx="2">
                  <c:v>Montaison</c:v>
                </c:pt>
                <c:pt idx="3">
                  <c:v>Epiaison</c:v>
                </c:pt>
                <c:pt idx="4">
                  <c:v>Floraison</c:v>
                </c:pt>
              </c:strCache>
            </c:strRef>
          </c:cat>
          <c:val>
            <c:numRef>
              <c:f>Apports_phéno_ter!$J$3:$J$8</c:f>
              <c:numCache>
                <c:formatCode>0%</c:formatCode>
                <c:ptCount val="6"/>
                <c:pt idx="1">
                  <c:v>0.179723502304147</c:v>
                </c:pt>
                <c:pt idx="2">
                  <c:v>0.764976958525346</c:v>
                </c:pt>
                <c:pt idx="3">
                  <c:v>0.0184331797235023</c:v>
                </c:pt>
              </c:numCache>
            </c:numRef>
          </c:val>
          <c:extLst xmlns:c16r2="http://schemas.microsoft.com/office/drawing/2015/06/chart">
            <c:ext xmlns:c16="http://schemas.microsoft.com/office/drawing/2014/chart" uri="{C3380CC4-5D6E-409C-BE32-E72D297353CC}">
              <c16:uniqueId val="{00000003-8A9D-48DC-8E26-E9265CD69AD3}"/>
            </c:ext>
          </c:extLst>
        </c:ser>
        <c:ser>
          <c:idx val="2"/>
          <c:order val="2"/>
          <c:tx>
            <c:strRef>
              <c:f>Apports_phéno_ter!$K$2</c:f>
              <c:strCache>
                <c:ptCount val="1"/>
                <c:pt idx="0">
                  <c:v>Apport 3</c:v>
                </c:pt>
              </c:strCache>
            </c:strRef>
          </c:tx>
          <c:spPr>
            <a:solidFill>
              <a:srgbClr val="FFFF93"/>
            </a:solidFill>
            <a:ln>
              <a:noFill/>
            </a:ln>
            <a:effectLst/>
            <a:sp3d/>
          </c:spPr>
          <c:invertIfNegative val="0"/>
          <c:dLbls>
            <c:dLbl>
              <c:idx val="2"/>
              <c:layout>
                <c:manualLayout>
                  <c:x val="0.0577096219231967"/>
                  <c:y val="-0.0553186637115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A9D-48DC-8E26-E9265CD69AD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Apports_phéno_ter!$H$3:$H$8</c:f>
              <c:strCache>
                <c:ptCount val="5"/>
                <c:pt idx="0">
                  <c:v>2 feuilles</c:v>
                </c:pt>
                <c:pt idx="1">
                  <c:v>Tallage</c:v>
                </c:pt>
                <c:pt idx="2">
                  <c:v>Montaison</c:v>
                </c:pt>
                <c:pt idx="3">
                  <c:v>Epiaison</c:v>
                </c:pt>
                <c:pt idx="4">
                  <c:v>Floraison</c:v>
                </c:pt>
              </c:strCache>
            </c:strRef>
          </c:cat>
          <c:val>
            <c:numRef>
              <c:f>Apports_phéno_ter!$K$3:$K$8</c:f>
              <c:numCache>
                <c:formatCode>0%</c:formatCode>
                <c:ptCount val="6"/>
                <c:pt idx="1">
                  <c:v>0.0276497695852535</c:v>
                </c:pt>
                <c:pt idx="2">
                  <c:v>0.483870967741936</c:v>
                </c:pt>
                <c:pt idx="3">
                  <c:v>0.105990783410138</c:v>
                </c:pt>
                <c:pt idx="4">
                  <c:v>0.0599078341013825</c:v>
                </c:pt>
              </c:numCache>
            </c:numRef>
          </c:val>
          <c:extLst xmlns:c16r2="http://schemas.microsoft.com/office/drawing/2015/06/chart">
            <c:ext xmlns:c16="http://schemas.microsoft.com/office/drawing/2014/chart" uri="{C3380CC4-5D6E-409C-BE32-E72D297353CC}">
              <c16:uniqueId val="{00000005-8A9D-48DC-8E26-E9265CD69AD3}"/>
            </c:ext>
          </c:extLst>
        </c:ser>
        <c:ser>
          <c:idx val="3"/>
          <c:order val="3"/>
          <c:tx>
            <c:strRef>
              <c:f>Apports_phéno_ter!$L$2</c:f>
              <c:strCache>
                <c:ptCount val="1"/>
                <c:pt idx="0">
                  <c:v>Apport 4</c:v>
                </c:pt>
              </c:strCache>
            </c:strRef>
          </c:tx>
          <c:spPr>
            <a:solidFill>
              <a:srgbClr val="FFC000"/>
            </a:solidFill>
            <a:ln>
              <a:noFill/>
            </a:ln>
            <a:effectLst/>
            <a:sp3d/>
          </c:spPr>
          <c:invertIfNegative val="0"/>
          <c:dLbls>
            <c:dLbl>
              <c:idx val="2"/>
              <c:layout>
                <c:manualLayout>
                  <c:x val="0.0289283366206443"/>
                  <c:y val="-0.047407414780972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A9D-48DC-8E26-E9265CD69AD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Apports_phéno_ter!$H$3:$H$8</c:f>
              <c:strCache>
                <c:ptCount val="5"/>
                <c:pt idx="0">
                  <c:v>2 feuilles</c:v>
                </c:pt>
                <c:pt idx="1">
                  <c:v>Tallage</c:v>
                </c:pt>
                <c:pt idx="2">
                  <c:v>Montaison</c:v>
                </c:pt>
                <c:pt idx="3">
                  <c:v>Epiaison</c:v>
                </c:pt>
                <c:pt idx="4">
                  <c:v>Floraison</c:v>
                </c:pt>
              </c:strCache>
            </c:strRef>
          </c:cat>
          <c:val>
            <c:numRef>
              <c:f>Apports_phéno_ter!$L$3:$L$8</c:f>
              <c:numCache>
                <c:formatCode>0%</c:formatCode>
                <c:ptCount val="6"/>
                <c:pt idx="1">
                  <c:v>0.00921658986175115</c:v>
                </c:pt>
                <c:pt idx="2">
                  <c:v>0.0783410138248848</c:v>
                </c:pt>
                <c:pt idx="3">
                  <c:v>0.0599078341013825</c:v>
                </c:pt>
                <c:pt idx="4">
                  <c:v>0.0276497695852535</c:v>
                </c:pt>
              </c:numCache>
            </c:numRef>
          </c:val>
          <c:extLst xmlns:c16r2="http://schemas.microsoft.com/office/drawing/2015/06/chart">
            <c:ext xmlns:c16="http://schemas.microsoft.com/office/drawing/2014/chart" uri="{C3380CC4-5D6E-409C-BE32-E72D297353CC}">
              <c16:uniqueId val="{00000007-8A9D-48DC-8E26-E9265CD69AD3}"/>
            </c:ext>
          </c:extLst>
        </c:ser>
        <c:ser>
          <c:idx val="4"/>
          <c:order val="4"/>
          <c:tx>
            <c:strRef>
              <c:f>Apports_phéno_ter!$M$2</c:f>
              <c:strCache>
                <c:ptCount val="1"/>
                <c:pt idx="0">
                  <c:v>Apport 5</c:v>
                </c:pt>
              </c:strCache>
            </c:strRef>
          </c:tx>
          <c:spPr>
            <a:solidFill>
              <a:srgbClr val="FF0000"/>
            </a:solidFill>
            <a:ln>
              <a:noFill/>
            </a:ln>
            <a:effectLst/>
            <a:sp3d/>
          </c:spPr>
          <c:invertIfNegative val="0"/>
          <c:dLbls>
            <c:dLbl>
              <c:idx val="4"/>
              <c:layout>
                <c:manualLayout>
                  <c:x val="0.0836300092068979"/>
                  <c:y val="0.039745727207119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A9D-48DC-8E26-E9265CD69AD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Apports_phéno_ter!$H$3:$H$8</c:f>
              <c:strCache>
                <c:ptCount val="5"/>
                <c:pt idx="0">
                  <c:v>2 feuilles</c:v>
                </c:pt>
                <c:pt idx="1">
                  <c:v>Tallage</c:v>
                </c:pt>
                <c:pt idx="2">
                  <c:v>Montaison</c:v>
                </c:pt>
                <c:pt idx="3">
                  <c:v>Epiaison</c:v>
                </c:pt>
                <c:pt idx="4">
                  <c:v>Floraison</c:v>
                </c:pt>
              </c:strCache>
            </c:strRef>
          </c:cat>
          <c:val>
            <c:numRef>
              <c:f>Apports_phéno_ter!$M$3:$M$8</c:f>
              <c:numCache>
                <c:formatCode>General</c:formatCode>
                <c:ptCount val="6"/>
                <c:pt idx="3" formatCode="0%">
                  <c:v>0.0138248847926267</c:v>
                </c:pt>
                <c:pt idx="4" formatCode="0%">
                  <c:v>0.0368663594470046</c:v>
                </c:pt>
              </c:numCache>
            </c:numRef>
          </c:val>
          <c:extLst xmlns:c16r2="http://schemas.microsoft.com/office/drawing/2015/06/chart">
            <c:ext xmlns:c16="http://schemas.microsoft.com/office/drawing/2014/chart" uri="{C3380CC4-5D6E-409C-BE32-E72D297353CC}">
              <c16:uniqueId val="{00000009-8A9D-48DC-8E26-E9265CD69AD3}"/>
            </c:ext>
          </c:extLst>
        </c:ser>
        <c:ser>
          <c:idx val="5"/>
          <c:order val="5"/>
          <c:tx>
            <c:strRef>
              <c:f>Apports_phéno_ter!$N$2</c:f>
              <c:strCache>
                <c:ptCount val="1"/>
                <c:pt idx="0">
                  <c:v>Apport effectué</c:v>
                </c:pt>
              </c:strCache>
            </c:strRef>
          </c:tx>
          <c:spPr>
            <a:solidFill>
              <a:schemeClr val="accent6">
                <a:lumMod val="40000"/>
                <a:lumOff val="60000"/>
              </a:schemeClr>
            </a:solidFill>
            <a:ln>
              <a:noFill/>
            </a:ln>
            <a:effectLst/>
            <a:sp3d/>
          </c:spPr>
          <c:invertIfNegative val="0"/>
          <c:dLbls>
            <c:dLbl>
              <c:idx val="0"/>
              <c:layout>
                <c:manualLayout>
                  <c:x val="-0.0611180715894054"/>
                  <c:y val="-1.06537563758033E-1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A9D-48DC-8E26-E9265CD69AD3}"/>
                </c:ext>
                <c:ext xmlns:c15="http://schemas.microsoft.com/office/drawing/2012/chart" uri="{CE6537A1-D6FC-4f65-9D91-7224C49458BB}"/>
              </c:extLst>
            </c:dLbl>
            <c:dLbl>
              <c:idx val="1"/>
              <c:layout>
                <c:manualLayout>
                  <c:x val="0.0341880341880342"/>
                  <c:y val="-0.035555561085729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A9D-48DC-8E26-E9265CD69AD3}"/>
                </c:ext>
                <c:ext xmlns:c15="http://schemas.microsoft.com/office/drawing/2012/chart" uri="{CE6537A1-D6FC-4f65-9D91-7224C49458BB}"/>
              </c:extLst>
            </c:dLbl>
            <c:dLbl>
              <c:idx val="2"/>
              <c:layout>
                <c:manualLayout>
                  <c:x val="0.0552268244575937"/>
                  <c:y val="-0.01185185369524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A9D-48DC-8E26-E9265CD69AD3}"/>
                </c:ext>
                <c:ext xmlns:c15="http://schemas.microsoft.com/office/drawing/2012/chart" uri="{CE6537A1-D6FC-4f65-9D91-7224C49458BB}"/>
              </c:extLst>
            </c:dLbl>
            <c:dLbl>
              <c:idx val="3"/>
              <c:layout>
                <c:manualLayout>
                  <c:x val="0.0447074293228139"/>
                  <c:y val="-0.059259268476215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A9D-48DC-8E26-E9265CD69AD3}"/>
                </c:ex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A9D-48DC-8E26-E9265CD69AD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Apports_phéno_ter!$H$3:$H$8</c:f>
              <c:strCache>
                <c:ptCount val="5"/>
                <c:pt idx="0">
                  <c:v>2 feuilles</c:v>
                </c:pt>
                <c:pt idx="1">
                  <c:v>Tallage</c:v>
                </c:pt>
                <c:pt idx="2">
                  <c:v>Montaison</c:v>
                </c:pt>
                <c:pt idx="3">
                  <c:v>Epiaison</c:v>
                </c:pt>
                <c:pt idx="4">
                  <c:v>Floraison</c:v>
                </c:pt>
              </c:strCache>
            </c:strRef>
          </c:cat>
          <c:val>
            <c:numRef>
              <c:f>Apports_phéno_ter!$N$3:$N$8</c:f>
              <c:numCache>
                <c:formatCode>0%</c:formatCode>
                <c:ptCount val="6"/>
                <c:pt idx="0">
                  <c:v>1.0</c:v>
                </c:pt>
                <c:pt idx="1">
                  <c:v>0.967741935483872</c:v>
                </c:pt>
                <c:pt idx="2">
                  <c:v>0.67741935483871</c:v>
                </c:pt>
                <c:pt idx="3">
                  <c:v>0.175115207373272</c:v>
                </c:pt>
                <c:pt idx="4">
                  <c:v>0.0552995391705069</c:v>
                </c:pt>
              </c:numCache>
            </c:numRef>
          </c:val>
          <c:extLst xmlns:c16r2="http://schemas.microsoft.com/office/drawing/2015/06/chart">
            <c:ext xmlns:c16="http://schemas.microsoft.com/office/drawing/2014/chart" uri="{C3380CC4-5D6E-409C-BE32-E72D297353CC}">
              <c16:uniqueId val="{0000000F-8A9D-48DC-8E26-E9265CD69AD3}"/>
            </c:ext>
          </c:extLst>
        </c:ser>
        <c:dLbls>
          <c:showLegendKey val="0"/>
          <c:showVal val="0"/>
          <c:showCatName val="0"/>
          <c:showSerName val="0"/>
          <c:showPercent val="0"/>
          <c:showBubbleSize val="0"/>
        </c:dLbls>
        <c:gapWidth val="150"/>
        <c:shape val="box"/>
        <c:axId val="-2079580496"/>
        <c:axId val="-2079574688"/>
        <c:axId val="-2079549904"/>
      </c:bar3DChart>
      <c:catAx>
        <c:axId val="-207958049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sz="1600" b="1"/>
                  <a:t>Stade phénologique</a:t>
                </a:r>
                <a:r>
                  <a:rPr lang="fr-FR" sz="1600" b="1" baseline="0"/>
                  <a:t> du blé dur</a:t>
                </a:r>
                <a:endParaRPr lang="fr-FR" sz="1600" b="1"/>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079574688"/>
        <c:crosses val="autoZero"/>
        <c:auto val="1"/>
        <c:lblAlgn val="ctr"/>
        <c:lblOffset val="100"/>
        <c:noMultiLvlLbl val="0"/>
      </c:catAx>
      <c:valAx>
        <c:axId val="-2079574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sz="1600" b="1"/>
                  <a:t>%Effectifs</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079580496"/>
        <c:crosses val="autoZero"/>
        <c:crossBetween val="between"/>
      </c:valAx>
      <c:serAx>
        <c:axId val="-2079549904"/>
        <c:scaling>
          <c:orientation val="minMax"/>
        </c:scaling>
        <c:delete val="1"/>
        <c:axPos val="b"/>
        <c:majorTickMark val="none"/>
        <c:minorTickMark val="none"/>
        <c:tickLblPos val="none"/>
        <c:crossAx val="-2079574688"/>
        <c:crosses val="autoZero"/>
      </c:ser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ITK_N1</c:v>
          </c:tx>
          <c:spPr>
            <a:ln w="28575">
              <a:noFill/>
            </a:ln>
          </c:spPr>
          <c:marker>
            <c:spPr>
              <a:solidFill>
                <a:schemeClr val="bg1">
                  <a:lumMod val="75000"/>
                </a:schemeClr>
              </a:solidFill>
            </c:spPr>
          </c:marker>
          <c:xVal>
            <c:numRef>
              <c:f>Typo_Groupe_mixte!$P$2:$P$24</c:f>
              <c:numCache>
                <c:formatCode>General</c:formatCode>
                <c:ptCount val="23"/>
                <c:pt idx="0">
                  <c:v>220.0</c:v>
                </c:pt>
                <c:pt idx="1">
                  <c:v>140.0</c:v>
                </c:pt>
                <c:pt idx="2">
                  <c:v>220.0</c:v>
                </c:pt>
                <c:pt idx="3">
                  <c:v>116.0</c:v>
                </c:pt>
                <c:pt idx="4">
                  <c:v>285.0</c:v>
                </c:pt>
                <c:pt idx="5">
                  <c:v>245.0</c:v>
                </c:pt>
                <c:pt idx="6">
                  <c:v>245.0</c:v>
                </c:pt>
                <c:pt idx="7">
                  <c:v>245.0</c:v>
                </c:pt>
                <c:pt idx="8">
                  <c:v>268.0</c:v>
                </c:pt>
                <c:pt idx="9">
                  <c:v>268.0</c:v>
                </c:pt>
                <c:pt idx="10">
                  <c:v>268.0</c:v>
                </c:pt>
                <c:pt idx="11">
                  <c:v>255.0</c:v>
                </c:pt>
                <c:pt idx="12">
                  <c:v>259.0</c:v>
                </c:pt>
                <c:pt idx="13">
                  <c:v>259.0</c:v>
                </c:pt>
                <c:pt idx="14">
                  <c:v>284.9</c:v>
                </c:pt>
                <c:pt idx="15">
                  <c:v>284.9</c:v>
                </c:pt>
                <c:pt idx="16">
                  <c:v>280.5</c:v>
                </c:pt>
                <c:pt idx="17">
                  <c:v>255.0</c:v>
                </c:pt>
                <c:pt idx="18">
                  <c:v>255.0</c:v>
                </c:pt>
                <c:pt idx="19">
                  <c:v>255.0</c:v>
                </c:pt>
                <c:pt idx="20">
                  <c:v>260.0</c:v>
                </c:pt>
                <c:pt idx="21">
                  <c:v>260.0</c:v>
                </c:pt>
                <c:pt idx="22">
                  <c:v>260.0</c:v>
                </c:pt>
              </c:numCache>
            </c:numRef>
          </c:xVal>
          <c:yVal>
            <c:numRef>
              <c:f>Typo_Groupe_mixte!$AJ$2:$AJ$24</c:f>
              <c:numCache>
                <c:formatCode>General</c:formatCode>
                <c:ptCount val="23"/>
                <c:pt idx="0">
                  <c:v>65.0</c:v>
                </c:pt>
                <c:pt idx="1">
                  <c:v>48.0</c:v>
                </c:pt>
                <c:pt idx="2">
                  <c:v>39.0</c:v>
                </c:pt>
                <c:pt idx="3">
                  <c:v>28.79999999999999</c:v>
                </c:pt>
                <c:pt idx="4">
                  <c:v>70.0</c:v>
                </c:pt>
                <c:pt idx="5">
                  <c:v>70.0</c:v>
                </c:pt>
                <c:pt idx="6">
                  <c:v>70.0</c:v>
                </c:pt>
                <c:pt idx="7">
                  <c:v>70.0</c:v>
                </c:pt>
                <c:pt idx="8">
                  <c:v>90.0</c:v>
                </c:pt>
                <c:pt idx="9">
                  <c:v>90.0</c:v>
                </c:pt>
                <c:pt idx="10">
                  <c:v>90.0</c:v>
                </c:pt>
                <c:pt idx="11">
                  <c:v>46.7</c:v>
                </c:pt>
                <c:pt idx="12">
                  <c:v>38.7</c:v>
                </c:pt>
                <c:pt idx="13">
                  <c:v>78.0</c:v>
                </c:pt>
                <c:pt idx="14">
                  <c:v>25.35</c:v>
                </c:pt>
                <c:pt idx="15">
                  <c:v>50.7</c:v>
                </c:pt>
                <c:pt idx="16">
                  <c:v>33.55</c:v>
                </c:pt>
                <c:pt idx="17">
                  <c:v>85.0</c:v>
                </c:pt>
                <c:pt idx="18">
                  <c:v>85.0</c:v>
                </c:pt>
                <c:pt idx="19">
                  <c:v>85.0</c:v>
                </c:pt>
                <c:pt idx="20">
                  <c:v>80.0</c:v>
                </c:pt>
                <c:pt idx="21">
                  <c:v>80.0</c:v>
                </c:pt>
                <c:pt idx="22">
                  <c:v>80.0</c:v>
                </c:pt>
              </c:numCache>
            </c:numRef>
          </c:yVal>
          <c:smooth val="0"/>
          <c:extLst xmlns:c16r2="http://schemas.microsoft.com/office/drawing/2015/06/chart">
            <c:ext xmlns:c16="http://schemas.microsoft.com/office/drawing/2014/chart" uri="{C3380CC4-5D6E-409C-BE32-E72D297353CC}">
              <c16:uniqueId val="{00000000-548D-4788-B4C2-330BCA9D19C6}"/>
            </c:ext>
          </c:extLst>
        </c:ser>
        <c:ser>
          <c:idx val="1"/>
          <c:order val="1"/>
          <c:tx>
            <c:v>ITK_N2</c:v>
          </c:tx>
          <c:spPr>
            <a:ln w="28575">
              <a:noFill/>
            </a:ln>
          </c:spPr>
          <c:marker>
            <c:spPr>
              <a:solidFill>
                <a:schemeClr val="accent2">
                  <a:lumMod val="60000"/>
                  <a:lumOff val="40000"/>
                </a:schemeClr>
              </a:solidFill>
            </c:spPr>
          </c:marker>
          <c:xVal>
            <c:numRef>
              <c:f>Typo_Groupe_mixte!$P$25:$P$87</c:f>
              <c:numCache>
                <c:formatCode>General</c:formatCode>
                <c:ptCount val="63"/>
                <c:pt idx="0">
                  <c:v>209.0</c:v>
                </c:pt>
                <c:pt idx="1">
                  <c:v>209.0</c:v>
                </c:pt>
                <c:pt idx="2">
                  <c:v>209.0</c:v>
                </c:pt>
                <c:pt idx="3">
                  <c:v>240.0</c:v>
                </c:pt>
                <c:pt idx="4">
                  <c:v>240.0</c:v>
                </c:pt>
                <c:pt idx="5">
                  <c:v>240.0</c:v>
                </c:pt>
                <c:pt idx="6">
                  <c:v>240.0</c:v>
                </c:pt>
                <c:pt idx="7">
                  <c:v>240.0</c:v>
                </c:pt>
                <c:pt idx="8">
                  <c:v>240.0</c:v>
                </c:pt>
                <c:pt idx="9">
                  <c:v>217.0</c:v>
                </c:pt>
                <c:pt idx="10">
                  <c:v>209.0</c:v>
                </c:pt>
                <c:pt idx="11">
                  <c:v>218.0</c:v>
                </c:pt>
                <c:pt idx="12">
                  <c:v>199.0</c:v>
                </c:pt>
                <c:pt idx="13">
                  <c:v>217.0</c:v>
                </c:pt>
                <c:pt idx="14">
                  <c:v>175.0</c:v>
                </c:pt>
                <c:pt idx="15">
                  <c:v>156.6666666666665</c:v>
                </c:pt>
                <c:pt idx="16">
                  <c:v>143.75</c:v>
                </c:pt>
                <c:pt idx="17">
                  <c:v>183.3333333333335</c:v>
                </c:pt>
                <c:pt idx="18">
                  <c:v>170.0</c:v>
                </c:pt>
                <c:pt idx="19">
                  <c:v>205.0</c:v>
                </c:pt>
                <c:pt idx="20">
                  <c:v>209.0</c:v>
                </c:pt>
                <c:pt idx="21">
                  <c:v>182.3</c:v>
                </c:pt>
                <c:pt idx="22">
                  <c:v>140.7</c:v>
                </c:pt>
                <c:pt idx="23">
                  <c:v>210.0</c:v>
                </c:pt>
                <c:pt idx="24">
                  <c:v>212.0</c:v>
                </c:pt>
                <c:pt idx="25">
                  <c:v>196.0</c:v>
                </c:pt>
                <c:pt idx="26">
                  <c:v>192.0</c:v>
                </c:pt>
                <c:pt idx="27">
                  <c:v>181.0</c:v>
                </c:pt>
                <c:pt idx="28">
                  <c:v>216.0</c:v>
                </c:pt>
                <c:pt idx="29">
                  <c:v>221.0</c:v>
                </c:pt>
                <c:pt idx="30">
                  <c:v>194.3</c:v>
                </c:pt>
                <c:pt idx="31">
                  <c:v>251.0</c:v>
                </c:pt>
                <c:pt idx="32">
                  <c:v>184.0</c:v>
                </c:pt>
                <c:pt idx="33">
                  <c:v>224.5</c:v>
                </c:pt>
                <c:pt idx="34">
                  <c:v>167.5</c:v>
                </c:pt>
                <c:pt idx="35">
                  <c:v>151.0</c:v>
                </c:pt>
                <c:pt idx="36">
                  <c:v>151.0</c:v>
                </c:pt>
                <c:pt idx="37">
                  <c:v>127.3</c:v>
                </c:pt>
                <c:pt idx="38">
                  <c:v>225.0</c:v>
                </c:pt>
                <c:pt idx="39">
                  <c:v>225.0</c:v>
                </c:pt>
                <c:pt idx="40">
                  <c:v>225.0</c:v>
                </c:pt>
                <c:pt idx="41">
                  <c:v>210.0</c:v>
                </c:pt>
                <c:pt idx="42">
                  <c:v>210.0</c:v>
                </c:pt>
                <c:pt idx="43">
                  <c:v>210.0</c:v>
                </c:pt>
                <c:pt idx="44">
                  <c:v>210.0</c:v>
                </c:pt>
                <c:pt idx="45">
                  <c:v>210.0</c:v>
                </c:pt>
                <c:pt idx="46">
                  <c:v>210.0</c:v>
                </c:pt>
                <c:pt idx="47">
                  <c:v>180.0</c:v>
                </c:pt>
                <c:pt idx="48">
                  <c:v>180.0</c:v>
                </c:pt>
                <c:pt idx="49">
                  <c:v>180.0</c:v>
                </c:pt>
                <c:pt idx="50">
                  <c:v>188.0</c:v>
                </c:pt>
                <c:pt idx="51">
                  <c:v>181.0</c:v>
                </c:pt>
                <c:pt idx="52">
                  <c:v>240.0</c:v>
                </c:pt>
                <c:pt idx="53">
                  <c:v>197.0</c:v>
                </c:pt>
                <c:pt idx="54">
                  <c:v>130.0</c:v>
                </c:pt>
                <c:pt idx="55">
                  <c:v>130.0</c:v>
                </c:pt>
                <c:pt idx="56">
                  <c:v>130.0</c:v>
                </c:pt>
                <c:pt idx="57">
                  <c:v>100.0</c:v>
                </c:pt>
                <c:pt idx="58">
                  <c:v>100.0</c:v>
                </c:pt>
                <c:pt idx="59">
                  <c:v>100.0</c:v>
                </c:pt>
                <c:pt idx="60">
                  <c:v>230.0</c:v>
                </c:pt>
                <c:pt idx="61">
                  <c:v>230.0</c:v>
                </c:pt>
                <c:pt idx="62">
                  <c:v>230.0</c:v>
                </c:pt>
              </c:numCache>
            </c:numRef>
          </c:xVal>
          <c:yVal>
            <c:numRef>
              <c:f>Typo_Groupe_mixte!$AJ$25:$AJ$87</c:f>
              <c:numCache>
                <c:formatCode>General</c:formatCode>
                <c:ptCount val="63"/>
                <c:pt idx="0">
                  <c:v>65.0</c:v>
                </c:pt>
                <c:pt idx="1">
                  <c:v>65.0</c:v>
                </c:pt>
                <c:pt idx="2">
                  <c:v>65.0</c:v>
                </c:pt>
                <c:pt idx="3">
                  <c:v>70.0</c:v>
                </c:pt>
                <c:pt idx="4">
                  <c:v>70.0</c:v>
                </c:pt>
                <c:pt idx="5">
                  <c:v>70.0</c:v>
                </c:pt>
                <c:pt idx="6">
                  <c:v>70.0</c:v>
                </c:pt>
                <c:pt idx="7">
                  <c:v>70.0</c:v>
                </c:pt>
                <c:pt idx="8">
                  <c:v>70.0</c:v>
                </c:pt>
                <c:pt idx="9">
                  <c:v>60.0</c:v>
                </c:pt>
                <c:pt idx="10">
                  <c:v>40.0</c:v>
                </c:pt>
                <c:pt idx="11">
                  <c:v>50.0</c:v>
                </c:pt>
                <c:pt idx="12">
                  <c:v>50.0</c:v>
                </c:pt>
                <c:pt idx="13">
                  <c:v>50.0</c:v>
                </c:pt>
                <c:pt idx="14">
                  <c:v>40.0</c:v>
                </c:pt>
                <c:pt idx="15">
                  <c:v>40.0</c:v>
                </c:pt>
                <c:pt idx="16">
                  <c:v>50.0</c:v>
                </c:pt>
                <c:pt idx="17">
                  <c:v>50.0</c:v>
                </c:pt>
                <c:pt idx="18">
                  <c:v>50.0</c:v>
                </c:pt>
                <c:pt idx="19">
                  <c:v>70.0</c:v>
                </c:pt>
                <c:pt idx="20">
                  <c:v>70.0</c:v>
                </c:pt>
                <c:pt idx="21">
                  <c:v>60.0</c:v>
                </c:pt>
                <c:pt idx="22">
                  <c:v>60.0</c:v>
                </c:pt>
                <c:pt idx="23">
                  <c:v>60.0</c:v>
                </c:pt>
                <c:pt idx="24">
                  <c:v>55.0</c:v>
                </c:pt>
                <c:pt idx="25">
                  <c:v>65.0</c:v>
                </c:pt>
                <c:pt idx="26">
                  <c:v>65.0</c:v>
                </c:pt>
                <c:pt idx="27">
                  <c:v>65.0</c:v>
                </c:pt>
                <c:pt idx="28">
                  <c:v>65.0</c:v>
                </c:pt>
                <c:pt idx="29">
                  <c:v>50.0</c:v>
                </c:pt>
                <c:pt idx="30">
                  <c:v>50.0</c:v>
                </c:pt>
                <c:pt idx="31">
                  <c:v>55.0</c:v>
                </c:pt>
                <c:pt idx="32">
                  <c:v>55.0</c:v>
                </c:pt>
                <c:pt idx="33">
                  <c:v>55.0</c:v>
                </c:pt>
                <c:pt idx="34">
                  <c:v>35.0</c:v>
                </c:pt>
                <c:pt idx="35">
                  <c:v>35.0</c:v>
                </c:pt>
                <c:pt idx="36">
                  <c:v>35.0</c:v>
                </c:pt>
                <c:pt idx="37">
                  <c:v>50.0</c:v>
                </c:pt>
                <c:pt idx="38">
                  <c:v>80.0</c:v>
                </c:pt>
                <c:pt idx="39">
                  <c:v>80.0</c:v>
                </c:pt>
                <c:pt idx="40">
                  <c:v>80.0</c:v>
                </c:pt>
                <c:pt idx="41">
                  <c:v>70.0</c:v>
                </c:pt>
                <c:pt idx="42">
                  <c:v>70.0</c:v>
                </c:pt>
                <c:pt idx="43">
                  <c:v>70.0</c:v>
                </c:pt>
                <c:pt idx="44">
                  <c:v>70.0</c:v>
                </c:pt>
                <c:pt idx="45">
                  <c:v>70.0</c:v>
                </c:pt>
                <c:pt idx="46">
                  <c:v>70.0</c:v>
                </c:pt>
                <c:pt idx="47">
                  <c:v>60.0</c:v>
                </c:pt>
                <c:pt idx="48">
                  <c:v>60.0</c:v>
                </c:pt>
                <c:pt idx="49">
                  <c:v>60.0</c:v>
                </c:pt>
                <c:pt idx="50">
                  <c:v>40.0</c:v>
                </c:pt>
                <c:pt idx="51">
                  <c:v>40.0</c:v>
                </c:pt>
                <c:pt idx="52">
                  <c:v>40.0</c:v>
                </c:pt>
                <c:pt idx="53">
                  <c:v>60.0</c:v>
                </c:pt>
                <c:pt idx="54">
                  <c:v>45.0</c:v>
                </c:pt>
                <c:pt idx="55">
                  <c:v>45.0</c:v>
                </c:pt>
                <c:pt idx="56">
                  <c:v>45.0</c:v>
                </c:pt>
                <c:pt idx="57">
                  <c:v>45.0</c:v>
                </c:pt>
                <c:pt idx="58">
                  <c:v>45.0</c:v>
                </c:pt>
                <c:pt idx="59">
                  <c:v>45.0</c:v>
                </c:pt>
                <c:pt idx="60">
                  <c:v>80.0</c:v>
                </c:pt>
                <c:pt idx="61">
                  <c:v>80.0</c:v>
                </c:pt>
                <c:pt idx="62">
                  <c:v>80.0</c:v>
                </c:pt>
              </c:numCache>
            </c:numRef>
          </c:yVal>
          <c:smooth val="0"/>
          <c:extLst xmlns:c16r2="http://schemas.microsoft.com/office/drawing/2015/06/chart">
            <c:ext xmlns:c16="http://schemas.microsoft.com/office/drawing/2014/chart" uri="{C3380CC4-5D6E-409C-BE32-E72D297353CC}">
              <c16:uniqueId val="{00000001-548D-4788-B4C2-330BCA9D19C6}"/>
            </c:ext>
          </c:extLst>
        </c:ser>
        <c:ser>
          <c:idx val="2"/>
          <c:order val="2"/>
          <c:tx>
            <c:v>ITK_N3</c:v>
          </c:tx>
          <c:spPr>
            <a:ln w="28575">
              <a:noFill/>
            </a:ln>
          </c:spPr>
          <c:marker>
            <c:spPr>
              <a:solidFill>
                <a:schemeClr val="accent3">
                  <a:lumMod val="60000"/>
                  <a:lumOff val="40000"/>
                </a:schemeClr>
              </a:solidFill>
            </c:spPr>
          </c:marker>
          <c:xVal>
            <c:numRef>
              <c:f>Typo_Groupe_mixte!$P$88:$P$140</c:f>
              <c:numCache>
                <c:formatCode>General</c:formatCode>
                <c:ptCount val="53"/>
                <c:pt idx="0">
                  <c:v>180.0</c:v>
                </c:pt>
                <c:pt idx="1">
                  <c:v>160.0</c:v>
                </c:pt>
                <c:pt idx="2">
                  <c:v>150.0</c:v>
                </c:pt>
                <c:pt idx="3">
                  <c:v>200.0</c:v>
                </c:pt>
                <c:pt idx="4">
                  <c:v>175.0</c:v>
                </c:pt>
                <c:pt idx="5">
                  <c:v>165.0</c:v>
                </c:pt>
                <c:pt idx="6">
                  <c:v>180.0</c:v>
                </c:pt>
                <c:pt idx="7">
                  <c:v>180.0</c:v>
                </c:pt>
                <c:pt idx="8">
                  <c:v>180.0</c:v>
                </c:pt>
                <c:pt idx="9">
                  <c:v>167.0</c:v>
                </c:pt>
                <c:pt idx="10">
                  <c:v>173.5</c:v>
                </c:pt>
                <c:pt idx="11">
                  <c:v>166.5</c:v>
                </c:pt>
                <c:pt idx="12">
                  <c:v>134.0</c:v>
                </c:pt>
                <c:pt idx="13">
                  <c:v>117.0</c:v>
                </c:pt>
                <c:pt idx="14">
                  <c:v>117.0</c:v>
                </c:pt>
                <c:pt idx="15">
                  <c:v>125.0</c:v>
                </c:pt>
                <c:pt idx="16">
                  <c:v>171.0</c:v>
                </c:pt>
                <c:pt idx="17">
                  <c:v>181.0</c:v>
                </c:pt>
                <c:pt idx="18">
                  <c:v>127.3</c:v>
                </c:pt>
                <c:pt idx="19">
                  <c:v>100.5</c:v>
                </c:pt>
                <c:pt idx="20">
                  <c:v>120.6</c:v>
                </c:pt>
                <c:pt idx="21">
                  <c:v>170.0</c:v>
                </c:pt>
                <c:pt idx="22">
                  <c:v>170.0</c:v>
                </c:pt>
                <c:pt idx="23">
                  <c:v>170.0</c:v>
                </c:pt>
                <c:pt idx="24">
                  <c:v>125.0</c:v>
                </c:pt>
                <c:pt idx="25">
                  <c:v>140.0</c:v>
                </c:pt>
                <c:pt idx="26">
                  <c:v>140.0</c:v>
                </c:pt>
                <c:pt idx="27">
                  <c:v>140.0</c:v>
                </c:pt>
                <c:pt idx="28">
                  <c:v>152.0</c:v>
                </c:pt>
                <c:pt idx="29">
                  <c:v>152.0</c:v>
                </c:pt>
                <c:pt idx="30">
                  <c:v>100.0</c:v>
                </c:pt>
                <c:pt idx="31">
                  <c:v>100.0</c:v>
                </c:pt>
                <c:pt idx="32">
                  <c:v>100.0</c:v>
                </c:pt>
                <c:pt idx="33">
                  <c:v>84.0</c:v>
                </c:pt>
                <c:pt idx="34">
                  <c:v>84.0</c:v>
                </c:pt>
                <c:pt idx="35">
                  <c:v>84.0</c:v>
                </c:pt>
                <c:pt idx="36">
                  <c:v>120.0</c:v>
                </c:pt>
                <c:pt idx="37">
                  <c:v>120.0</c:v>
                </c:pt>
                <c:pt idx="38">
                  <c:v>120.0</c:v>
                </c:pt>
                <c:pt idx="39">
                  <c:v>114.0</c:v>
                </c:pt>
                <c:pt idx="40">
                  <c:v>115.0</c:v>
                </c:pt>
                <c:pt idx="41">
                  <c:v>115.0</c:v>
                </c:pt>
                <c:pt idx="42">
                  <c:v>115.0</c:v>
                </c:pt>
                <c:pt idx="43">
                  <c:v>133.3333333333335</c:v>
                </c:pt>
                <c:pt idx="44">
                  <c:v>163.0</c:v>
                </c:pt>
                <c:pt idx="45">
                  <c:v>122.0</c:v>
                </c:pt>
                <c:pt idx="46">
                  <c:v>145.5</c:v>
                </c:pt>
                <c:pt idx="47">
                  <c:v>166.0</c:v>
                </c:pt>
                <c:pt idx="48">
                  <c:v>153.3333333333335</c:v>
                </c:pt>
                <c:pt idx="49">
                  <c:v>160.0</c:v>
                </c:pt>
                <c:pt idx="50">
                  <c:v>110.0</c:v>
                </c:pt>
                <c:pt idx="51">
                  <c:v>110.0</c:v>
                </c:pt>
                <c:pt idx="52">
                  <c:v>60.0</c:v>
                </c:pt>
              </c:numCache>
            </c:numRef>
          </c:xVal>
          <c:yVal>
            <c:numRef>
              <c:f>Typo_Groupe_mixte!$AJ$88:$AJ$140</c:f>
              <c:numCache>
                <c:formatCode>General</c:formatCode>
                <c:ptCount val="53"/>
                <c:pt idx="0">
                  <c:v>25.0</c:v>
                </c:pt>
                <c:pt idx="1">
                  <c:v>25.0</c:v>
                </c:pt>
                <c:pt idx="2">
                  <c:v>25.0</c:v>
                </c:pt>
                <c:pt idx="3">
                  <c:v>45.0</c:v>
                </c:pt>
                <c:pt idx="4">
                  <c:v>45.0</c:v>
                </c:pt>
                <c:pt idx="5">
                  <c:v>45.0</c:v>
                </c:pt>
                <c:pt idx="6">
                  <c:v>70.0</c:v>
                </c:pt>
                <c:pt idx="7">
                  <c:v>70.0</c:v>
                </c:pt>
                <c:pt idx="8">
                  <c:v>70.0</c:v>
                </c:pt>
                <c:pt idx="9">
                  <c:v>40.0</c:v>
                </c:pt>
                <c:pt idx="10">
                  <c:v>75.0</c:v>
                </c:pt>
                <c:pt idx="11">
                  <c:v>50.0</c:v>
                </c:pt>
                <c:pt idx="12">
                  <c:v>30.0</c:v>
                </c:pt>
                <c:pt idx="13">
                  <c:v>30.0</c:v>
                </c:pt>
                <c:pt idx="14">
                  <c:v>30.0</c:v>
                </c:pt>
                <c:pt idx="15">
                  <c:v>35.0</c:v>
                </c:pt>
                <c:pt idx="16">
                  <c:v>35.0</c:v>
                </c:pt>
                <c:pt idx="17">
                  <c:v>35.0</c:v>
                </c:pt>
                <c:pt idx="18">
                  <c:v>40.0</c:v>
                </c:pt>
                <c:pt idx="19">
                  <c:v>40.0</c:v>
                </c:pt>
                <c:pt idx="20">
                  <c:v>40.0</c:v>
                </c:pt>
                <c:pt idx="21">
                  <c:v>55.0</c:v>
                </c:pt>
                <c:pt idx="22">
                  <c:v>60.0</c:v>
                </c:pt>
                <c:pt idx="23">
                  <c:v>50.0</c:v>
                </c:pt>
                <c:pt idx="24">
                  <c:v>33.33333333333333</c:v>
                </c:pt>
                <c:pt idx="25">
                  <c:v>35.0</c:v>
                </c:pt>
                <c:pt idx="26">
                  <c:v>35.0</c:v>
                </c:pt>
                <c:pt idx="27">
                  <c:v>35.0</c:v>
                </c:pt>
                <c:pt idx="28">
                  <c:v>65.0</c:v>
                </c:pt>
                <c:pt idx="29">
                  <c:v>55.0</c:v>
                </c:pt>
                <c:pt idx="30">
                  <c:v>32.0</c:v>
                </c:pt>
                <c:pt idx="31">
                  <c:v>32.0</c:v>
                </c:pt>
                <c:pt idx="32">
                  <c:v>32.0</c:v>
                </c:pt>
                <c:pt idx="33">
                  <c:v>32.0</c:v>
                </c:pt>
                <c:pt idx="34">
                  <c:v>32.0</c:v>
                </c:pt>
                <c:pt idx="35">
                  <c:v>32.0</c:v>
                </c:pt>
                <c:pt idx="36">
                  <c:v>35.0</c:v>
                </c:pt>
                <c:pt idx="37">
                  <c:v>35.0</c:v>
                </c:pt>
                <c:pt idx="38">
                  <c:v>35.0</c:v>
                </c:pt>
                <c:pt idx="39">
                  <c:v>40.0</c:v>
                </c:pt>
                <c:pt idx="40">
                  <c:v>40.0</c:v>
                </c:pt>
                <c:pt idx="41">
                  <c:v>40.0</c:v>
                </c:pt>
                <c:pt idx="42">
                  <c:v>40.0</c:v>
                </c:pt>
                <c:pt idx="43">
                  <c:v>40.0</c:v>
                </c:pt>
                <c:pt idx="44">
                  <c:v>40.0</c:v>
                </c:pt>
                <c:pt idx="45">
                  <c:v>30.0</c:v>
                </c:pt>
                <c:pt idx="46">
                  <c:v>38.0</c:v>
                </c:pt>
                <c:pt idx="47">
                  <c:v>50.0</c:v>
                </c:pt>
                <c:pt idx="48">
                  <c:v>50.0</c:v>
                </c:pt>
                <c:pt idx="49">
                  <c:v>50.0</c:v>
                </c:pt>
                <c:pt idx="50">
                  <c:v>40.0</c:v>
                </c:pt>
                <c:pt idx="51">
                  <c:v>40.0</c:v>
                </c:pt>
                <c:pt idx="52">
                  <c:v>40.0</c:v>
                </c:pt>
              </c:numCache>
            </c:numRef>
          </c:yVal>
          <c:smooth val="0"/>
          <c:extLst xmlns:c16r2="http://schemas.microsoft.com/office/drawing/2015/06/chart">
            <c:ext xmlns:c16="http://schemas.microsoft.com/office/drawing/2014/chart" uri="{C3380CC4-5D6E-409C-BE32-E72D297353CC}">
              <c16:uniqueId val="{00000002-548D-4788-B4C2-330BCA9D19C6}"/>
            </c:ext>
          </c:extLst>
        </c:ser>
        <c:ser>
          <c:idx val="3"/>
          <c:order val="3"/>
          <c:tx>
            <c:v>NA</c:v>
          </c:tx>
          <c:spPr>
            <a:ln w="28575">
              <a:noFill/>
            </a:ln>
          </c:spPr>
          <c:xVal>
            <c:numRef>
              <c:f>Typo_Groupe_mixte!$P$141:$P$152</c:f>
              <c:numCache>
                <c:formatCode>General</c:formatCode>
                <c:ptCount val="12"/>
                <c:pt idx="0">
                  <c:v>300.0</c:v>
                </c:pt>
                <c:pt idx="1">
                  <c:v>300.0</c:v>
                </c:pt>
                <c:pt idx="2">
                  <c:v>300.0</c:v>
                </c:pt>
                <c:pt idx="3">
                  <c:v>200.0</c:v>
                </c:pt>
                <c:pt idx="4">
                  <c:v>200.0</c:v>
                </c:pt>
                <c:pt idx="5">
                  <c:v>200.0</c:v>
                </c:pt>
                <c:pt idx="6">
                  <c:v>270.0</c:v>
                </c:pt>
                <c:pt idx="7">
                  <c:v>270.0</c:v>
                </c:pt>
                <c:pt idx="8">
                  <c:v>270.0</c:v>
                </c:pt>
                <c:pt idx="9">
                  <c:v>200.0</c:v>
                </c:pt>
                <c:pt idx="10">
                  <c:v>200.0</c:v>
                </c:pt>
                <c:pt idx="11">
                  <c:v>200.0</c:v>
                </c:pt>
              </c:numCache>
            </c:numRef>
          </c:xVal>
          <c:yVal>
            <c:numRef>
              <c:f>Typo_Groupe_mixte!$AJ$141:$AJ$152</c:f>
              <c:numCache>
                <c:formatCode>General</c:formatCode>
                <c:ptCount val="12"/>
                <c:pt idx="0">
                  <c:v>80.0</c:v>
                </c:pt>
                <c:pt idx="1">
                  <c:v>80.0</c:v>
                </c:pt>
                <c:pt idx="2">
                  <c:v>80.0</c:v>
                </c:pt>
                <c:pt idx="3">
                  <c:v>20.0</c:v>
                </c:pt>
                <c:pt idx="4">
                  <c:v>20.0</c:v>
                </c:pt>
                <c:pt idx="5">
                  <c:v>20.0</c:v>
                </c:pt>
                <c:pt idx="6">
                  <c:v>70.0</c:v>
                </c:pt>
                <c:pt idx="7">
                  <c:v>70.0</c:v>
                </c:pt>
                <c:pt idx="8">
                  <c:v>70.0</c:v>
                </c:pt>
                <c:pt idx="9">
                  <c:v>70.0</c:v>
                </c:pt>
                <c:pt idx="10">
                  <c:v>70.0</c:v>
                </c:pt>
                <c:pt idx="11">
                  <c:v>70.0</c:v>
                </c:pt>
              </c:numCache>
            </c:numRef>
          </c:yVal>
          <c:smooth val="0"/>
          <c:extLst xmlns:c16r2="http://schemas.microsoft.com/office/drawing/2015/06/chart">
            <c:ext xmlns:c16="http://schemas.microsoft.com/office/drawing/2014/chart" uri="{C3380CC4-5D6E-409C-BE32-E72D297353CC}">
              <c16:uniqueId val="{00000003-548D-4788-B4C2-330BCA9D19C6}"/>
            </c:ext>
          </c:extLst>
        </c:ser>
        <c:dLbls>
          <c:showLegendKey val="0"/>
          <c:showVal val="0"/>
          <c:showCatName val="0"/>
          <c:showSerName val="0"/>
          <c:showPercent val="0"/>
          <c:showBubbleSize val="0"/>
        </c:dLbls>
        <c:axId val="-2112818832"/>
        <c:axId val="2146778032"/>
      </c:scatterChart>
      <c:valAx>
        <c:axId val="-2112818832"/>
        <c:scaling>
          <c:orientation val="minMax"/>
        </c:scaling>
        <c:delete val="0"/>
        <c:axPos val="b"/>
        <c:title>
          <c:tx>
            <c:rich>
              <a:bodyPr/>
              <a:lstStyle/>
              <a:p>
                <a:pPr>
                  <a:defRPr sz="1800" b="0"/>
                </a:pPr>
                <a:r>
                  <a:rPr lang="fr-FR" sz="1800" b="0" i="0" baseline="0"/>
                  <a:t>Apport total de d'azote (UN/ha)</a:t>
                </a:r>
              </a:p>
            </c:rich>
          </c:tx>
          <c:overlay val="0"/>
        </c:title>
        <c:numFmt formatCode="General" sourceLinked="1"/>
        <c:majorTickMark val="out"/>
        <c:minorTickMark val="none"/>
        <c:tickLblPos val="nextTo"/>
        <c:txPr>
          <a:bodyPr/>
          <a:lstStyle/>
          <a:p>
            <a:pPr>
              <a:defRPr sz="1400"/>
            </a:pPr>
            <a:endParaRPr lang="fr-FR"/>
          </a:p>
        </c:txPr>
        <c:crossAx val="2146778032"/>
        <c:crosses val="autoZero"/>
        <c:crossBetween val="midCat"/>
      </c:valAx>
      <c:valAx>
        <c:axId val="2146778032"/>
        <c:scaling>
          <c:orientation val="minMax"/>
        </c:scaling>
        <c:delete val="0"/>
        <c:axPos val="l"/>
        <c:majorGridlines/>
        <c:title>
          <c:tx>
            <c:rich>
              <a:bodyPr rot="-5400000" vert="horz"/>
              <a:lstStyle/>
              <a:p>
                <a:pPr>
                  <a:defRPr sz="1800" b="0"/>
                </a:pPr>
                <a:r>
                  <a:rPr lang="fr-FR" sz="1800" b="0" i="0" u="none" strike="noStrike" baseline="0" dirty="0"/>
                  <a:t>Rendement (</a:t>
                </a:r>
                <a:r>
                  <a:rPr lang="fr-FR" sz="1800" b="0" i="0" u="none" strike="noStrike" baseline="0" dirty="0" err="1"/>
                  <a:t>Qxt</a:t>
                </a:r>
                <a:r>
                  <a:rPr lang="fr-FR" sz="1800" b="0" i="0" u="none" strike="noStrike" baseline="0" dirty="0"/>
                  <a:t>/ha) </a:t>
                </a:r>
                <a:endParaRPr lang="fr-FR" sz="1800" b="0" dirty="0"/>
              </a:p>
            </c:rich>
          </c:tx>
          <c:overlay val="0"/>
        </c:title>
        <c:numFmt formatCode="General" sourceLinked="1"/>
        <c:majorTickMark val="out"/>
        <c:minorTickMark val="none"/>
        <c:tickLblPos val="nextTo"/>
        <c:txPr>
          <a:bodyPr/>
          <a:lstStyle/>
          <a:p>
            <a:pPr>
              <a:defRPr sz="1400"/>
            </a:pPr>
            <a:endParaRPr lang="fr-FR"/>
          </a:p>
        </c:txPr>
        <c:crossAx val="-2112818832"/>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800" b="1" dirty="0"/>
              <a:t>Fractionnement en fonction de l'irrigation sur blé dur</a:t>
            </a:r>
          </a:p>
        </c:rich>
      </c:tx>
      <c:layout>
        <c:manualLayout>
          <c:xMode val="edge"/>
          <c:yMode val="edge"/>
          <c:x val="0.117143617677293"/>
          <c:y val="0.0216993071599171"/>
        </c:manualLayout>
      </c:layout>
      <c:overlay val="0"/>
      <c:spPr>
        <a:noFill/>
        <a:ln>
          <a:noFill/>
        </a:ln>
        <a:effectLst/>
      </c:spPr>
    </c:title>
    <c:autoTitleDeleted val="0"/>
    <c:plotArea>
      <c:layout>
        <c:manualLayout>
          <c:layoutTarget val="inner"/>
          <c:xMode val="edge"/>
          <c:yMode val="edge"/>
          <c:x val="0.144187636490015"/>
          <c:y val="0.130428213492868"/>
          <c:w val="0.831480654091226"/>
          <c:h val="0.688021079326955"/>
        </c:manualLayout>
      </c:layout>
      <c:lineChart>
        <c:grouping val="standard"/>
        <c:varyColors val="0"/>
        <c:ser>
          <c:idx val="0"/>
          <c:order val="0"/>
          <c:tx>
            <c:v>Oui</c:v>
          </c:tx>
          <c:spPr>
            <a:ln w="44450" cap="rnd">
              <a:solidFill>
                <a:srgbClr val="0070C0"/>
              </a:solidFill>
              <a:round/>
            </a:ln>
            <a:effectLst/>
          </c:spPr>
          <c:marker>
            <c:symbol val="none"/>
          </c:marker>
          <c:dLbls>
            <c:dLbl>
              <c:idx val="4"/>
              <c:layout>
                <c:manualLayout>
                  <c:x val="0.00206636648490235"/>
                  <c:y val="-0.0278991092056076"/>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Apport 1</c:v>
              </c:pt>
              <c:pt idx="1">
                <c:v>Apport 2</c:v>
              </c:pt>
              <c:pt idx="2">
                <c:v>Apport 3</c:v>
              </c:pt>
              <c:pt idx="3">
                <c:v>Apport 4</c:v>
              </c:pt>
              <c:pt idx="4">
                <c:v>Apport 5</c:v>
              </c:pt>
            </c:strLit>
          </c:cat>
          <c:val>
            <c:numRef>
              <c:f>Feuil2!$E$7:$I$7</c:f>
              <c:numCache>
                <c:formatCode>0%</c:formatCode>
                <c:ptCount val="5"/>
                <c:pt idx="0">
                  <c:v>0.00460829493087558</c:v>
                </c:pt>
                <c:pt idx="1">
                  <c:v>0.0552995391705069</c:v>
                </c:pt>
                <c:pt idx="2">
                  <c:v>0.276497695852535</c:v>
                </c:pt>
                <c:pt idx="3">
                  <c:v>0.105990783410138</c:v>
                </c:pt>
                <c:pt idx="4">
                  <c:v>0.0230414746543779</c:v>
                </c:pt>
              </c:numCache>
            </c:numRef>
          </c:val>
          <c:smooth val="0"/>
          <c:extLst xmlns:c16r2="http://schemas.microsoft.com/office/drawing/2015/06/chart">
            <c:ext xmlns:c16="http://schemas.microsoft.com/office/drawing/2014/chart" uri="{C3380CC4-5D6E-409C-BE32-E72D297353CC}">
              <c16:uniqueId val="{00000000-AA87-4FDC-AB64-2EF49DF18FB3}"/>
            </c:ext>
          </c:extLst>
        </c:ser>
        <c:ser>
          <c:idx val="1"/>
          <c:order val="1"/>
          <c:tx>
            <c:v>Non</c:v>
          </c:tx>
          <c:spPr>
            <a:ln w="44450" cap="rnd">
              <a:solidFill>
                <a:srgbClr val="FFC000"/>
              </a:solidFill>
              <a:round/>
            </a:ln>
            <a:effectLst/>
          </c:spPr>
          <c:marker>
            <c:symbol val="none"/>
          </c:marker>
          <c:dLbls>
            <c:dLbl>
              <c:idx val="4"/>
              <c:layout>
                <c:manualLayout>
                  <c:x val="0.00206636648490235"/>
                  <c:y val="0.037198812274143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Apport 1</c:v>
              </c:pt>
              <c:pt idx="1">
                <c:v>Apport 2</c:v>
              </c:pt>
              <c:pt idx="2">
                <c:v>Apport 3</c:v>
              </c:pt>
              <c:pt idx="3">
                <c:v>Apport 4</c:v>
              </c:pt>
              <c:pt idx="4">
                <c:v>Apport 5</c:v>
              </c:pt>
            </c:strLit>
          </c:cat>
          <c:val>
            <c:numRef>
              <c:f>Feuil2!$E$8:$I$8</c:f>
              <c:numCache>
                <c:formatCode>0%</c:formatCode>
                <c:ptCount val="5"/>
                <c:pt idx="0">
                  <c:v>0.0276497695852535</c:v>
                </c:pt>
                <c:pt idx="1">
                  <c:v>0.211981566820277</c:v>
                </c:pt>
                <c:pt idx="2">
                  <c:v>0.207373271889401</c:v>
                </c:pt>
                <c:pt idx="3">
                  <c:v>0.0737327188940092</c:v>
                </c:pt>
                <c:pt idx="4">
                  <c:v>0.0138248847926267</c:v>
                </c:pt>
              </c:numCache>
            </c:numRef>
          </c:val>
          <c:smooth val="0"/>
          <c:extLst xmlns:c16r2="http://schemas.microsoft.com/office/drawing/2015/06/chart">
            <c:ext xmlns:c16="http://schemas.microsoft.com/office/drawing/2014/chart" uri="{C3380CC4-5D6E-409C-BE32-E72D297353CC}">
              <c16:uniqueId val="{00000001-AA87-4FDC-AB64-2EF49DF18FB3}"/>
            </c:ext>
          </c:extLst>
        </c:ser>
        <c:dLbls>
          <c:showLegendKey val="0"/>
          <c:showVal val="0"/>
          <c:showCatName val="0"/>
          <c:showSerName val="0"/>
          <c:showPercent val="0"/>
          <c:showBubbleSize val="0"/>
        </c:dLbls>
        <c:smooth val="0"/>
        <c:axId val="-2146667024"/>
        <c:axId val="-2147067712"/>
      </c:lineChart>
      <c:catAx>
        <c:axId val="-214666702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sz="1600" b="1" dirty="0"/>
                  <a:t>Nombre de fractionnement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47067712"/>
        <c:crosses val="autoZero"/>
        <c:auto val="1"/>
        <c:lblAlgn val="ctr"/>
        <c:lblOffset val="100"/>
        <c:noMultiLvlLbl val="0"/>
      </c:catAx>
      <c:valAx>
        <c:axId val="-214706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sz="1600" b="1"/>
                  <a:t>Effectifs</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146667024"/>
        <c:crosses val="autoZero"/>
        <c:crossBetween val="between"/>
      </c:valAx>
      <c:spPr>
        <a:noFill/>
        <a:ln>
          <a:noFill/>
        </a:ln>
        <a:effectLst/>
      </c:spPr>
    </c:plotArea>
    <c:legend>
      <c:legendPos val="r"/>
      <c:layout>
        <c:manualLayout>
          <c:xMode val="edge"/>
          <c:yMode val="edge"/>
          <c:x val="0.839288102577686"/>
          <c:y val="0.15388372442124"/>
          <c:w val="0.111119101784657"/>
          <c:h val="0.14209311663316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2443C-4E01-4871-B973-7EC00D5DD803}" type="doc">
      <dgm:prSet loTypeId="urn:microsoft.com/office/officeart/2005/8/layout/hChevron3" loCatId="process" qsTypeId="urn:microsoft.com/office/officeart/2005/8/quickstyle/simple4" qsCatId="simple" csTypeId="urn:microsoft.com/office/officeart/2005/8/colors/accent3_4" csCatId="accent3" phldr="1"/>
      <dgm:spPr/>
    </dgm:pt>
    <dgm:pt modelId="{E5BAB830-FE0C-4B66-92DF-3FC5EF075CC6}">
      <dgm:prSet phldrT="[Texte]"/>
      <dgm:spPr/>
      <dgm:t>
        <a:bodyPr/>
        <a:lstStyle/>
        <a:p>
          <a:r>
            <a:rPr lang="fr-FR" dirty="0">
              <a:solidFill>
                <a:schemeClr val="tx1"/>
              </a:solidFill>
              <a:effectLst>
                <a:outerShdw blurRad="38100" dist="38100" dir="2700000" algn="tl">
                  <a:srgbClr val="000000">
                    <a:alpha val="43137"/>
                  </a:srgbClr>
                </a:outerShdw>
              </a:effectLst>
            </a:rPr>
            <a:t>2 feuilles</a:t>
          </a:r>
        </a:p>
      </dgm:t>
    </dgm:pt>
    <dgm:pt modelId="{8F0148F8-07B4-4B8A-9F61-55203454FAE0}" type="parTrans" cxnId="{561E272A-8311-4D4F-8738-5DF27AADCE62}">
      <dgm:prSet/>
      <dgm:spPr/>
      <dgm:t>
        <a:bodyPr/>
        <a:lstStyle/>
        <a:p>
          <a:endParaRPr lang="fr-FR">
            <a:solidFill>
              <a:schemeClr val="tx1"/>
            </a:solidFill>
            <a:effectLst>
              <a:outerShdw blurRad="38100" dist="38100" dir="2700000" algn="tl">
                <a:srgbClr val="000000">
                  <a:alpha val="43137"/>
                </a:srgbClr>
              </a:outerShdw>
            </a:effectLst>
          </a:endParaRPr>
        </a:p>
      </dgm:t>
    </dgm:pt>
    <dgm:pt modelId="{369F1582-EAD2-401A-A6D3-66D07E0B170E}" type="sibTrans" cxnId="{561E272A-8311-4D4F-8738-5DF27AADCE62}">
      <dgm:prSet/>
      <dgm:spPr/>
      <dgm:t>
        <a:bodyPr/>
        <a:lstStyle/>
        <a:p>
          <a:endParaRPr lang="fr-FR">
            <a:solidFill>
              <a:schemeClr val="tx1"/>
            </a:solidFill>
            <a:effectLst>
              <a:outerShdw blurRad="38100" dist="38100" dir="2700000" algn="tl">
                <a:srgbClr val="000000">
                  <a:alpha val="43137"/>
                </a:srgbClr>
              </a:outerShdw>
            </a:effectLst>
          </a:endParaRPr>
        </a:p>
      </dgm:t>
    </dgm:pt>
    <dgm:pt modelId="{00F5EC15-537E-4D44-9F47-342D7CBE1514}">
      <dgm:prSet phldrT="[Texte]"/>
      <dgm:spPr/>
      <dgm:t>
        <a:bodyPr/>
        <a:lstStyle/>
        <a:p>
          <a:r>
            <a:rPr lang="fr-FR" dirty="0">
              <a:solidFill>
                <a:schemeClr val="tx1"/>
              </a:solidFill>
              <a:effectLst>
                <a:outerShdw blurRad="38100" dist="38100" dir="2700000" algn="tl">
                  <a:srgbClr val="000000">
                    <a:alpha val="43137"/>
                  </a:srgbClr>
                </a:outerShdw>
              </a:effectLst>
            </a:rPr>
            <a:t>Floraison</a:t>
          </a:r>
        </a:p>
      </dgm:t>
    </dgm:pt>
    <dgm:pt modelId="{68BCEBAB-372E-4664-8BEE-BB98D9B47C6D}" type="parTrans" cxnId="{B6ABCB9E-999A-4647-A595-108053AA9611}">
      <dgm:prSet/>
      <dgm:spPr/>
      <dgm:t>
        <a:bodyPr/>
        <a:lstStyle/>
        <a:p>
          <a:endParaRPr lang="fr-FR">
            <a:solidFill>
              <a:schemeClr val="tx1"/>
            </a:solidFill>
            <a:effectLst>
              <a:outerShdw blurRad="38100" dist="38100" dir="2700000" algn="tl">
                <a:srgbClr val="000000">
                  <a:alpha val="43137"/>
                </a:srgbClr>
              </a:outerShdw>
            </a:effectLst>
          </a:endParaRPr>
        </a:p>
      </dgm:t>
    </dgm:pt>
    <dgm:pt modelId="{67D92081-C861-4E35-874D-88833C0C9D7E}" type="sibTrans" cxnId="{B6ABCB9E-999A-4647-A595-108053AA9611}">
      <dgm:prSet/>
      <dgm:spPr/>
      <dgm:t>
        <a:bodyPr/>
        <a:lstStyle/>
        <a:p>
          <a:endParaRPr lang="fr-FR">
            <a:solidFill>
              <a:schemeClr val="tx1"/>
            </a:solidFill>
            <a:effectLst>
              <a:outerShdw blurRad="38100" dist="38100" dir="2700000" algn="tl">
                <a:srgbClr val="000000">
                  <a:alpha val="43137"/>
                </a:srgbClr>
              </a:outerShdw>
            </a:effectLst>
          </a:endParaRPr>
        </a:p>
      </dgm:t>
    </dgm:pt>
    <dgm:pt modelId="{F5D49BD8-D838-40E0-9220-028465D6113D}">
      <dgm:prSet phldrT="[Texte]"/>
      <dgm:spPr/>
      <dgm:t>
        <a:bodyPr/>
        <a:lstStyle/>
        <a:p>
          <a:r>
            <a:rPr lang="fr-FR" dirty="0">
              <a:solidFill>
                <a:schemeClr val="tx1"/>
              </a:solidFill>
              <a:effectLst>
                <a:outerShdw blurRad="38100" dist="38100" dir="2700000" algn="tl">
                  <a:srgbClr val="000000">
                    <a:alpha val="43137"/>
                  </a:srgbClr>
                </a:outerShdw>
              </a:effectLst>
            </a:rPr>
            <a:t>Tallage</a:t>
          </a:r>
        </a:p>
      </dgm:t>
    </dgm:pt>
    <dgm:pt modelId="{EFE6517A-91D7-45EE-B979-38B3CEB182D2}" type="parTrans" cxnId="{5DE37540-33BB-4002-BFBC-BD6632640194}">
      <dgm:prSet/>
      <dgm:spPr/>
      <dgm:t>
        <a:bodyPr/>
        <a:lstStyle/>
        <a:p>
          <a:endParaRPr lang="fr-FR">
            <a:solidFill>
              <a:schemeClr val="tx1"/>
            </a:solidFill>
            <a:effectLst>
              <a:outerShdw blurRad="38100" dist="38100" dir="2700000" algn="tl">
                <a:srgbClr val="000000">
                  <a:alpha val="43137"/>
                </a:srgbClr>
              </a:outerShdw>
            </a:effectLst>
          </a:endParaRPr>
        </a:p>
      </dgm:t>
    </dgm:pt>
    <dgm:pt modelId="{8C947274-B71C-483C-8803-B3ADA78EE3E1}" type="sibTrans" cxnId="{5DE37540-33BB-4002-BFBC-BD6632640194}">
      <dgm:prSet/>
      <dgm:spPr/>
      <dgm:t>
        <a:bodyPr/>
        <a:lstStyle/>
        <a:p>
          <a:endParaRPr lang="fr-FR">
            <a:solidFill>
              <a:schemeClr val="tx1"/>
            </a:solidFill>
            <a:effectLst>
              <a:outerShdw blurRad="38100" dist="38100" dir="2700000" algn="tl">
                <a:srgbClr val="000000">
                  <a:alpha val="43137"/>
                </a:srgbClr>
              </a:outerShdw>
            </a:effectLst>
          </a:endParaRPr>
        </a:p>
      </dgm:t>
    </dgm:pt>
    <dgm:pt modelId="{1C3BC7A3-6632-4CE8-BC75-A5B06804565C}">
      <dgm:prSet phldrT="[Texte]"/>
      <dgm:spPr/>
      <dgm:t>
        <a:bodyPr/>
        <a:lstStyle/>
        <a:p>
          <a:r>
            <a:rPr lang="fr-FR" dirty="0">
              <a:solidFill>
                <a:schemeClr val="tx1"/>
              </a:solidFill>
              <a:effectLst>
                <a:outerShdw blurRad="38100" dist="38100" dir="2700000" algn="tl">
                  <a:srgbClr val="000000">
                    <a:alpha val="43137"/>
                  </a:srgbClr>
                </a:outerShdw>
              </a:effectLst>
            </a:rPr>
            <a:t>Montaison</a:t>
          </a:r>
        </a:p>
      </dgm:t>
    </dgm:pt>
    <dgm:pt modelId="{500311E8-8A07-4CD1-8A84-8CB7BDD13727}" type="parTrans" cxnId="{3848D539-856E-4BDE-93A0-5AA3E1273F58}">
      <dgm:prSet/>
      <dgm:spPr/>
      <dgm:t>
        <a:bodyPr/>
        <a:lstStyle/>
        <a:p>
          <a:endParaRPr lang="fr-FR">
            <a:solidFill>
              <a:schemeClr val="tx1"/>
            </a:solidFill>
            <a:effectLst>
              <a:outerShdw blurRad="38100" dist="38100" dir="2700000" algn="tl">
                <a:srgbClr val="000000">
                  <a:alpha val="43137"/>
                </a:srgbClr>
              </a:outerShdw>
            </a:effectLst>
          </a:endParaRPr>
        </a:p>
      </dgm:t>
    </dgm:pt>
    <dgm:pt modelId="{F351A782-B5AB-45E4-9860-4F661E88D843}" type="sibTrans" cxnId="{3848D539-856E-4BDE-93A0-5AA3E1273F58}">
      <dgm:prSet/>
      <dgm:spPr/>
      <dgm:t>
        <a:bodyPr/>
        <a:lstStyle/>
        <a:p>
          <a:endParaRPr lang="fr-FR">
            <a:solidFill>
              <a:schemeClr val="tx1"/>
            </a:solidFill>
            <a:effectLst>
              <a:outerShdw blurRad="38100" dist="38100" dir="2700000" algn="tl">
                <a:srgbClr val="000000">
                  <a:alpha val="43137"/>
                </a:srgbClr>
              </a:outerShdw>
            </a:effectLst>
          </a:endParaRPr>
        </a:p>
      </dgm:t>
    </dgm:pt>
    <dgm:pt modelId="{8840F58F-CF0C-41AF-9BB9-BFBA443E2716}" type="pres">
      <dgm:prSet presAssocID="{7CE2443C-4E01-4871-B973-7EC00D5DD803}" presName="Name0" presStyleCnt="0">
        <dgm:presLayoutVars>
          <dgm:dir/>
          <dgm:resizeHandles val="exact"/>
        </dgm:presLayoutVars>
      </dgm:prSet>
      <dgm:spPr/>
    </dgm:pt>
    <dgm:pt modelId="{59E333A1-E058-41ED-857E-4970D1E390D8}" type="pres">
      <dgm:prSet presAssocID="{E5BAB830-FE0C-4B66-92DF-3FC5EF075CC6}" presName="parTxOnly" presStyleLbl="node1" presStyleIdx="0" presStyleCnt="4" custScaleX="72193">
        <dgm:presLayoutVars>
          <dgm:bulletEnabled val="1"/>
        </dgm:presLayoutVars>
      </dgm:prSet>
      <dgm:spPr/>
      <dgm:t>
        <a:bodyPr/>
        <a:lstStyle/>
        <a:p>
          <a:endParaRPr lang="fr-FR"/>
        </a:p>
      </dgm:t>
    </dgm:pt>
    <dgm:pt modelId="{C132EC27-79D7-4DB2-8153-269DFB0E1A03}" type="pres">
      <dgm:prSet presAssocID="{369F1582-EAD2-401A-A6D3-66D07E0B170E}" presName="parSpace" presStyleCnt="0"/>
      <dgm:spPr/>
    </dgm:pt>
    <dgm:pt modelId="{FD830639-54FB-4FDD-AEF3-8ED2755378EC}" type="pres">
      <dgm:prSet presAssocID="{F5D49BD8-D838-40E0-9220-028465D6113D}" presName="parTxOnly" presStyleLbl="node1" presStyleIdx="1" presStyleCnt="4" custScaleX="144462">
        <dgm:presLayoutVars>
          <dgm:bulletEnabled val="1"/>
        </dgm:presLayoutVars>
      </dgm:prSet>
      <dgm:spPr/>
      <dgm:t>
        <a:bodyPr/>
        <a:lstStyle/>
        <a:p>
          <a:endParaRPr lang="fr-FR"/>
        </a:p>
      </dgm:t>
    </dgm:pt>
    <dgm:pt modelId="{C59ED14E-9891-4460-A3EE-416C5E4AC259}" type="pres">
      <dgm:prSet presAssocID="{8C947274-B71C-483C-8803-B3ADA78EE3E1}" presName="parSpace" presStyleCnt="0"/>
      <dgm:spPr/>
    </dgm:pt>
    <dgm:pt modelId="{E77CC294-F57D-463E-9265-C97522F095FB}" type="pres">
      <dgm:prSet presAssocID="{1C3BC7A3-6632-4CE8-BC75-A5B06804565C}" presName="parTxOnly" presStyleLbl="node1" presStyleIdx="2" presStyleCnt="4" custScaleX="189440" custLinFactNeighborX="-16174" custLinFactNeighborY="25000">
        <dgm:presLayoutVars>
          <dgm:bulletEnabled val="1"/>
        </dgm:presLayoutVars>
      </dgm:prSet>
      <dgm:spPr/>
      <dgm:t>
        <a:bodyPr/>
        <a:lstStyle/>
        <a:p>
          <a:endParaRPr lang="fr-FR"/>
        </a:p>
      </dgm:t>
    </dgm:pt>
    <dgm:pt modelId="{F145FAE3-B18E-49E9-85AE-E806FD6E8EBA}" type="pres">
      <dgm:prSet presAssocID="{F351A782-B5AB-45E4-9860-4F661E88D843}" presName="parSpace" presStyleCnt="0"/>
      <dgm:spPr/>
    </dgm:pt>
    <dgm:pt modelId="{DF5DE9C4-2434-4931-BD40-DDE914101B55}" type="pres">
      <dgm:prSet presAssocID="{00F5EC15-537E-4D44-9F47-342D7CBE1514}" presName="parTxOnly" presStyleLbl="node1" presStyleIdx="3" presStyleCnt="4">
        <dgm:presLayoutVars>
          <dgm:bulletEnabled val="1"/>
        </dgm:presLayoutVars>
      </dgm:prSet>
      <dgm:spPr/>
      <dgm:t>
        <a:bodyPr/>
        <a:lstStyle/>
        <a:p>
          <a:endParaRPr lang="fr-FR"/>
        </a:p>
      </dgm:t>
    </dgm:pt>
  </dgm:ptLst>
  <dgm:cxnLst>
    <dgm:cxn modelId="{59EAE3CC-3A60-48FD-BB1B-08F8CA1136DD}" type="presOf" srcId="{1C3BC7A3-6632-4CE8-BC75-A5B06804565C}" destId="{E77CC294-F57D-463E-9265-C97522F095FB}" srcOrd="0" destOrd="0" presId="urn:microsoft.com/office/officeart/2005/8/layout/hChevron3"/>
    <dgm:cxn modelId="{202BB763-F4BD-4E49-9657-AA091656D034}" type="presOf" srcId="{00F5EC15-537E-4D44-9F47-342D7CBE1514}" destId="{DF5DE9C4-2434-4931-BD40-DDE914101B55}" srcOrd="0" destOrd="0" presId="urn:microsoft.com/office/officeart/2005/8/layout/hChevron3"/>
    <dgm:cxn modelId="{EEFC55B9-8B02-4F8B-9432-2D25A1F39EA2}" type="presOf" srcId="{7CE2443C-4E01-4871-B973-7EC00D5DD803}" destId="{8840F58F-CF0C-41AF-9BB9-BFBA443E2716}" srcOrd="0" destOrd="0" presId="urn:microsoft.com/office/officeart/2005/8/layout/hChevron3"/>
    <dgm:cxn modelId="{55201D22-43DC-4DB3-B80F-2A704B8C3361}" type="presOf" srcId="{E5BAB830-FE0C-4B66-92DF-3FC5EF075CC6}" destId="{59E333A1-E058-41ED-857E-4970D1E390D8}" srcOrd="0" destOrd="0" presId="urn:microsoft.com/office/officeart/2005/8/layout/hChevron3"/>
    <dgm:cxn modelId="{B6ABCB9E-999A-4647-A595-108053AA9611}" srcId="{7CE2443C-4E01-4871-B973-7EC00D5DD803}" destId="{00F5EC15-537E-4D44-9F47-342D7CBE1514}" srcOrd="3" destOrd="0" parTransId="{68BCEBAB-372E-4664-8BEE-BB98D9B47C6D}" sibTransId="{67D92081-C861-4E35-874D-88833C0C9D7E}"/>
    <dgm:cxn modelId="{D571AF4A-EB7B-4C08-B0B2-E3D52B4C8F82}" type="presOf" srcId="{F5D49BD8-D838-40E0-9220-028465D6113D}" destId="{FD830639-54FB-4FDD-AEF3-8ED2755378EC}" srcOrd="0" destOrd="0" presId="urn:microsoft.com/office/officeart/2005/8/layout/hChevron3"/>
    <dgm:cxn modelId="{5DE37540-33BB-4002-BFBC-BD6632640194}" srcId="{7CE2443C-4E01-4871-B973-7EC00D5DD803}" destId="{F5D49BD8-D838-40E0-9220-028465D6113D}" srcOrd="1" destOrd="0" parTransId="{EFE6517A-91D7-45EE-B979-38B3CEB182D2}" sibTransId="{8C947274-B71C-483C-8803-B3ADA78EE3E1}"/>
    <dgm:cxn modelId="{561E272A-8311-4D4F-8738-5DF27AADCE62}" srcId="{7CE2443C-4E01-4871-B973-7EC00D5DD803}" destId="{E5BAB830-FE0C-4B66-92DF-3FC5EF075CC6}" srcOrd="0" destOrd="0" parTransId="{8F0148F8-07B4-4B8A-9F61-55203454FAE0}" sibTransId="{369F1582-EAD2-401A-A6D3-66D07E0B170E}"/>
    <dgm:cxn modelId="{3848D539-856E-4BDE-93A0-5AA3E1273F58}" srcId="{7CE2443C-4E01-4871-B973-7EC00D5DD803}" destId="{1C3BC7A3-6632-4CE8-BC75-A5B06804565C}" srcOrd="2" destOrd="0" parTransId="{500311E8-8A07-4CD1-8A84-8CB7BDD13727}" sibTransId="{F351A782-B5AB-45E4-9860-4F661E88D843}"/>
    <dgm:cxn modelId="{C062C085-8938-46DD-AFE1-59B48872C18B}" type="presParOf" srcId="{8840F58F-CF0C-41AF-9BB9-BFBA443E2716}" destId="{59E333A1-E058-41ED-857E-4970D1E390D8}" srcOrd="0" destOrd="0" presId="urn:microsoft.com/office/officeart/2005/8/layout/hChevron3"/>
    <dgm:cxn modelId="{4CFF4999-F342-48D4-82B0-C38DE902A271}" type="presParOf" srcId="{8840F58F-CF0C-41AF-9BB9-BFBA443E2716}" destId="{C132EC27-79D7-4DB2-8153-269DFB0E1A03}" srcOrd="1" destOrd="0" presId="urn:microsoft.com/office/officeart/2005/8/layout/hChevron3"/>
    <dgm:cxn modelId="{8E786228-8E5A-4EF7-975D-80FF0EC716A6}" type="presParOf" srcId="{8840F58F-CF0C-41AF-9BB9-BFBA443E2716}" destId="{FD830639-54FB-4FDD-AEF3-8ED2755378EC}" srcOrd="2" destOrd="0" presId="urn:microsoft.com/office/officeart/2005/8/layout/hChevron3"/>
    <dgm:cxn modelId="{6D2C9145-C550-47ED-8E1B-A4D027C61554}" type="presParOf" srcId="{8840F58F-CF0C-41AF-9BB9-BFBA443E2716}" destId="{C59ED14E-9891-4460-A3EE-416C5E4AC259}" srcOrd="3" destOrd="0" presId="urn:microsoft.com/office/officeart/2005/8/layout/hChevron3"/>
    <dgm:cxn modelId="{75762815-EB08-4C13-8659-91874A97042B}" type="presParOf" srcId="{8840F58F-CF0C-41AF-9BB9-BFBA443E2716}" destId="{E77CC294-F57D-463E-9265-C97522F095FB}" srcOrd="4" destOrd="0" presId="urn:microsoft.com/office/officeart/2005/8/layout/hChevron3"/>
    <dgm:cxn modelId="{B9B05813-03DA-4741-B704-ADB7CAEE6D9F}" type="presParOf" srcId="{8840F58F-CF0C-41AF-9BB9-BFBA443E2716}" destId="{F145FAE3-B18E-49E9-85AE-E806FD6E8EBA}" srcOrd="5" destOrd="0" presId="urn:microsoft.com/office/officeart/2005/8/layout/hChevron3"/>
    <dgm:cxn modelId="{258D5819-14CC-4CB4-928D-C4657E68245B}" type="presParOf" srcId="{8840F58F-CF0C-41AF-9BB9-BFBA443E2716}" destId="{DF5DE9C4-2434-4931-BD40-DDE914101B55}" srcOrd="6" destOrd="0" presId="urn:microsoft.com/office/officeart/2005/8/layout/hChevron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21A10-23BC-4B29-9A5F-C4F8525F2F28}" type="doc">
      <dgm:prSet loTypeId="urn:microsoft.com/office/officeart/2005/8/layout/process1" loCatId="process" qsTypeId="urn:microsoft.com/office/officeart/2005/8/quickstyle/simple1" qsCatId="simple" csTypeId="urn:microsoft.com/office/officeart/2005/8/colors/accent1_2" csCatId="accent1" phldr="1"/>
      <dgm:spPr/>
    </dgm:pt>
    <dgm:pt modelId="{5C38736D-050B-4B09-9A0C-C7E6F42CA016}">
      <dgm:prSet phldrT="[Texte]" custT="1"/>
      <dgm:spPr/>
      <dgm:t>
        <a:bodyPr/>
        <a:lstStyle/>
        <a:p>
          <a:r>
            <a:rPr lang="fr-FR" sz="1800" b="1" dirty="0"/>
            <a:t>Apport 1 </a:t>
          </a:r>
          <a:r>
            <a:rPr lang="fr-FR" sz="1400" dirty="0"/>
            <a:t>rendement</a:t>
          </a:r>
        </a:p>
      </dgm:t>
    </dgm:pt>
    <dgm:pt modelId="{94B9A6DA-F669-43DF-B88F-54CE596C2076}" type="parTrans" cxnId="{4B59049B-3A45-4BA1-9A36-405C78BAF6B3}">
      <dgm:prSet/>
      <dgm:spPr/>
      <dgm:t>
        <a:bodyPr/>
        <a:lstStyle/>
        <a:p>
          <a:endParaRPr lang="fr-FR"/>
        </a:p>
      </dgm:t>
    </dgm:pt>
    <dgm:pt modelId="{6315314E-AB40-4F10-9929-3F131311E15B}" type="sibTrans" cxnId="{4B59049B-3A45-4BA1-9A36-405C78BAF6B3}">
      <dgm:prSet/>
      <dgm:spPr/>
      <dgm:t>
        <a:bodyPr/>
        <a:lstStyle/>
        <a:p>
          <a:endParaRPr lang="fr-FR"/>
        </a:p>
      </dgm:t>
    </dgm:pt>
    <dgm:pt modelId="{567FACEF-24E4-40F9-9712-7228F9EB5A76}">
      <dgm:prSet phldrT="[Texte]" custT="1"/>
      <dgm:spPr/>
      <dgm:t>
        <a:bodyPr/>
        <a:lstStyle/>
        <a:p>
          <a:r>
            <a:rPr lang="fr-FR" sz="1800" b="1" dirty="0"/>
            <a:t>Apport 2 </a:t>
          </a:r>
          <a:r>
            <a:rPr lang="fr-FR" sz="1400" dirty="0"/>
            <a:t>rendement/PMG</a:t>
          </a:r>
        </a:p>
      </dgm:t>
    </dgm:pt>
    <dgm:pt modelId="{7C491AC5-4978-4706-9835-56DE671175EF}" type="parTrans" cxnId="{5CF9171E-51C3-463C-B240-20D51C03CE52}">
      <dgm:prSet/>
      <dgm:spPr/>
      <dgm:t>
        <a:bodyPr/>
        <a:lstStyle/>
        <a:p>
          <a:endParaRPr lang="fr-FR"/>
        </a:p>
      </dgm:t>
    </dgm:pt>
    <dgm:pt modelId="{901DF0A1-334A-452A-BAB8-7D4CEA8BB3F2}" type="sibTrans" cxnId="{5CF9171E-51C3-463C-B240-20D51C03CE52}">
      <dgm:prSet/>
      <dgm:spPr/>
      <dgm:t>
        <a:bodyPr/>
        <a:lstStyle/>
        <a:p>
          <a:endParaRPr lang="fr-FR"/>
        </a:p>
      </dgm:t>
    </dgm:pt>
    <dgm:pt modelId="{61D1DFF5-15F2-4981-B5BC-04961215583F}">
      <dgm:prSet phldrT="[Texte]" custT="1"/>
      <dgm:spPr/>
      <dgm:t>
        <a:bodyPr/>
        <a:lstStyle/>
        <a:p>
          <a:r>
            <a:rPr lang="fr-FR" sz="1800" b="1" dirty="0"/>
            <a:t>Apport 3 </a:t>
          </a:r>
          <a:r>
            <a:rPr lang="fr-FR" sz="1400" dirty="0"/>
            <a:t>PMG</a:t>
          </a:r>
        </a:p>
      </dgm:t>
    </dgm:pt>
    <dgm:pt modelId="{DB8BC310-55EB-4D46-BD60-9C8378387BF7}" type="parTrans" cxnId="{7DDDC5F5-77F7-43DE-AB6A-A5B411740576}">
      <dgm:prSet/>
      <dgm:spPr/>
      <dgm:t>
        <a:bodyPr/>
        <a:lstStyle/>
        <a:p>
          <a:endParaRPr lang="fr-FR"/>
        </a:p>
      </dgm:t>
    </dgm:pt>
    <dgm:pt modelId="{2DB37BA6-39C9-4902-B41B-7AA68C24E448}" type="sibTrans" cxnId="{7DDDC5F5-77F7-43DE-AB6A-A5B411740576}">
      <dgm:prSet/>
      <dgm:spPr/>
      <dgm:t>
        <a:bodyPr/>
        <a:lstStyle/>
        <a:p>
          <a:endParaRPr lang="fr-FR"/>
        </a:p>
      </dgm:t>
    </dgm:pt>
    <dgm:pt modelId="{A1308878-82D3-40DA-9B8C-2927A46189FB}">
      <dgm:prSet phldrT="[Texte]"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a:ln>
          <a:solidFill>
            <a:schemeClr val="accent6"/>
          </a:solidFill>
        </a:ln>
      </dgm:spPr>
      <dgm:t>
        <a:bodyPr/>
        <a:lstStyle/>
        <a:p>
          <a:r>
            <a:rPr lang="fr-FR" sz="1800" b="1" dirty="0"/>
            <a:t>Apport 4 </a:t>
          </a:r>
          <a:r>
            <a:rPr lang="fr-FR" sz="1400" dirty="0"/>
            <a:t>PMG/Qualité</a:t>
          </a:r>
        </a:p>
      </dgm:t>
    </dgm:pt>
    <dgm:pt modelId="{0E698036-627F-47CB-9D8D-C65A2E861779}" type="parTrans" cxnId="{1A4F634A-24B9-4886-93B9-5E678714F041}">
      <dgm:prSet/>
      <dgm:spPr/>
      <dgm:t>
        <a:bodyPr/>
        <a:lstStyle/>
        <a:p>
          <a:endParaRPr lang="fr-FR"/>
        </a:p>
      </dgm:t>
    </dgm:pt>
    <dgm:pt modelId="{61080618-A50D-4E51-9C09-A1F1E29BEF85}" type="sibTrans" cxnId="{1A4F634A-24B9-4886-93B9-5E678714F041}">
      <dgm:prSet/>
      <dgm:spPr/>
      <dgm:t>
        <a:bodyPr/>
        <a:lstStyle/>
        <a:p>
          <a:endParaRPr lang="fr-FR"/>
        </a:p>
      </dgm:t>
    </dgm:pt>
    <dgm:pt modelId="{ED27BDBD-B19C-4FE2-A086-0042BC2F9C62}">
      <dgm:prSet phldrT="[Texte]"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a:ln>
          <a:solidFill>
            <a:schemeClr val="accent6"/>
          </a:solidFill>
        </a:ln>
      </dgm:spPr>
      <dgm:t>
        <a:bodyPr/>
        <a:lstStyle/>
        <a:p>
          <a:r>
            <a:rPr lang="fr-FR" sz="1800" b="1" dirty="0"/>
            <a:t>Apport 5</a:t>
          </a:r>
          <a:r>
            <a:rPr lang="fr-FR" sz="1400" dirty="0"/>
            <a:t> Qualité</a:t>
          </a:r>
        </a:p>
      </dgm:t>
    </dgm:pt>
    <dgm:pt modelId="{941791A5-E9CC-4F08-BC46-EF75E2DE97EB}" type="parTrans" cxnId="{B8F2705C-C927-4C62-8C17-1B76F1F2BF99}">
      <dgm:prSet/>
      <dgm:spPr/>
      <dgm:t>
        <a:bodyPr/>
        <a:lstStyle/>
        <a:p>
          <a:endParaRPr lang="fr-FR"/>
        </a:p>
      </dgm:t>
    </dgm:pt>
    <dgm:pt modelId="{F1573891-1E71-42F6-A99A-63505EC65EB7}" type="sibTrans" cxnId="{B8F2705C-C927-4C62-8C17-1B76F1F2BF99}">
      <dgm:prSet/>
      <dgm:spPr/>
      <dgm:t>
        <a:bodyPr/>
        <a:lstStyle/>
        <a:p>
          <a:endParaRPr lang="fr-FR"/>
        </a:p>
      </dgm:t>
    </dgm:pt>
    <dgm:pt modelId="{880550BC-DF70-46C8-984D-0A0DC4E89616}" type="pres">
      <dgm:prSet presAssocID="{74421A10-23BC-4B29-9A5F-C4F8525F2F28}" presName="Name0" presStyleCnt="0">
        <dgm:presLayoutVars>
          <dgm:dir/>
          <dgm:resizeHandles val="exact"/>
        </dgm:presLayoutVars>
      </dgm:prSet>
      <dgm:spPr/>
    </dgm:pt>
    <dgm:pt modelId="{EA8BD215-E53A-4365-B5BE-BCB6AA146C9C}" type="pres">
      <dgm:prSet presAssocID="{5C38736D-050B-4B09-9A0C-C7E6F42CA016}" presName="node" presStyleLbl="node1" presStyleIdx="0" presStyleCnt="5" custScaleX="81825" custScaleY="100512">
        <dgm:presLayoutVars>
          <dgm:bulletEnabled val="1"/>
        </dgm:presLayoutVars>
      </dgm:prSet>
      <dgm:spPr/>
      <dgm:t>
        <a:bodyPr/>
        <a:lstStyle/>
        <a:p>
          <a:endParaRPr lang="fr-FR"/>
        </a:p>
      </dgm:t>
    </dgm:pt>
    <dgm:pt modelId="{68B5BB8F-B93F-4071-B17A-67240DB284CA}" type="pres">
      <dgm:prSet presAssocID="{6315314E-AB40-4F10-9929-3F131311E15B}" presName="sibTrans" presStyleLbl="sibTrans2D1" presStyleIdx="0" presStyleCnt="4"/>
      <dgm:spPr/>
      <dgm:t>
        <a:bodyPr/>
        <a:lstStyle/>
        <a:p>
          <a:endParaRPr lang="fr-FR"/>
        </a:p>
      </dgm:t>
    </dgm:pt>
    <dgm:pt modelId="{44D8A423-3349-47F5-A878-7DFD353CB3B2}" type="pres">
      <dgm:prSet presAssocID="{6315314E-AB40-4F10-9929-3F131311E15B}" presName="connectorText" presStyleLbl="sibTrans2D1" presStyleIdx="0" presStyleCnt="4"/>
      <dgm:spPr/>
      <dgm:t>
        <a:bodyPr/>
        <a:lstStyle/>
        <a:p>
          <a:endParaRPr lang="fr-FR"/>
        </a:p>
      </dgm:t>
    </dgm:pt>
    <dgm:pt modelId="{49801BA5-F811-4650-AA4B-BF4BFAAD251F}" type="pres">
      <dgm:prSet presAssocID="{567FACEF-24E4-40F9-9712-7228F9EB5A76}" presName="node" presStyleLbl="node1" presStyleIdx="1" presStyleCnt="5" custScaleX="81825" custScaleY="100512">
        <dgm:presLayoutVars>
          <dgm:bulletEnabled val="1"/>
        </dgm:presLayoutVars>
      </dgm:prSet>
      <dgm:spPr/>
      <dgm:t>
        <a:bodyPr/>
        <a:lstStyle/>
        <a:p>
          <a:endParaRPr lang="fr-FR"/>
        </a:p>
      </dgm:t>
    </dgm:pt>
    <dgm:pt modelId="{52319F0C-818A-47C3-9094-CCA06008329D}" type="pres">
      <dgm:prSet presAssocID="{901DF0A1-334A-452A-BAB8-7D4CEA8BB3F2}" presName="sibTrans" presStyleLbl="sibTrans2D1" presStyleIdx="1" presStyleCnt="4"/>
      <dgm:spPr/>
      <dgm:t>
        <a:bodyPr/>
        <a:lstStyle/>
        <a:p>
          <a:endParaRPr lang="fr-FR"/>
        </a:p>
      </dgm:t>
    </dgm:pt>
    <dgm:pt modelId="{E96EE756-003A-43BA-BBF5-F7406E05E1E7}" type="pres">
      <dgm:prSet presAssocID="{901DF0A1-334A-452A-BAB8-7D4CEA8BB3F2}" presName="connectorText" presStyleLbl="sibTrans2D1" presStyleIdx="1" presStyleCnt="4"/>
      <dgm:spPr/>
      <dgm:t>
        <a:bodyPr/>
        <a:lstStyle/>
        <a:p>
          <a:endParaRPr lang="fr-FR"/>
        </a:p>
      </dgm:t>
    </dgm:pt>
    <dgm:pt modelId="{C47BE07F-4940-4C23-851D-B499029F8E70}" type="pres">
      <dgm:prSet presAssocID="{61D1DFF5-15F2-4981-B5BC-04961215583F}" presName="node" presStyleLbl="node1" presStyleIdx="2" presStyleCnt="5" custScaleX="81825" custScaleY="100512">
        <dgm:presLayoutVars>
          <dgm:bulletEnabled val="1"/>
        </dgm:presLayoutVars>
      </dgm:prSet>
      <dgm:spPr/>
      <dgm:t>
        <a:bodyPr/>
        <a:lstStyle/>
        <a:p>
          <a:endParaRPr lang="fr-FR"/>
        </a:p>
      </dgm:t>
    </dgm:pt>
    <dgm:pt modelId="{401ADC3F-EF4F-40BE-AE79-3464FA791C78}" type="pres">
      <dgm:prSet presAssocID="{2DB37BA6-39C9-4902-B41B-7AA68C24E448}" presName="sibTrans" presStyleLbl="sibTrans2D1" presStyleIdx="2" presStyleCnt="4"/>
      <dgm:spPr/>
      <dgm:t>
        <a:bodyPr/>
        <a:lstStyle/>
        <a:p>
          <a:endParaRPr lang="fr-FR"/>
        </a:p>
      </dgm:t>
    </dgm:pt>
    <dgm:pt modelId="{027F96E4-1113-4E18-B0FD-0B3F0B7F3BDB}" type="pres">
      <dgm:prSet presAssocID="{2DB37BA6-39C9-4902-B41B-7AA68C24E448}" presName="connectorText" presStyleLbl="sibTrans2D1" presStyleIdx="2" presStyleCnt="4"/>
      <dgm:spPr/>
      <dgm:t>
        <a:bodyPr/>
        <a:lstStyle/>
        <a:p>
          <a:endParaRPr lang="fr-FR"/>
        </a:p>
      </dgm:t>
    </dgm:pt>
    <dgm:pt modelId="{40A47FE4-EDB6-4217-B2E4-F7C576ADFF67}" type="pres">
      <dgm:prSet presAssocID="{A1308878-82D3-40DA-9B8C-2927A46189FB}" presName="node" presStyleLbl="node1" presStyleIdx="3" presStyleCnt="5" custScaleX="96418" custScaleY="100512">
        <dgm:presLayoutVars>
          <dgm:bulletEnabled val="1"/>
        </dgm:presLayoutVars>
      </dgm:prSet>
      <dgm:spPr/>
      <dgm:t>
        <a:bodyPr/>
        <a:lstStyle/>
        <a:p>
          <a:endParaRPr lang="fr-FR"/>
        </a:p>
      </dgm:t>
    </dgm:pt>
    <dgm:pt modelId="{A6430E6A-E0BB-495F-9548-D24A00B9C2E0}" type="pres">
      <dgm:prSet presAssocID="{61080618-A50D-4E51-9C09-A1F1E29BEF85}" presName="sibTrans" presStyleLbl="sibTrans2D1" presStyleIdx="3" presStyleCnt="4"/>
      <dgm:spPr/>
      <dgm:t>
        <a:bodyPr/>
        <a:lstStyle/>
        <a:p>
          <a:endParaRPr lang="fr-FR"/>
        </a:p>
      </dgm:t>
    </dgm:pt>
    <dgm:pt modelId="{A7B49EE1-3022-427C-864C-465F221D5F1F}" type="pres">
      <dgm:prSet presAssocID="{61080618-A50D-4E51-9C09-A1F1E29BEF85}" presName="connectorText" presStyleLbl="sibTrans2D1" presStyleIdx="3" presStyleCnt="4"/>
      <dgm:spPr/>
      <dgm:t>
        <a:bodyPr/>
        <a:lstStyle/>
        <a:p>
          <a:endParaRPr lang="fr-FR"/>
        </a:p>
      </dgm:t>
    </dgm:pt>
    <dgm:pt modelId="{1CC5780E-7858-4944-8730-2E3CDA324FA6}" type="pres">
      <dgm:prSet presAssocID="{ED27BDBD-B19C-4FE2-A086-0042BC2F9C62}" presName="node" presStyleLbl="node1" presStyleIdx="4" presStyleCnt="5" custScaleX="81825" custScaleY="100512">
        <dgm:presLayoutVars>
          <dgm:bulletEnabled val="1"/>
        </dgm:presLayoutVars>
      </dgm:prSet>
      <dgm:spPr/>
      <dgm:t>
        <a:bodyPr/>
        <a:lstStyle/>
        <a:p>
          <a:endParaRPr lang="fr-FR"/>
        </a:p>
      </dgm:t>
    </dgm:pt>
  </dgm:ptLst>
  <dgm:cxnLst>
    <dgm:cxn modelId="{65D1DE76-EC8C-4267-92E9-2721DF8DEF0A}" type="presOf" srcId="{ED27BDBD-B19C-4FE2-A086-0042BC2F9C62}" destId="{1CC5780E-7858-4944-8730-2E3CDA324FA6}" srcOrd="0" destOrd="0" presId="urn:microsoft.com/office/officeart/2005/8/layout/process1"/>
    <dgm:cxn modelId="{4FEBBA18-5708-4BC6-838F-6660264968E7}" type="presOf" srcId="{74421A10-23BC-4B29-9A5F-C4F8525F2F28}" destId="{880550BC-DF70-46C8-984D-0A0DC4E89616}" srcOrd="0" destOrd="0" presId="urn:microsoft.com/office/officeart/2005/8/layout/process1"/>
    <dgm:cxn modelId="{F9BDEBCF-36A1-451E-9170-B455C66AE89A}" type="presOf" srcId="{567FACEF-24E4-40F9-9712-7228F9EB5A76}" destId="{49801BA5-F811-4650-AA4B-BF4BFAAD251F}" srcOrd="0" destOrd="0" presId="urn:microsoft.com/office/officeart/2005/8/layout/process1"/>
    <dgm:cxn modelId="{B8F2705C-C927-4C62-8C17-1B76F1F2BF99}" srcId="{74421A10-23BC-4B29-9A5F-C4F8525F2F28}" destId="{ED27BDBD-B19C-4FE2-A086-0042BC2F9C62}" srcOrd="4" destOrd="0" parTransId="{941791A5-E9CC-4F08-BC46-EF75E2DE97EB}" sibTransId="{F1573891-1E71-42F6-A99A-63505EC65EB7}"/>
    <dgm:cxn modelId="{49A4EA68-B73E-49B9-8927-7B9F0B216800}" type="presOf" srcId="{2DB37BA6-39C9-4902-B41B-7AA68C24E448}" destId="{027F96E4-1113-4E18-B0FD-0B3F0B7F3BDB}" srcOrd="1" destOrd="0" presId="urn:microsoft.com/office/officeart/2005/8/layout/process1"/>
    <dgm:cxn modelId="{37F39980-9255-4A1F-BE34-A370647EFB14}" type="presOf" srcId="{901DF0A1-334A-452A-BAB8-7D4CEA8BB3F2}" destId="{52319F0C-818A-47C3-9094-CCA06008329D}" srcOrd="0" destOrd="0" presId="urn:microsoft.com/office/officeart/2005/8/layout/process1"/>
    <dgm:cxn modelId="{55AD8CEE-5CD8-4F86-9307-5FA03103C011}" type="presOf" srcId="{61080618-A50D-4E51-9C09-A1F1E29BEF85}" destId="{A7B49EE1-3022-427C-864C-465F221D5F1F}" srcOrd="1" destOrd="0" presId="urn:microsoft.com/office/officeart/2005/8/layout/process1"/>
    <dgm:cxn modelId="{1FEA9AEE-AEEE-4B9E-A24A-EC34B0C1C35D}" type="presOf" srcId="{A1308878-82D3-40DA-9B8C-2927A46189FB}" destId="{40A47FE4-EDB6-4217-B2E4-F7C576ADFF67}" srcOrd="0" destOrd="0" presId="urn:microsoft.com/office/officeart/2005/8/layout/process1"/>
    <dgm:cxn modelId="{BA347398-2FB4-42D3-B92C-A9CA2A343A90}" type="presOf" srcId="{901DF0A1-334A-452A-BAB8-7D4CEA8BB3F2}" destId="{E96EE756-003A-43BA-BBF5-F7406E05E1E7}" srcOrd="1" destOrd="0" presId="urn:microsoft.com/office/officeart/2005/8/layout/process1"/>
    <dgm:cxn modelId="{A3A87547-A9C6-4761-A715-89683971B6EC}" type="presOf" srcId="{61D1DFF5-15F2-4981-B5BC-04961215583F}" destId="{C47BE07F-4940-4C23-851D-B499029F8E70}" srcOrd="0" destOrd="0" presId="urn:microsoft.com/office/officeart/2005/8/layout/process1"/>
    <dgm:cxn modelId="{1BC5DC16-5108-450D-9735-0B1856A31555}" type="presOf" srcId="{2DB37BA6-39C9-4902-B41B-7AA68C24E448}" destId="{401ADC3F-EF4F-40BE-AE79-3464FA791C78}" srcOrd="0" destOrd="0" presId="urn:microsoft.com/office/officeart/2005/8/layout/process1"/>
    <dgm:cxn modelId="{1A4F634A-24B9-4886-93B9-5E678714F041}" srcId="{74421A10-23BC-4B29-9A5F-C4F8525F2F28}" destId="{A1308878-82D3-40DA-9B8C-2927A46189FB}" srcOrd="3" destOrd="0" parTransId="{0E698036-627F-47CB-9D8D-C65A2E861779}" sibTransId="{61080618-A50D-4E51-9C09-A1F1E29BEF85}"/>
    <dgm:cxn modelId="{3C05632A-66A1-42D2-B0E0-22290072848D}" type="presOf" srcId="{61080618-A50D-4E51-9C09-A1F1E29BEF85}" destId="{A6430E6A-E0BB-495F-9548-D24A00B9C2E0}" srcOrd="0" destOrd="0" presId="urn:microsoft.com/office/officeart/2005/8/layout/process1"/>
    <dgm:cxn modelId="{778F7D64-7455-4E2C-9DC3-4F13466FBA72}" type="presOf" srcId="{5C38736D-050B-4B09-9A0C-C7E6F42CA016}" destId="{EA8BD215-E53A-4365-B5BE-BCB6AA146C9C}" srcOrd="0" destOrd="0" presId="urn:microsoft.com/office/officeart/2005/8/layout/process1"/>
    <dgm:cxn modelId="{5CF9171E-51C3-463C-B240-20D51C03CE52}" srcId="{74421A10-23BC-4B29-9A5F-C4F8525F2F28}" destId="{567FACEF-24E4-40F9-9712-7228F9EB5A76}" srcOrd="1" destOrd="0" parTransId="{7C491AC5-4978-4706-9835-56DE671175EF}" sibTransId="{901DF0A1-334A-452A-BAB8-7D4CEA8BB3F2}"/>
    <dgm:cxn modelId="{6CA58DD8-F6C6-46F1-A173-7BA546B9508D}" type="presOf" srcId="{6315314E-AB40-4F10-9929-3F131311E15B}" destId="{44D8A423-3349-47F5-A878-7DFD353CB3B2}" srcOrd="1" destOrd="0" presId="urn:microsoft.com/office/officeart/2005/8/layout/process1"/>
    <dgm:cxn modelId="{4B59049B-3A45-4BA1-9A36-405C78BAF6B3}" srcId="{74421A10-23BC-4B29-9A5F-C4F8525F2F28}" destId="{5C38736D-050B-4B09-9A0C-C7E6F42CA016}" srcOrd="0" destOrd="0" parTransId="{94B9A6DA-F669-43DF-B88F-54CE596C2076}" sibTransId="{6315314E-AB40-4F10-9929-3F131311E15B}"/>
    <dgm:cxn modelId="{5F29C043-14FF-4D83-AF17-A9F8ACB04673}" type="presOf" srcId="{6315314E-AB40-4F10-9929-3F131311E15B}" destId="{68B5BB8F-B93F-4071-B17A-67240DB284CA}" srcOrd="0" destOrd="0" presId="urn:microsoft.com/office/officeart/2005/8/layout/process1"/>
    <dgm:cxn modelId="{7DDDC5F5-77F7-43DE-AB6A-A5B411740576}" srcId="{74421A10-23BC-4B29-9A5F-C4F8525F2F28}" destId="{61D1DFF5-15F2-4981-B5BC-04961215583F}" srcOrd="2" destOrd="0" parTransId="{DB8BC310-55EB-4D46-BD60-9C8378387BF7}" sibTransId="{2DB37BA6-39C9-4902-B41B-7AA68C24E448}"/>
    <dgm:cxn modelId="{B5D55E8C-63AA-4F4F-A31E-4C9706444C75}" type="presParOf" srcId="{880550BC-DF70-46C8-984D-0A0DC4E89616}" destId="{EA8BD215-E53A-4365-B5BE-BCB6AA146C9C}" srcOrd="0" destOrd="0" presId="urn:microsoft.com/office/officeart/2005/8/layout/process1"/>
    <dgm:cxn modelId="{237CA7F8-8092-48F7-9294-2E574A321CE9}" type="presParOf" srcId="{880550BC-DF70-46C8-984D-0A0DC4E89616}" destId="{68B5BB8F-B93F-4071-B17A-67240DB284CA}" srcOrd="1" destOrd="0" presId="urn:microsoft.com/office/officeart/2005/8/layout/process1"/>
    <dgm:cxn modelId="{923D4580-AF00-42DE-A133-8DE396BFBBEE}" type="presParOf" srcId="{68B5BB8F-B93F-4071-B17A-67240DB284CA}" destId="{44D8A423-3349-47F5-A878-7DFD353CB3B2}" srcOrd="0" destOrd="0" presId="urn:microsoft.com/office/officeart/2005/8/layout/process1"/>
    <dgm:cxn modelId="{3FA14863-7FEB-4A2C-9DE1-9DDCFBB078DA}" type="presParOf" srcId="{880550BC-DF70-46C8-984D-0A0DC4E89616}" destId="{49801BA5-F811-4650-AA4B-BF4BFAAD251F}" srcOrd="2" destOrd="0" presId="urn:microsoft.com/office/officeart/2005/8/layout/process1"/>
    <dgm:cxn modelId="{C692CF8B-E09A-4E92-8EE2-BA74E7901D15}" type="presParOf" srcId="{880550BC-DF70-46C8-984D-0A0DC4E89616}" destId="{52319F0C-818A-47C3-9094-CCA06008329D}" srcOrd="3" destOrd="0" presId="urn:microsoft.com/office/officeart/2005/8/layout/process1"/>
    <dgm:cxn modelId="{5528B2C9-FE6E-4160-984B-E2F577D4B890}" type="presParOf" srcId="{52319F0C-818A-47C3-9094-CCA06008329D}" destId="{E96EE756-003A-43BA-BBF5-F7406E05E1E7}" srcOrd="0" destOrd="0" presId="urn:microsoft.com/office/officeart/2005/8/layout/process1"/>
    <dgm:cxn modelId="{95849BBE-CACA-4076-9AE2-F5AB81559600}" type="presParOf" srcId="{880550BC-DF70-46C8-984D-0A0DC4E89616}" destId="{C47BE07F-4940-4C23-851D-B499029F8E70}" srcOrd="4" destOrd="0" presId="urn:microsoft.com/office/officeart/2005/8/layout/process1"/>
    <dgm:cxn modelId="{5FC3C377-8EF8-4B5F-BC80-96590B0A19B7}" type="presParOf" srcId="{880550BC-DF70-46C8-984D-0A0DC4E89616}" destId="{401ADC3F-EF4F-40BE-AE79-3464FA791C78}" srcOrd="5" destOrd="0" presId="urn:microsoft.com/office/officeart/2005/8/layout/process1"/>
    <dgm:cxn modelId="{CF36E4DD-7524-470C-A820-29BBF5DF8C76}" type="presParOf" srcId="{401ADC3F-EF4F-40BE-AE79-3464FA791C78}" destId="{027F96E4-1113-4E18-B0FD-0B3F0B7F3BDB}" srcOrd="0" destOrd="0" presId="urn:microsoft.com/office/officeart/2005/8/layout/process1"/>
    <dgm:cxn modelId="{F18230BC-41D0-4E72-93C2-11900318B3C8}" type="presParOf" srcId="{880550BC-DF70-46C8-984D-0A0DC4E89616}" destId="{40A47FE4-EDB6-4217-B2E4-F7C576ADFF67}" srcOrd="6" destOrd="0" presId="urn:microsoft.com/office/officeart/2005/8/layout/process1"/>
    <dgm:cxn modelId="{1F85920B-1AF3-4395-B324-596410CB7921}" type="presParOf" srcId="{880550BC-DF70-46C8-984D-0A0DC4E89616}" destId="{A6430E6A-E0BB-495F-9548-D24A00B9C2E0}" srcOrd="7" destOrd="0" presId="urn:microsoft.com/office/officeart/2005/8/layout/process1"/>
    <dgm:cxn modelId="{5F7A47A4-21E9-4900-9BB3-A9CEEDD40951}" type="presParOf" srcId="{A6430E6A-E0BB-495F-9548-D24A00B9C2E0}" destId="{A7B49EE1-3022-427C-864C-465F221D5F1F}" srcOrd="0" destOrd="0" presId="urn:microsoft.com/office/officeart/2005/8/layout/process1"/>
    <dgm:cxn modelId="{19D6A011-C759-470D-B0E2-C725F49CE76C}" type="presParOf" srcId="{880550BC-DF70-46C8-984D-0A0DC4E89616}" destId="{1CC5780E-7858-4944-8730-2E3CDA324FA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21A10-23BC-4B29-9A5F-C4F8525F2F28}" type="doc">
      <dgm:prSet loTypeId="urn:microsoft.com/office/officeart/2005/8/layout/process1" loCatId="process" qsTypeId="urn:microsoft.com/office/officeart/2005/8/quickstyle/simple1" qsCatId="simple" csTypeId="urn:microsoft.com/office/officeart/2005/8/colors/accent2_2" csCatId="accent2" phldr="1"/>
      <dgm:spPr/>
    </dgm:pt>
    <dgm:pt modelId="{5C38736D-050B-4B09-9A0C-C7E6F42CA016}">
      <dgm:prSet phldrT="[Texte]" custT="1"/>
      <dgm:spPr/>
      <dgm:t>
        <a:bodyPr/>
        <a:lstStyle/>
        <a:p>
          <a:r>
            <a:rPr lang="fr-FR" sz="1800" b="1" dirty="0"/>
            <a:t>Apport 1 </a:t>
          </a:r>
          <a:r>
            <a:rPr lang="fr-FR" sz="1400" dirty="0"/>
            <a:t>rendement</a:t>
          </a:r>
        </a:p>
      </dgm:t>
    </dgm:pt>
    <dgm:pt modelId="{94B9A6DA-F669-43DF-B88F-54CE596C2076}" type="parTrans" cxnId="{4B59049B-3A45-4BA1-9A36-405C78BAF6B3}">
      <dgm:prSet/>
      <dgm:spPr/>
      <dgm:t>
        <a:bodyPr/>
        <a:lstStyle/>
        <a:p>
          <a:endParaRPr lang="fr-FR"/>
        </a:p>
      </dgm:t>
    </dgm:pt>
    <dgm:pt modelId="{6315314E-AB40-4F10-9929-3F131311E15B}" type="sibTrans" cxnId="{4B59049B-3A45-4BA1-9A36-405C78BAF6B3}">
      <dgm:prSet/>
      <dgm:spPr/>
      <dgm:t>
        <a:bodyPr/>
        <a:lstStyle/>
        <a:p>
          <a:endParaRPr lang="fr-FR"/>
        </a:p>
      </dgm:t>
    </dgm:pt>
    <dgm:pt modelId="{567FACEF-24E4-40F9-9712-7228F9EB5A76}">
      <dgm:prSet phldrT="[Texte]" custT="1"/>
      <dgm:spPr/>
      <dgm:t>
        <a:bodyPr/>
        <a:lstStyle/>
        <a:p>
          <a:r>
            <a:rPr lang="fr-FR" sz="1800" b="1" dirty="0"/>
            <a:t>Apport 2 </a:t>
          </a:r>
          <a:r>
            <a:rPr lang="fr-FR" sz="1400" dirty="0"/>
            <a:t>PMG</a:t>
          </a:r>
        </a:p>
      </dgm:t>
    </dgm:pt>
    <dgm:pt modelId="{7C491AC5-4978-4706-9835-56DE671175EF}" type="parTrans" cxnId="{5CF9171E-51C3-463C-B240-20D51C03CE52}">
      <dgm:prSet/>
      <dgm:spPr/>
      <dgm:t>
        <a:bodyPr/>
        <a:lstStyle/>
        <a:p>
          <a:endParaRPr lang="fr-FR"/>
        </a:p>
      </dgm:t>
    </dgm:pt>
    <dgm:pt modelId="{901DF0A1-334A-452A-BAB8-7D4CEA8BB3F2}" type="sibTrans" cxnId="{5CF9171E-51C3-463C-B240-20D51C03CE52}">
      <dgm:prSet/>
      <dgm:spPr/>
      <dgm:t>
        <a:bodyPr/>
        <a:lstStyle/>
        <a:p>
          <a:endParaRPr lang="fr-FR"/>
        </a:p>
      </dgm:t>
    </dgm:pt>
    <dgm:pt modelId="{61D1DFF5-15F2-4981-B5BC-04961215583F}">
      <dgm:prSet phldrT="[Texte]" custT="1"/>
      <dgm:spPr/>
      <dgm:t>
        <a:bodyPr/>
        <a:lstStyle/>
        <a:p>
          <a:r>
            <a:rPr lang="fr-FR" sz="1800" b="1" dirty="0"/>
            <a:t>Apport 3 </a:t>
          </a:r>
          <a:r>
            <a:rPr lang="fr-FR" sz="1400" dirty="0"/>
            <a:t>PMG</a:t>
          </a:r>
        </a:p>
      </dgm:t>
    </dgm:pt>
    <dgm:pt modelId="{DB8BC310-55EB-4D46-BD60-9C8378387BF7}" type="parTrans" cxnId="{7DDDC5F5-77F7-43DE-AB6A-A5B411740576}">
      <dgm:prSet/>
      <dgm:spPr/>
      <dgm:t>
        <a:bodyPr/>
        <a:lstStyle/>
        <a:p>
          <a:endParaRPr lang="fr-FR"/>
        </a:p>
      </dgm:t>
    </dgm:pt>
    <dgm:pt modelId="{2DB37BA6-39C9-4902-B41B-7AA68C24E448}" type="sibTrans" cxnId="{7DDDC5F5-77F7-43DE-AB6A-A5B411740576}">
      <dgm:prSet/>
      <dgm:spPr/>
      <dgm:t>
        <a:bodyPr/>
        <a:lstStyle/>
        <a:p>
          <a:endParaRPr lang="fr-FR"/>
        </a:p>
      </dgm:t>
    </dgm:pt>
    <dgm:pt modelId="{880550BC-DF70-46C8-984D-0A0DC4E89616}" type="pres">
      <dgm:prSet presAssocID="{74421A10-23BC-4B29-9A5F-C4F8525F2F28}" presName="Name0" presStyleCnt="0">
        <dgm:presLayoutVars>
          <dgm:dir/>
          <dgm:resizeHandles val="exact"/>
        </dgm:presLayoutVars>
      </dgm:prSet>
      <dgm:spPr/>
    </dgm:pt>
    <dgm:pt modelId="{EA8BD215-E53A-4365-B5BE-BCB6AA146C9C}" type="pres">
      <dgm:prSet presAssocID="{5C38736D-050B-4B09-9A0C-C7E6F42CA016}" presName="node" presStyleLbl="node1" presStyleIdx="0" presStyleCnt="3" custScaleX="49005" custScaleY="73507">
        <dgm:presLayoutVars>
          <dgm:bulletEnabled val="1"/>
        </dgm:presLayoutVars>
      </dgm:prSet>
      <dgm:spPr/>
      <dgm:t>
        <a:bodyPr/>
        <a:lstStyle/>
        <a:p>
          <a:endParaRPr lang="fr-FR"/>
        </a:p>
      </dgm:t>
    </dgm:pt>
    <dgm:pt modelId="{68B5BB8F-B93F-4071-B17A-67240DB284CA}" type="pres">
      <dgm:prSet presAssocID="{6315314E-AB40-4F10-9929-3F131311E15B}" presName="sibTrans" presStyleLbl="sibTrans2D1" presStyleIdx="0" presStyleCnt="2"/>
      <dgm:spPr/>
      <dgm:t>
        <a:bodyPr/>
        <a:lstStyle/>
        <a:p>
          <a:endParaRPr lang="fr-FR"/>
        </a:p>
      </dgm:t>
    </dgm:pt>
    <dgm:pt modelId="{44D8A423-3349-47F5-A878-7DFD353CB3B2}" type="pres">
      <dgm:prSet presAssocID="{6315314E-AB40-4F10-9929-3F131311E15B}" presName="connectorText" presStyleLbl="sibTrans2D1" presStyleIdx="0" presStyleCnt="2"/>
      <dgm:spPr/>
      <dgm:t>
        <a:bodyPr/>
        <a:lstStyle/>
        <a:p>
          <a:endParaRPr lang="fr-FR"/>
        </a:p>
      </dgm:t>
    </dgm:pt>
    <dgm:pt modelId="{49801BA5-F811-4650-AA4B-BF4BFAAD251F}" type="pres">
      <dgm:prSet presAssocID="{567FACEF-24E4-40F9-9712-7228F9EB5A76}" presName="node" presStyleLbl="node1" presStyleIdx="1" presStyleCnt="3" custScaleX="49005" custScaleY="73507" custLinFactNeighborX="17150">
        <dgm:presLayoutVars>
          <dgm:bulletEnabled val="1"/>
        </dgm:presLayoutVars>
      </dgm:prSet>
      <dgm:spPr/>
      <dgm:t>
        <a:bodyPr/>
        <a:lstStyle/>
        <a:p>
          <a:endParaRPr lang="fr-FR"/>
        </a:p>
      </dgm:t>
    </dgm:pt>
    <dgm:pt modelId="{52319F0C-818A-47C3-9094-CCA06008329D}" type="pres">
      <dgm:prSet presAssocID="{901DF0A1-334A-452A-BAB8-7D4CEA8BB3F2}" presName="sibTrans" presStyleLbl="sibTrans2D1" presStyleIdx="1" presStyleCnt="2"/>
      <dgm:spPr/>
      <dgm:t>
        <a:bodyPr/>
        <a:lstStyle/>
        <a:p>
          <a:endParaRPr lang="fr-FR"/>
        </a:p>
      </dgm:t>
    </dgm:pt>
    <dgm:pt modelId="{E96EE756-003A-43BA-BBF5-F7406E05E1E7}" type="pres">
      <dgm:prSet presAssocID="{901DF0A1-334A-452A-BAB8-7D4CEA8BB3F2}" presName="connectorText" presStyleLbl="sibTrans2D1" presStyleIdx="1" presStyleCnt="2"/>
      <dgm:spPr/>
      <dgm:t>
        <a:bodyPr/>
        <a:lstStyle/>
        <a:p>
          <a:endParaRPr lang="fr-FR"/>
        </a:p>
      </dgm:t>
    </dgm:pt>
    <dgm:pt modelId="{C47BE07F-4940-4C23-851D-B499029F8E70}" type="pres">
      <dgm:prSet presAssocID="{61D1DFF5-15F2-4981-B5BC-04961215583F}" presName="node" presStyleLbl="node1" presStyleIdx="2" presStyleCnt="3" custScaleX="49005" custScaleY="73507">
        <dgm:presLayoutVars>
          <dgm:bulletEnabled val="1"/>
        </dgm:presLayoutVars>
      </dgm:prSet>
      <dgm:spPr/>
      <dgm:t>
        <a:bodyPr/>
        <a:lstStyle/>
        <a:p>
          <a:endParaRPr lang="fr-FR"/>
        </a:p>
      </dgm:t>
    </dgm:pt>
  </dgm:ptLst>
  <dgm:cxnLst>
    <dgm:cxn modelId="{83A427D8-3755-453B-AF6D-FCD4474F3669}" type="presOf" srcId="{901DF0A1-334A-452A-BAB8-7D4CEA8BB3F2}" destId="{52319F0C-818A-47C3-9094-CCA06008329D}" srcOrd="0" destOrd="0" presId="urn:microsoft.com/office/officeart/2005/8/layout/process1"/>
    <dgm:cxn modelId="{92BC192B-7295-42B9-8A15-FCE772B10E04}" type="presOf" srcId="{61D1DFF5-15F2-4981-B5BC-04961215583F}" destId="{C47BE07F-4940-4C23-851D-B499029F8E70}" srcOrd="0" destOrd="0" presId="urn:microsoft.com/office/officeart/2005/8/layout/process1"/>
    <dgm:cxn modelId="{F9CF18E8-D324-4B3B-A140-B72291B6040B}" type="presOf" srcId="{74421A10-23BC-4B29-9A5F-C4F8525F2F28}" destId="{880550BC-DF70-46C8-984D-0A0DC4E89616}" srcOrd="0" destOrd="0" presId="urn:microsoft.com/office/officeart/2005/8/layout/process1"/>
    <dgm:cxn modelId="{2940068D-B004-4433-97E0-D1B56C4FDB36}" type="presOf" srcId="{567FACEF-24E4-40F9-9712-7228F9EB5A76}" destId="{49801BA5-F811-4650-AA4B-BF4BFAAD251F}" srcOrd="0" destOrd="0" presId="urn:microsoft.com/office/officeart/2005/8/layout/process1"/>
    <dgm:cxn modelId="{817A67CD-B4AC-4567-A213-DC7E1592A7E1}" type="presOf" srcId="{6315314E-AB40-4F10-9929-3F131311E15B}" destId="{68B5BB8F-B93F-4071-B17A-67240DB284CA}" srcOrd="0" destOrd="0" presId="urn:microsoft.com/office/officeart/2005/8/layout/process1"/>
    <dgm:cxn modelId="{1CF0719C-02F8-4D1D-AA3F-1B3C5C072216}" type="presOf" srcId="{5C38736D-050B-4B09-9A0C-C7E6F42CA016}" destId="{EA8BD215-E53A-4365-B5BE-BCB6AA146C9C}" srcOrd="0" destOrd="0" presId="urn:microsoft.com/office/officeart/2005/8/layout/process1"/>
    <dgm:cxn modelId="{5CF9171E-51C3-463C-B240-20D51C03CE52}" srcId="{74421A10-23BC-4B29-9A5F-C4F8525F2F28}" destId="{567FACEF-24E4-40F9-9712-7228F9EB5A76}" srcOrd="1" destOrd="0" parTransId="{7C491AC5-4978-4706-9835-56DE671175EF}" sibTransId="{901DF0A1-334A-452A-BAB8-7D4CEA8BB3F2}"/>
    <dgm:cxn modelId="{4B59049B-3A45-4BA1-9A36-405C78BAF6B3}" srcId="{74421A10-23BC-4B29-9A5F-C4F8525F2F28}" destId="{5C38736D-050B-4B09-9A0C-C7E6F42CA016}" srcOrd="0" destOrd="0" parTransId="{94B9A6DA-F669-43DF-B88F-54CE596C2076}" sibTransId="{6315314E-AB40-4F10-9929-3F131311E15B}"/>
    <dgm:cxn modelId="{7ED57AAE-AEC1-4392-93FF-5E4F68B68918}" type="presOf" srcId="{901DF0A1-334A-452A-BAB8-7D4CEA8BB3F2}" destId="{E96EE756-003A-43BA-BBF5-F7406E05E1E7}" srcOrd="1" destOrd="0" presId="urn:microsoft.com/office/officeart/2005/8/layout/process1"/>
    <dgm:cxn modelId="{7DDDC5F5-77F7-43DE-AB6A-A5B411740576}" srcId="{74421A10-23BC-4B29-9A5F-C4F8525F2F28}" destId="{61D1DFF5-15F2-4981-B5BC-04961215583F}" srcOrd="2" destOrd="0" parTransId="{DB8BC310-55EB-4D46-BD60-9C8378387BF7}" sibTransId="{2DB37BA6-39C9-4902-B41B-7AA68C24E448}"/>
    <dgm:cxn modelId="{26D237D8-1099-47F1-A4CA-63D0BDD48049}" type="presOf" srcId="{6315314E-AB40-4F10-9929-3F131311E15B}" destId="{44D8A423-3349-47F5-A878-7DFD353CB3B2}" srcOrd="1" destOrd="0" presId="urn:microsoft.com/office/officeart/2005/8/layout/process1"/>
    <dgm:cxn modelId="{B4459B44-F5BE-4527-A563-4D80ABEB0D25}" type="presParOf" srcId="{880550BC-DF70-46C8-984D-0A0DC4E89616}" destId="{EA8BD215-E53A-4365-B5BE-BCB6AA146C9C}" srcOrd="0" destOrd="0" presId="urn:microsoft.com/office/officeart/2005/8/layout/process1"/>
    <dgm:cxn modelId="{044F5E87-75F9-4524-8F4C-3EACD186C912}" type="presParOf" srcId="{880550BC-DF70-46C8-984D-0A0DC4E89616}" destId="{68B5BB8F-B93F-4071-B17A-67240DB284CA}" srcOrd="1" destOrd="0" presId="urn:microsoft.com/office/officeart/2005/8/layout/process1"/>
    <dgm:cxn modelId="{945A8D7B-E236-4408-B3F8-96A872CD6DAA}" type="presParOf" srcId="{68B5BB8F-B93F-4071-B17A-67240DB284CA}" destId="{44D8A423-3349-47F5-A878-7DFD353CB3B2}" srcOrd="0" destOrd="0" presId="urn:microsoft.com/office/officeart/2005/8/layout/process1"/>
    <dgm:cxn modelId="{B5F1DDB4-ACC6-4C1B-BD9C-C844FE63A9F7}" type="presParOf" srcId="{880550BC-DF70-46C8-984D-0A0DC4E89616}" destId="{49801BA5-F811-4650-AA4B-BF4BFAAD251F}" srcOrd="2" destOrd="0" presId="urn:microsoft.com/office/officeart/2005/8/layout/process1"/>
    <dgm:cxn modelId="{9B624817-F9B8-4BF0-B980-2FE9D5B7778F}" type="presParOf" srcId="{880550BC-DF70-46C8-984D-0A0DC4E89616}" destId="{52319F0C-818A-47C3-9094-CCA06008329D}" srcOrd="3" destOrd="0" presId="urn:microsoft.com/office/officeart/2005/8/layout/process1"/>
    <dgm:cxn modelId="{93A64484-306D-402E-81F8-9B039B859BDF}" type="presParOf" srcId="{52319F0C-818A-47C3-9094-CCA06008329D}" destId="{E96EE756-003A-43BA-BBF5-F7406E05E1E7}" srcOrd="0" destOrd="0" presId="urn:microsoft.com/office/officeart/2005/8/layout/process1"/>
    <dgm:cxn modelId="{E6A36D6F-5401-497A-B6BA-2022A90C2BD8}" type="presParOf" srcId="{880550BC-DF70-46C8-984D-0A0DC4E89616}" destId="{C47BE07F-4940-4C23-851D-B499029F8E70}"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21A10-23BC-4B29-9A5F-C4F8525F2F28}" type="doc">
      <dgm:prSet loTypeId="urn:microsoft.com/office/officeart/2005/8/layout/process1" loCatId="process" qsTypeId="urn:microsoft.com/office/officeart/2005/8/quickstyle/simple1" qsCatId="simple" csTypeId="urn:microsoft.com/office/officeart/2005/8/colors/accent3_2" csCatId="accent3" phldr="1"/>
      <dgm:spPr/>
    </dgm:pt>
    <dgm:pt modelId="{5C38736D-050B-4B09-9A0C-C7E6F42CA016}">
      <dgm:prSet phldrT="[Texte]" custT="1"/>
      <dgm:spPr/>
      <dgm:t>
        <a:bodyPr/>
        <a:lstStyle/>
        <a:p>
          <a:r>
            <a:rPr lang="fr-FR" sz="1800" b="1" dirty="0"/>
            <a:t>Apport 1 </a:t>
          </a:r>
          <a:r>
            <a:rPr lang="fr-FR" sz="1400" dirty="0"/>
            <a:t>rendement</a:t>
          </a:r>
        </a:p>
      </dgm:t>
    </dgm:pt>
    <dgm:pt modelId="{94B9A6DA-F669-43DF-B88F-54CE596C2076}" type="parTrans" cxnId="{4B59049B-3A45-4BA1-9A36-405C78BAF6B3}">
      <dgm:prSet/>
      <dgm:spPr/>
      <dgm:t>
        <a:bodyPr/>
        <a:lstStyle/>
        <a:p>
          <a:endParaRPr lang="fr-FR"/>
        </a:p>
      </dgm:t>
    </dgm:pt>
    <dgm:pt modelId="{6315314E-AB40-4F10-9929-3F131311E15B}" type="sibTrans" cxnId="{4B59049B-3A45-4BA1-9A36-405C78BAF6B3}">
      <dgm:prSet/>
      <dgm:spPr/>
      <dgm:t>
        <a:bodyPr/>
        <a:lstStyle/>
        <a:p>
          <a:endParaRPr lang="fr-FR"/>
        </a:p>
      </dgm:t>
    </dgm:pt>
    <dgm:pt modelId="{567FACEF-24E4-40F9-9712-7228F9EB5A76}">
      <dgm:prSet phldrT="[Texte]" custT="1"/>
      <dgm:spPr/>
      <dgm:t>
        <a:bodyPr/>
        <a:lstStyle/>
        <a:p>
          <a:r>
            <a:rPr lang="fr-FR" sz="1800" b="1" dirty="0"/>
            <a:t>Apport 2 </a:t>
          </a:r>
          <a:r>
            <a:rPr lang="fr-FR" sz="1400" dirty="0"/>
            <a:t>PMG</a:t>
          </a:r>
        </a:p>
      </dgm:t>
    </dgm:pt>
    <dgm:pt modelId="{7C491AC5-4978-4706-9835-56DE671175EF}" type="parTrans" cxnId="{5CF9171E-51C3-463C-B240-20D51C03CE52}">
      <dgm:prSet/>
      <dgm:spPr/>
      <dgm:t>
        <a:bodyPr/>
        <a:lstStyle/>
        <a:p>
          <a:endParaRPr lang="fr-FR"/>
        </a:p>
      </dgm:t>
    </dgm:pt>
    <dgm:pt modelId="{901DF0A1-334A-452A-BAB8-7D4CEA8BB3F2}" type="sibTrans" cxnId="{5CF9171E-51C3-463C-B240-20D51C03CE52}">
      <dgm:prSet/>
      <dgm:spPr/>
      <dgm:t>
        <a:bodyPr/>
        <a:lstStyle/>
        <a:p>
          <a:endParaRPr lang="fr-FR"/>
        </a:p>
      </dgm:t>
    </dgm:pt>
    <dgm:pt modelId="{61D1DFF5-15F2-4981-B5BC-04961215583F}">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1800" b="1" dirty="0"/>
            <a:t>Apport 3 </a:t>
          </a:r>
          <a:r>
            <a:rPr lang="fr-FR" sz="1400" dirty="0"/>
            <a:t>PMG</a:t>
          </a:r>
        </a:p>
      </dgm:t>
    </dgm:pt>
    <dgm:pt modelId="{DB8BC310-55EB-4D46-BD60-9C8378387BF7}" type="parTrans" cxnId="{7DDDC5F5-77F7-43DE-AB6A-A5B411740576}">
      <dgm:prSet/>
      <dgm:spPr/>
      <dgm:t>
        <a:bodyPr/>
        <a:lstStyle/>
        <a:p>
          <a:endParaRPr lang="fr-FR"/>
        </a:p>
      </dgm:t>
    </dgm:pt>
    <dgm:pt modelId="{2DB37BA6-39C9-4902-B41B-7AA68C24E448}" type="sibTrans" cxnId="{7DDDC5F5-77F7-43DE-AB6A-A5B411740576}">
      <dgm:prSet/>
      <dgm:spPr/>
      <dgm:t>
        <a:bodyPr/>
        <a:lstStyle/>
        <a:p>
          <a:endParaRPr lang="fr-FR"/>
        </a:p>
      </dgm:t>
    </dgm:pt>
    <dgm:pt modelId="{880550BC-DF70-46C8-984D-0A0DC4E89616}" type="pres">
      <dgm:prSet presAssocID="{74421A10-23BC-4B29-9A5F-C4F8525F2F28}" presName="Name0" presStyleCnt="0">
        <dgm:presLayoutVars>
          <dgm:dir/>
          <dgm:resizeHandles val="exact"/>
        </dgm:presLayoutVars>
      </dgm:prSet>
      <dgm:spPr/>
    </dgm:pt>
    <dgm:pt modelId="{EA8BD215-E53A-4365-B5BE-BCB6AA146C9C}" type="pres">
      <dgm:prSet presAssocID="{5C38736D-050B-4B09-9A0C-C7E6F42CA016}" presName="node" presStyleLbl="node1" presStyleIdx="0" presStyleCnt="3" custScaleX="47287" custScaleY="70930" custLinFactNeighborX="13403">
        <dgm:presLayoutVars>
          <dgm:bulletEnabled val="1"/>
        </dgm:presLayoutVars>
      </dgm:prSet>
      <dgm:spPr/>
      <dgm:t>
        <a:bodyPr/>
        <a:lstStyle/>
        <a:p>
          <a:endParaRPr lang="fr-FR"/>
        </a:p>
      </dgm:t>
    </dgm:pt>
    <dgm:pt modelId="{68B5BB8F-B93F-4071-B17A-67240DB284CA}" type="pres">
      <dgm:prSet presAssocID="{6315314E-AB40-4F10-9929-3F131311E15B}" presName="sibTrans" presStyleLbl="sibTrans2D1" presStyleIdx="0" presStyleCnt="2"/>
      <dgm:spPr/>
      <dgm:t>
        <a:bodyPr/>
        <a:lstStyle/>
        <a:p>
          <a:endParaRPr lang="fr-FR"/>
        </a:p>
      </dgm:t>
    </dgm:pt>
    <dgm:pt modelId="{44D8A423-3349-47F5-A878-7DFD353CB3B2}" type="pres">
      <dgm:prSet presAssocID="{6315314E-AB40-4F10-9929-3F131311E15B}" presName="connectorText" presStyleLbl="sibTrans2D1" presStyleIdx="0" presStyleCnt="2"/>
      <dgm:spPr/>
      <dgm:t>
        <a:bodyPr/>
        <a:lstStyle/>
        <a:p>
          <a:endParaRPr lang="fr-FR"/>
        </a:p>
      </dgm:t>
    </dgm:pt>
    <dgm:pt modelId="{49801BA5-F811-4650-AA4B-BF4BFAAD251F}" type="pres">
      <dgm:prSet presAssocID="{567FACEF-24E4-40F9-9712-7228F9EB5A76}" presName="node" presStyleLbl="node1" presStyleIdx="1" presStyleCnt="3" custScaleX="47287" custScaleY="70930" custLinFactNeighborX="23775">
        <dgm:presLayoutVars>
          <dgm:bulletEnabled val="1"/>
        </dgm:presLayoutVars>
      </dgm:prSet>
      <dgm:spPr/>
      <dgm:t>
        <a:bodyPr/>
        <a:lstStyle/>
        <a:p>
          <a:endParaRPr lang="fr-FR"/>
        </a:p>
      </dgm:t>
    </dgm:pt>
    <dgm:pt modelId="{52319F0C-818A-47C3-9094-CCA06008329D}" type="pres">
      <dgm:prSet presAssocID="{901DF0A1-334A-452A-BAB8-7D4CEA8BB3F2}" presName="sibTrans" presStyleLbl="sibTrans2D1" presStyleIdx="1" presStyleCnt="2"/>
      <dgm:spPr/>
      <dgm:t>
        <a:bodyPr/>
        <a:lstStyle/>
        <a:p>
          <a:endParaRPr lang="fr-FR"/>
        </a:p>
      </dgm:t>
    </dgm:pt>
    <dgm:pt modelId="{E96EE756-003A-43BA-BBF5-F7406E05E1E7}" type="pres">
      <dgm:prSet presAssocID="{901DF0A1-334A-452A-BAB8-7D4CEA8BB3F2}" presName="connectorText" presStyleLbl="sibTrans2D1" presStyleIdx="1" presStyleCnt="2"/>
      <dgm:spPr/>
      <dgm:t>
        <a:bodyPr/>
        <a:lstStyle/>
        <a:p>
          <a:endParaRPr lang="fr-FR"/>
        </a:p>
      </dgm:t>
    </dgm:pt>
    <dgm:pt modelId="{C47BE07F-4940-4C23-851D-B499029F8E70}" type="pres">
      <dgm:prSet presAssocID="{61D1DFF5-15F2-4981-B5BC-04961215583F}" presName="node" presStyleLbl="node1" presStyleIdx="2" presStyleCnt="3" custScaleX="47287" custScaleY="70930">
        <dgm:presLayoutVars>
          <dgm:bulletEnabled val="1"/>
        </dgm:presLayoutVars>
      </dgm:prSet>
      <dgm:spPr/>
      <dgm:t>
        <a:bodyPr/>
        <a:lstStyle/>
        <a:p>
          <a:endParaRPr lang="fr-FR"/>
        </a:p>
      </dgm:t>
    </dgm:pt>
  </dgm:ptLst>
  <dgm:cxnLst>
    <dgm:cxn modelId="{C99643C7-C4E3-4528-9A40-F64526D995D5}" type="presOf" srcId="{5C38736D-050B-4B09-9A0C-C7E6F42CA016}" destId="{EA8BD215-E53A-4365-B5BE-BCB6AA146C9C}" srcOrd="0" destOrd="0" presId="urn:microsoft.com/office/officeart/2005/8/layout/process1"/>
    <dgm:cxn modelId="{44F2E6AF-BD5C-42DB-B610-943C7D45DDC5}" type="presOf" srcId="{74421A10-23BC-4B29-9A5F-C4F8525F2F28}" destId="{880550BC-DF70-46C8-984D-0A0DC4E89616}" srcOrd="0" destOrd="0" presId="urn:microsoft.com/office/officeart/2005/8/layout/process1"/>
    <dgm:cxn modelId="{04E224CA-0057-422D-8A91-37379FF0C6AC}" type="presOf" srcId="{6315314E-AB40-4F10-9929-3F131311E15B}" destId="{44D8A423-3349-47F5-A878-7DFD353CB3B2}" srcOrd="1" destOrd="0" presId="urn:microsoft.com/office/officeart/2005/8/layout/process1"/>
    <dgm:cxn modelId="{5CF9171E-51C3-463C-B240-20D51C03CE52}" srcId="{74421A10-23BC-4B29-9A5F-C4F8525F2F28}" destId="{567FACEF-24E4-40F9-9712-7228F9EB5A76}" srcOrd="1" destOrd="0" parTransId="{7C491AC5-4978-4706-9835-56DE671175EF}" sibTransId="{901DF0A1-334A-452A-BAB8-7D4CEA8BB3F2}"/>
    <dgm:cxn modelId="{CD7E9A61-DA94-4F22-B242-AB2D4C765176}" type="presOf" srcId="{61D1DFF5-15F2-4981-B5BC-04961215583F}" destId="{C47BE07F-4940-4C23-851D-B499029F8E70}" srcOrd="0" destOrd="0" presId="urn:microsoft.com/office/officeart/2005/8/layout/process1"/>
    <dgm:cxn modelId="{746B7372-E860-40E9-B41C-02C2AC957B92}" type="presOf" srcId="{567FACEF-24E4-40F9-9712-7228F9EB5A76}" destId="{49801BA5-F811-4650-AA4B-BF4BFAAD251F}" srcOrd="0" destOrd="0" presId="urn:microsoft.com/office/officeart/2005/8/layout/process1"/>
    <dgm:cxn modelId="{4B59049B-3A45-4BA1-9A36-405C78BAF6B3}" srcId="{74421A10-23BC-4B29-9A5F-C4F8525F2F28}" destId="{5C38736D-050B-4B09-9A0C-C7E6F42CA016}" srcOrd="0" destOrd="0" parTransId="{94B9A6DA-F669-43DF-B88F-54CE596C2076}" sibTransId="{6315314E-AB40-4F10-9929-3F131311E15B}"/>
    <dgm:cxn modelId="{7DDDC5F5-77F7-43DE-AB6A-A5B411740576}" srcId="{74421A10-23BC-4B29-9A5F-C4F8525F2F28}" destId="{61D1DFF5-15F2-4981-B5BC-04961215583F}" srcOrd="2" destOrd="0" parTransId="{DB8BC310-55EB-4D46-BD60-9C8378387BF7}" sibTransId="{2DB37BA6-39C9-4902-B41B-7AA68C24E448}"/>
    <dgm:cxn modelId="{1983DC42-C811-42EF-AD27-09DD99DFC41C}" type="presOf" srcId="{901DF0A1-334A-452A-BAB8-7D4CEA8BB3F2}" destId="{52319F0C-818A-47C3-9094-CCA06008329D}" srcOrd="0" destOrd="0" presId="urn:microsoft.com/office/officeart/2005/8/layout/process1"/>
    <dgm:cxn modelId="{312D27C8-ED45-4371-B7FA-290B4F0EE83A}" type="presOf" srcId="{6315314E-AB40-4F10-9929-3F131311E15B}" destId="{68B5BB8F-B93F-4071-B17A-67240DB284CA}" srcOrd="0" destOrd="0" presId="urn:microsoft.com/office/officeart/2005/8/layout/process1"/>
    <dgm:cxn modelId="{E9098647-D883-412E-8AB6-C125DE8F6070}" type="presOf" srcId="{901DF0A1-334A-452A-BAB8-7D4CEA8BB3F2}" destId="{E96EE756-003A-43BA-BBF5-F7406E05E1E7}" srcOrd="1" destOrd="0" presId="urn:microsoft.com/office/officeart/2005/8/layout/process1"/>
    <dgm:cxn modelId="{568D2F65-6B26-4D69-BABE-8AB9FB7E1BC6}" type="presParOf" srcId="{880550BC-DF70-46C8-984D-0A0DC4E89616}" destId="{EA8BD215-E53A-4365-B5BE-BCB6AA146C9C}" srcOrd="0" destOrd="0" presId="urn:microsoft.com/office/officeart/2005/8/layout/process1"/>
    <dgm:cxn modelId="{8D9C9297-D49D-483D-BB71-C8A24E8A168D}" type="presParOf" srcId="{880550BC-DF70-46C8-984D-0A0DC4E89616}" destId="{68B5BB8F-B93F-4071-B17A-67240DB284CA}" srcOrd="1" destOrd="0" presId="urn:microsoft.com/office/officeart/2005/8/layout/process1"/>
    <dgm:cxn modelId="{40258AAF-38A0-4B58-A55D-B832A5FCB0EC}" type="presParOf" srcId="{68B5BB8F-B93F-4071-B17A-67240DB284CA}" destId="{44D8A423-3349-47F5-A878-7DFD353CB3B2}" srcOrd="0" destOrd="0" presId="urn:microsoft.com/office/officeart/2005/8/layout/process1"/>
    <dgm:cxn modelId="{6B545A51-B425-4BE8-8E83-B22D8DB7083A}" type="presParOf" srcId="{880550BC-DF70-46C8-984D-0A0DC4E89616}" destId="{49801BA5-F811-4650-AA4B-BF4BFAAD251F}" srcOrd="2" destOrd="0" presId="urn:microsoft.com/office/officeart/2005/8/layout/process1"/>
    <dgm:cxn modelId="{67608E93-44B4-4A90-B253-E0F4B0A552D5}" type="presParOf" srcId="{880550BC-DF70-46C8-984D-0A0DC4E89616}" destId="{52319F0C-818A-47C3-9094-CCA06008329D}" srcOrd="3" destOrd="0" presId="urn:microsoft.com/office/officeart/2005/8/layout/process1"/>
    <dgm:cxn modelId="{E52712C2-C7C5-426C-B58B-9762FD40F764}" type="presParOf" srcId="{52319F0C-818A-47C3-9094-CCA06008329D}" destId="{E96EE756-003A-43BA-BBF5-F7406E05E1E7}" srcOrd="0" destOrd="0" presId="urn:microsoft.com/office/officeart/2005/8/layout/process1"/>
    <dgm:cxn modelId="{BB0DC538-700E-41FF-BBA5-81C5E4E9D15B}" type="presParOf" srcId="{880550BC-DF70-46C8-984D-0A0DC4E89616}" destId="{C47BE07F-4940-4C23-851D-B499029F8E70}"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333A1-E058-41ED-857E-4970D1E390D8}">
      <dsp:nvSpPr>
        <dsp:cNvPr id="0" name=""/>
        <dsp:cNvSpPr/>
      </dsp:nvSpPr>
      <dsp:spPr>
        <a:xfrm>
          <a:off x="894" y="0"/>
          <a:ext cx="1397940" cy="576064"/>
        </a:xfrm>
        <a:prstGeom prst="homePlat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fr-FR" sz="2300" kern="1200" dirty="0">
              <a:solidFill>
                <a:schemeClr val="tx1"/>
              </a:solidFill>
              <a:effectLst>
                <a:outerShdw blurRad="38100" dist="38100" dir="2700000" algn="tl">
                  <a:srgbClr val="000000">
                    <a:alpha val="43137"/>
                  </a:srgbClr>
                </a:outerShdw>
              </a:effectLst>
            </a:rPr>
            <a:t>2 feuilles</a:t>
          </a:r>
        </a:p>
      </dsp:txBody>
      <dsp:txXfrm>
        <a:off x="894" y="0"/>
        <a:ext cx="1253924" cy="576064"/>
      </dsp:txXfrm>
    </dsp:sp>
    <dsp:sp modelId="{FD830639-54FB-4FDD-AEF3-8ED2755378EC}">
      <dsp:nvSpPr>
        <dsp:cNvPr id="0" name=""/>
        <dsp:cNvSpPr/>
      </dsp:nvSpPr>
      <dsp:spPr>
        <a:xfrm>
          <a:off x="1011556" y="0"/>
          <a:ext cx="2797353" cy="576064"/>
        </a:xfrm>
        <a:prstGeom prst="chevron">
          <a:avLst/>
        </a:prstGeom>
        <a:gradFill rotWithShape="0">
          <a:gsLst>
            <a:gs pos="0">
              <a:schemeClr val="accent3">
                <a:shade val="50000"/>
                <a:hueOff val="-41649"/>
                <a:satOff val="-4260"/>
                <a:lumOff val="21057"/>
                <a:alphaOff val="0"/>
                <a:shade val="51000"/>
                <a:satMod val="130000"/>
              </a:schemeClr>
            </a:gs>
            <a:gs pos="80000">
              <a:schemeClr val="accent3">
                <a:shade val="50000"/>
                <a:hueOff val="-41649"/>
                <a:satOff val="-4260"/>
                <a:lumOff val="21057"/>
                <a:alphaOff val="0"/>
                <a:shade val="93000"/>
                <a:satMod val="130000"/>
              </a:schemeClr>
            </a:gs>
            <a:gs pos="100000">
              <a:schemeClr val="accent3">
                <a:shade val="50000"/>
                <a:hueOff val="-41649"/>
                <a:satOff val="-4260"/>
                <a:lumOff val="210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solidFill>
                <a:schemeClr val="tx1"/>
              </a:solidFill>
              <a:effectLst>
                <a:outerShdw blurRad="38100" dist="38100" dir="2700000" algn="tl">
                  <a:srgbClr val="000000">
                    <a:alpha val="43137"/>
                  </a:srgbClr>
                </a:outerShdw>
              </a:effectLst>
            </a:rPr>
            <a:t>Tallage</a:t>
          </a:r>
        </a:p>
      </dsp:txBody>
      <dsp:txXfrm>
        <a:off x="1299588" y="0"/>
        <a:ext cx="2221289" cy="576064"/>
      </dsp:txXfrm>
    </dsp:sp>
    <dsp:sp modelId="{E77CC294-F57D-463E-9265-C97522F095FB}">
      <dsp:nvSpPr>
        <dsp:cNvPr id="0" name=""/>
        <dsp:cNvSpPr/>
      </dsp:nvSpPr>
      <dsp:spPr>
        <a:xfrm>
          <a:off x="3358992" y="0"/>
          <a:ext cx="3668304" cy="576064"/>
        </a:xfrm>
        <a:prstGeom prst="chevron">
          <a:avLst/>
        </a:prstGeom>
        <a:gradFill rotWithShape="0">
          <a:gsLst>
            <a:gs pos="0">
              <a:schemeClr val="accent3">
                <a:shade val="50000"/>
                <a:hueOff val="-83298"/>
                <a:satOff val="-8521"/>
                <a:lumOff val="42115"/>
                <a:alphaOff val="0"/>
                <a:shade val="51000"/>
                <a:satMod val="130000"/>
              </a:schemeClr>
            </a:gs>
            <a:gs pos="80000">
              <a:schemeClr val="accent3">
                <a:shade val="50000"/>
                <a:hueOff val="-83298"/>
                <a:satOff val="-8521"/>
                <a:lumOff val="42115"/>
                <a:alphaOff val="0"/>
                <a:shade val="93000"/>
                <a:satMod val="130000"/>
              </a:schemeClr>
            </a:gs>
            <a:gs pos="100000">
              <a:schemeClr val="accent3">
                <a:shade val="50000"/>
                <a:hueOff val="-83298"/>
                <a:satOff val="-8521"/>
                <a:lumOff val="421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solidFill>
                <a:schemeClr val="tx1"/>
              </a:solidFill>
              <a:effectLst>
                <a:outerShdw blurRad="38100" dist="38100" dir="2700000" algn="tl">
                  <a:srgbClr val="000000">
                    <a:alpha val="43137"/>
                  </a:srgbClr>
                </a:outerShdw>
              </a:effectLst>
            </a:rPr>
            <a:t>Montaison</a:t>
          </a:r>
        </a:p>
      </dsp:txBody>
      <dsp:txXfrm>
        <a:off x="3647024" y="0"/>
        <a:ext cx="3092240" cy="576064"/>
      </dsp:txXfrm>
    </dsp:sp>
    <dsp:sp modelId="{DF5DE9C4-2434-4931-BD40-DDE914101B55}">
      <dsp:nvSpPr>
        <dsp:cNvPr id="0" name=""/>
        <dsp:cNvSpPr/>
      </dsp:nvSpPr>
      <dsp:spPr>
        <a:xfrm>
          <a:off x="6702656" y="0"/>
          <a:ext cx="1936393" cy="576064"/>
        </a:xfrm>
        <a:prstGeom prst="chevron">
          <a:avLst/>
        </a:prstGeom>
        <a:gradFill rotWithShape="0">
          <a:gsLst>
            <a:gs pos="0">
              <a:schemeClr val="accent3">
                <a:shade val="50000"/>
                <a:hueOff val="-41649"/>
                <a:satOff val="-4260"/>
                <a:lumOff val="21057"/>
                <a:alphaOff val="0"/>
                <a:shade val="51000"/>
                <a:satMod val="130000"/>
              </a:schemeClr>
            </a:gs>
            <a:gs pos="80000">
              <a:schemeClr val="accent3">
                <a:shade val="50000"/>
                <a:hueOff val="-41649"/>
                <a:satOff val="-4260"/>
                <a:lumOff val="21057"/>
                <a:alphaOff val="0"/>
                <a:shade val="93000"/>
                <a:satMod val="130000"/>
              </a:schemeClr>
            </a:gs>
            <a:gs pos="100000">
              <a:schemeClr val="accent3">
                <a:shade val="50000"/>
                <a:hueOff val="-41649"/>
                <a:satOff val="-4260"/>
                <a:lumOff val="210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solidFill>
                <a:schemeClr val="tx1"/>
              </a:solidFill>
              <a:effectLst>
                <a:outerShdw blurRad="38100" dist="38100" dir="2700000" algn="tl">
                  <a:srgbClr val="000000">
                    <a:alpha val="43137"/>
                  </a:srgbClr>
                </a:outerShdw>
              </a:effectLst>
            </a:rPr>
            <a:t>Floraison</a:t>
          </a:r>
        </a:p>
      </dsp:txBody>
      <dsp:txXfrm>
        <a:off x="6990688" y="0"/>
        <a:ext cx="1360329" cy="576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D215-E53A-4365-B5BE-BCB6AA146C9C}">
      <dsp:nvSpPr>
        <dsp:cNvPr id="0" name=""/>
        <dsp:cNvSpPr/>
      </dsp:nvSpPr>
      <dsp:spPr>
        <a:xfrm>
          <a:off x="7461" y="196810"/>
          <a:ext cx="1051494" cy="1017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1 </a:t>
          </a:r>
          <a:r>
            <a:rPr lang="fr-FR" sz="1400" kern="1200" dirty="0"/>
            <a:t>rendement</a:t>
          </a:r>
        </a:p>
      </dsp:txBody>
      <dsp:txXfrm>
        <a:off x="37275" y="226624"/>
        <a:ext cx="991866" cy="958288"/>
      </dsp:txXfrm>
    </dsp:sp>
    <dsp:sp modelId="{68B5BB8F-B93F-4071-B17A-67240DB284CA}">
      <dsp:nvSpPr>
        <dsp:cNvPr id="0" name=""/>
        <dsp:cNvSpPr/>
      </dsp:nvSpPr>
      <dsp:spPr>
        <a:xfrm>
          <a:off x="1187460" y="546422"/>
          <a:ext cx="272431" cy="318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1187460" y="610160"/>
        <a:ext cx="190702" cy="191216"/>
      </dsp:txXfrm>
    </dsp:sp>
    <dsp:sp modelId="{49801BA5-F811-4650-AA4B-BF4BFAAD251F}">
      <dsp:nvSpPr>
        <dsp:cNvPr id="0" name=""/>
        <dsp:cNvSpPr/>
      </dsp:nvSpPr>
      <dsp:spPr>
        <a:xfrm>
          <a:off x="1572976" y="196810"/>
          <a:ext cx="1051494" cy="1017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2 </a:t>
          </a:r>
          <a:r>
            <a:rPr lang="fr-FR" sz="1400" kern="1200" dirty="0"/>
            <a:t>rendement/PMG</a:t>
          </a:r>
        </a:p>
      </dsp:txBody>
      <dsp:txXfrm>
        <a:off x="1602790" y="226624"/>
        <a:ext cx="991866" cy="958288"/>
      </dsp:txXfrm>
    </dsp:sp>
    <dsp:sp modelId="{52319F0C-818A-47C3-9094-CCA06008329D}">
      <dsp:nvSpPr>
        <dsp:cNvPr id="0" name=""/>
        <dsp:cNvSpPr/>
      </dsp:nvSpPr>
      <dsp:spPr>
        <a:xfrm>
          <a:off x="2752975" y="546422"/>
          <a:ext cx="272431" cy="318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752975" y="610160"/>
        <a:ext cx="190702" cy="191216"/>
      </dsp:txXfrm>
    </dsp:sp>
    <dsp:sp modelId="{C47BE07F-4940-4C23-851D-B499029F8E70}">
      <dsp:nvSpPr>
        <dsp:cNvPr id="0" name=""/>
        <dsp:cNvSpPr/>
      </dsp:nvSpPr>
      <dsp:spPr>
        <a:xfrm>
          <a:off x="3138491" y="196810"/>
          <a:ext cx="1051494" cy="1017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3 </a:t>
          </a:r>
          <a:r>
            <a:rPr lang="fr-FR" sz="1400" kern="1200" dirty="0"/>
            <a:t>PMG</a:t>
          </a:r>
        </a:p>
      </dsp:txBody>
      <dsp:txXfrm>
        <a:off x="3168305" y="226624"/>
        <a:ext cx="991866" cy="958288"/>
      </dsp:txXfrm>
    </dsp:sp>
    <dsp:sp modelId="{401ADC3F-EF4F-40BE-AE79-3464FA791C78}">
      <dsp:nvSpPr>
        <dsp:cNvPr id="0" name=""/>
        <dsp:cNvSpPr/>
      </dsp:nvSpPr>
      <dsp:spPr>
        <a:xfrm>
          <a:off x="4318490" y="546422"/>
          <a:ext cx="272431" cy="318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4318490" y="610160"/>
        <a:ext cx="190702" cy="191216"/>
      </dsp:txXfrm>
    </dsp:sp>
    <dsp:sp modelId="{40A47FE4-EDB6-4217-B2E4-F7C576ADFF67}">
      <dsp:nvSpPr>
        <dsp:cNvPr id="0" name=""/>
        <dsp:cNvSpPr/>
      </dsp:nvSpPr>
      <dsp:spPr>
        <a:xfrm>
          <a:off x="4704006" y="196810"/>
          <a:ext cx="1239021" cy="1017916"/>
        </a:xfrm>
        <a:prstGeom prst="roundRect">
          <a:avLst>
            <a:gd name="adj" fmla="val 10000"/>
          </a:avLst>
        </a:prstGeom>
        <a:solidFill>
          <a:schemeClr val="accent6">
            <a:lumMod val="20000"/>
            <a:lumOff val="80000"/>
          </a:schemeClr>
        </a:solidFill>
        <a:ln w="9525" cap="flat" cmpd="sng" algn="ctr">
          <a:solidFill>
            <a:schemeClr val="accent6"/>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4 </a:t>
          </a:r>
          <a:r>
            <a:rPr lang="fr-FR" sz="1400" kern="1200" dirty="0"/>
            <a:t>PMG/Qualité</a:t>
          </a:r>
        </a:p>
      </dsp:txBody>
      <dsp:txXfrm>
        <a:off x="4733820" y="226624"/>
        <a:ext cx="1179393" cy="958288"/>
      </dsp:txXfrm>
    </dsp:sp>
    <dsp:sp modelId="{A6430E6A-E0BB-495F-9548-D24A00B9C2E0}">
      <dsp:nvSpPr>
        <dsp:cNvPr id="0" name=""/>
        <dsp:cNvSpPr/>
      </dsp:nvSpPr>
      <dsp:spPr>
        <a:xfrm>
          <a:off x="6071533" y="546422"/>
          <a:ext cx="272431" cy="318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6071533" y="610160"/>
        <a:ext cx="190702" cy="191216"/>
      </dsp:txXfrm>
    </dsp:sp>
    <dsp:sp modelId="{1CC5780E-7858-4944-8730-2E3CDA324FA6}">
      <dsp:nvSpPr>
        <dsp:cNvPr id="0" name=""/>
        <dsp:cNvSpPr/>
      </dsp:nvSpPr>
      <dsp:spPr>
        <a:xfrm>
          <a:off x="6457049" y="196810"/>
          <a:ext cx="1051494" cy="1017916"/>
        </a:xfrm>
        <a:prstGeom prst="roundRect">
          <a:avLst>
            <a:gd name="adj" fmla="val 10000"/>
          </a:avLst>
        </a:prstGeom>
        <a:solidFill>
          <a:schemeClr val="accent6">
            <a:lumMod val="20000"/>
            <a:lumOff val="80000"/>
          </a:schemeClr>
        </a:solidFill>
        <a:ln w="9525" cap="flat" cmpd="sng" algn="ctr">
          <a:solidFill>
            <a:schemeClr val="accent6"/>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5</a:t>
          </a:r>
          <a:r>
            <a:rPr lang="fr-FR" sz="1400" kern="1200" dirty="0"/>
            <a:t> Qualité</a:t>
          </a:r>
        </a:p>
      </dsp:txBody>
      <dsp:txXfrm>
        <a:off x="6486863" y="226624"/>
        <a:ext cx="991866" cy="958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D215-E53A-4365-B5BE-BCB6AA146C9C}">
      <dsp:nvSpPr>
        <dsp:cNvPr id="0" name=""/>
        <dsp:cNvSpPr/>
      </dsp:nvSpPr>
      <dsp:spPr>
        <a:xfrm>
          <a:off x="401" y="213570"/>
          <a:ext cx="1093781" cy="9843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1 </a:t>
          </a:r>
          <a:r>
            <a:rPr lang="fr-FR" sz="1400" kern="1200" dirty="0"/>
            <a:t>rendement</a:t>
          </a:r>
        </a:p>
      </dsp:txBody>
      <dsp:txXfrm>
        <a:off x="29233" y="242402"/>
        <a:ext cx="1036117" cy="926732"/>
      </dsp:txXfrm>
    </dsp:sp>
    <dsp:sp modelId="{68B5BB8F-B93F-4071-B17A-67240DB284CA}">
      <dsp:nvSpPr>
        <dsp:cNvPr id="0" name=""/>
        <dsp:cNvSpPr/>
      </dsp:nvSpPr>
      <dsp:spPr>
        <a:xfrm>
          <a:off x="1355660" y="429002"/>
          <a:ext cx="554330" cy="55353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1355660" y="539708"/>
        <a:ext cx="388271" cy="332119"/>
      </dsp:txXfrm>
    </dsp:sp>
    <dsp:sp modelId="{49801BA5-F811-4650-AA4B-BF4BFAAD251F}">
      <dsp:nvSpPr>
        <dsp:cNvPr id="0" name=""/>
        <dsp:cNvSpPr/>
      </dsp:nvSpPr>
      <dsp:spPr>
        <a:xfrm>
          <a:off x="2140089" y="213570"/>
          <a:ext cx="1093781" cy="9843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2 </a:t>
          </a:r>
          <a:r>
            <a:rPr lang="fr-FR" sz="1400" kern="1200" dirty="0"/>
            <a:t>PMG</a:t>
          </a:r>
        </a:p>
      </dsp:txBody>
      <dsp:txXfrm>
        <a:off x="2168921" y="242402"/>
        <a:ext cx="1036117" cy="926732"/>
      </dsp:txXfrm>
    </dsp:sp>
    <dsp:sp modelId="{52319F0C-818A-47C3-9094-CCA06008329D}">
      <dsp:nvSpPr>
        <dsp:cNvPr id="0" name=""/>
        <dsp:cNvSpPr/>
      </dsp:nvSpPr>
      <dsp:spPr>
        <a:xfrm>
          <a:off x="3418790" y="429002"/>
          <a:ext cx="392029" cy="55353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3418790" y="539708"/>
        <a:ext cx="274420" cy="332119"/>
      </dsp:txXfrm>
    </dsp:sp>
    <dsp:sp modelId="{C47BE07F-4940-4C23-851D-B499029F8E70}">
      <dsp:nvSpPr>
        <dsp:cNvPr id="0" name=""/>
        <dsp:cNvSpPr/>
      </dsp:nvSpPr>
      <dsp:spPr>
        <a:xfrm>
          <a:off x="3973549" y="213570"/>
          <a:ext cx="1093781" cy="9843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3 </a:t>
          </a:r>
          <a:r>
            <a:rPr lang="fr-FR" sz="1400" kern="1200" dirty="0"/>
            <a:t>PMG</a:t>
          </a:r>
        </a:p>
      </dsp:txBody>
      <dsp:txXfrm>
        <a:off x="4002381" y="242402"/>
        <a:ext cx="1036117" cy="92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D215-E53A-4365-B5BE-BCB6AA146C9C}">
      <dsp:nvSpPr>
        <dsp:cNvPr id="0" name=""/>
        <dsp:cNvSpPr/>
      </dsp:nvSpPr>
      <dsp:spPr>
        <a:xfrm>
          <a:off x="122722" y="219768"/>
          <a:ext cx="1080008" cy="9720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1 </a:t>
          </a:r>
          <a:r>
            <a:rPr lang="fr-FR" sz="1400" kern="1200" dirty="0"/>
            <a:t>rendement</a:t>
          </a:r>
        </a:p>
      </dsp:txBody>
      <dsp:txXfrm>
        <a:off x="151191" y="248237"/>
        <a:ext cx="1023070" cy="915062"/>
      </dsp:txXfrm>
    </dsp:sp>
    <dsp:sp modelId="{68B5BB8F-B93F-4071-B17A-67240DB284CA}">
      <dsp:nvSpPr>
        <dsp:cNvPr id="0" name=""/>
        <dsp:cNvSpPr/>
      </dsp:nvSpPr>
      <dsp:spPr>
        <a:xfrm>
          <a:off x="1454814" y="422559"/>
          <a:ext cx="534416" cy="56641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1454814" y="535843"/>
        <a:ext cx="374091" cy="339850"/>
      </dsp:txXfrm>
    </dsp:sp>
    <dsp:sp modelId="{49801BA5-F811-4650-AA4B-BF4BFAAD251F}">
      <dsp:nvSpPr>
        <dsp:cNvPr id="0" name=""/>
        <dsp:cNvSpPr/>
      </dsp:nvSpPr>
      <dsp:spPr>
        <a:xfrm>
          <a:off x="2211065" y="219768"/>
          <a:ext cx="1080008" cy="9720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2 </a:t>
          </a:r>
          <a:r>
            <a:rPr lang="fr-FR" sz="1400" kern="1200" dirty="0"/>
            <a:t>PMG</a:t>
          </a:r>
        </a:p>
      </dsp:txBody>
      <dsp:txXfrm>
        <a:off x="2239534" y="248237"/>
        <a:ext cx="1023070" cy="915062"/>
      </dsp:txXfrm>
    </dsp:sp>
    <dsp:sp modelId="{52319F0C-818A-47C3-9094-CCA06008329D}">
      <dsp:nvSpPr>
        <dsp:cNvPr id="0" name=""/>
        <dsp:cNvSpPr/>
      </dsp:nvSpPr>
      <dsp:spPr>
        <a:xfrm>
          <a:off x="3465167" y="422559"/>
          <a:ext cx="369078" cy="56641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3465167" y="535843"/>
        <a:ext cx="258355" cy="339850"/>
      </dsp:txXfrm>
    </dsp:sp>
    <dsp:sp modelId="{C47BE07F-4940-4C23-851D-B499029F8E70}">
      <dsp:nvSpPr>
        <dsp:cNvPr id="0" name=""/>
        <dsp:cNvSpPr/>
      </dsp:nvSpPr>
      <dsp:spPr>
        <a:xfrm>
          <a:off x="3987448" y="219768"/>
          <a:ext cx="1080008" cy="97200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a:t>Apport 3 </a:t>
          </a:r>
          <a:r>
            <a:rPr lang="fr-FR" sz="1400" kern="1200" dirty="0"/>
            <a:t>PMG</a:t>
          </a:r>
        </a:p>
      </dsp:txBody>
      <dsp:txXfrm>
        <a:off x="4015917" y="248237"/>
        <a:ext cx="1023070" cy="9150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0.11628</cdr:x>
      <cdr:y>0.29276</cdr:y>
    </cdr:from>
    <cdr:to>
      <cdr:x>0.45349</cdr:x>
      <cdr:y>0.3838</cdr:y>
    </cdr:to>
    <cdr:sp macro="" textlink="">
      <cdr:nvSpPr>
        <cdr:cNvPr id="2" name="Accolade ouvrante 1"/>
        <cdr:cNvSpPr/>
      </cdr:nvSpPr>
      <cdr:spPr>
        <a:xfrm xmlns:a="http://schemas.openxmlformats.org/drawingml/2006/main" rot="5400000">
          <a:off x="1602255" y="159330"/>
          <a:ext cx="323881" cy="2088231"/>
        </a:xfrm>
        <a:prstGeom xmlns:a="http://schemas.openxmlformats.org/drawingml/2006/main" prst="leftBrace">
          <a:avLst/>
        </a:prstGeom>
        <a:ln xmlns:a="http://schemas.openxmlformats.org/drawingml/2006/mai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solidFill>
              <a:sysClr val="windowText" lastClr="000000"/>
            </a:solidFill>
          </a:endParaRPr>
        </a:p>
      </cdr:txBody>
    </cdr:sp>
  </cdr:relSizeAnchor>
  <cdr:relSizeAnchor xmlns:cdr="http://schemas.openxmlformats.org/drawingml/2006/chartDrawing">
    <cdr:from>
      <cdr:x>0.09628</cdr:x>
      <cdr:y>0.11742</cdr:y>
    </cdr:from>
    <cdr:to>
      <cdr:x>0.46837</cdr:x>
      <cdr:y>0.30164</cdr:y>
    </cdr:to>
    <cdr:sp macro="" textlink="">
      <cdr:nvSpPr>
        <cdr:cNvPr id="3" name="ZoneTexte 2"/>
        <cdr:cNvSpPr txBox="1"/>
      </cdr:nvSpPr>
      <cdr:spPr>
        <a:xfrm xmlns:a="http://schemas.openxmlformats.org/drawingml/2006/main">
          <a:off x="596217" y="417707"/>
          <a:ext cx="2304256" cy="65539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fr-FR" sz="1600" dirty="0"/>
            <a:t>Utilisation directement par les agriculteurs (8)</a:t>
          </a:r>
        </a:p>
      </cdr:txBody>
    </cdr:sp>
  </cdr:relSizeAnchor>
</c:userShapes>
</file>

<file path=ppt/drawings/drawing2.xml><?xml version="1.0" encoding="utf-8"?>
<c:userShapes xmlns:c="http://schemas.openxmlformats.org/drawingml/2006/chart">
  <cdr:relSizeAnchor xmlns:cdr="http://schemas.openxmlformats.org/drawingml/2006/chartDrawing">
    <cdr:from>
      <cdr:x>0.16791</cdr:x>
      <cdr:y>0.61008</cdr:y>
    </cdr:from>
    <cdr:to>
      <cdr:x>0.28502</cdr:x>
      <cdr:y>0.67929</cdr:y>
    </cdr:to>
    <cdr:sp macro="" textlink="">
      <cdr:nvSpPr>
        <cdr:cNvPr id="2" name="ZoneTexte 1"/>
        <cdr:cNvSpPr txBox="1"/>
      </cdr:nvSpPr>
      <cdr:spPr>
        <a:xfrm xmlns:a="http://schemas.openxmlformats.org/drawingml/2006/main">
          <a:off x="1152128" y="2365805"/>
          <a:ext cx="803500" cy="268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b="1" dirty="0"/>
            <a:t>100%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67ED7-01E9-4DA0-B896-8196AF2F232C}" type="datetimeFigureOut">
              <a:rPr lang="fr-FR" smtClean="0"/>
              <a:t>11/03/2016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3A981-4F3B-4DEA-85A5-3674661500AB}" type="slidenum">
              <a:rPr lang="fr-FR" smtClean="0"/>
              <a:t>‹#›</a:t>
            </a:fld>
            <a:endParaRPr lang="fr-FR"/>
          </a:p>
        </p:txBody>
      </p:sp>
    </p:spTree>
    <p:extLst>
      <p:ext uri="{BB962C8B-B14F-4D97-AF65-F5344CB8AC3E}">
        <p14:creationId xmlns:p14="http://schemas.microsoft.com/office/powerpoint/2010/main" val="3088144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B9CA6-592C-4E06-803D-A467D885FB83}" type="datetimeFigureOut">
              <a:rPr lang="fr-FR" smtClean="0"/>
              <a:t>11/03/2016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89971-62A9-4AEF-A7EE-26343F880AA0}" type="slidenum">
              <a:rPr lang="fr-FR" smtClean="0"/>
              <a:t>‹#›</a:t>
            </a:fld>
            <a:endParaRPr lang="fr-FR"/>
          </a:p>
        </p:txBody>
      </p:sp>
    </p:spTree>
    <p:extLst>
      <p:ext uri="{BB962C8B-B14F-4D97-AF65-F5344CB8AC3E}">
        <p14:creationId xmlns:p14="http://schemas.microsoft.com/office/powerpoint/2010/main" val="23778324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redonpaca.fr/IMG/pdf/BSV_GC_n23_23oct14_def_cle06a2ba.pdf" TargetMode="External"/><Relationship Id="rId4" Type="http://schemas.openxmlformats.org/officeDocument/2006/relationships/hyperlink" Target="http://www.arvalis-infos.fr/file/galleryelement/pj/1c/b1/36/41/0-choisir1_mediterranee_2015_v3complete4989165937193251740.pdf"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Logo </a:t>
            </a:r>
            <a:r>
              <a:rPr lang="fr-FR" dirty="0" err="1"/>
              <a:t>gps</a:t>
            </a:r>
            <a:r>
              <a:rPr lang="fr-FR" dirty="0"/>
              <a:t>,</a:t>
            </a:r>
            <a:r>
              <a:rPr lang="fr-FR" baseline="0" dirty="0"/>
              <a:t> </a:t>
            </a:r>
            <a:r>
              <a:rPr lang="fr-FR" baseline="0" dirty="0" err="1"/>
              <a:t>garçin</a:t>
            </a:r>
            <a:r>
              <a:rPr lang="fr-FR" baseline="0" dirty="0"/>
              <a:t>, </a:t>
            </a:r>
            <a:r>
              <a:rPr lang="fr-FR" baseline="0" dirty="0" err="1"/>
              <a:t>perret</a:t>
            </a:r>
            <a:r>
              <a:rPr lang="fr-FR" dirty="0"/>
              <a:t>, couleur titre, question</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a:t>
            </a:fld>
            <a:endParaRPr lang="fr-FR"/>
          </a:p>
        </p:txBody>
      </p:sp>
    </p:spTree>
    <p:extLst>
      <p:ext uri="{BB962C8B-B14F-4D97-AF65-F5344CB8AC3E}">
        <p14:creationId xmlns:p14="http://schemas.microsoft.com/office/powerpoint/2010/main" val="422651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buFont typeface="Arial" panose="020B0604020202020204" pitchFamily="34" charset="0"/>
              <a:buNone/>
            </a:pPr>
            <a:r>
              <a:rPr lang="fr-FR" sz="1600" dirty="0"/>
              <a:t>16/02/2016 au 2/03/2016</a:t>
            </a:r>
          </a:p>
          <a:p>
            <a:pPr lvl="1">
              <a:buFont typeface="Arial" panose="020B0604020202020204" pitchFamily="34" charset="0"/>
              <a:buNone/>
            </a:pPr>
            <a:r>
              <a:rPr lang="fr-FR" sz="1600" dirty="0"/>
              <a:t>les 18 et 19 /02 puis les 23 et 24 /02</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14</a:t>
            </a:fld>
            <a:endParaRPr lang="fr-FR"/>
          </a:p>
        </p:txBody>
      </p:sp>
    </p:spTree>
    <p:extLst>
      <p:ext uri="{BB962C8B-B14F-4D97-AF65-F5344CB8AC3E}">
        <p14:creationId xmlns:p14="http://schemas.microsoft.com/office/powerpoint/2010/main" val="136420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Echantillonage</a:t>
            </a:r>
            <a:endParaRPr lang="fr-FR" dirty="0"/>
          </a:p>
          <a:p>
            <a:r>
              <a:rPr lang="fr-FR" dirty="0"/>
              <a:t>Démarche : choix des agri, nb d’enquête</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15</a:t>
            </a:fld>
            <a:endParaRPr lang="fr-FR"/>
          </a:p>
        </p:txBody>
      </p:sp>
    </p:spTree>
    <p:extLst>
      <p:ext uri="{BB962C8B-B14F-4D97-AF65-F5344CB8AC3E}">
        <p14:creationId xmlns:p14="http://schemas.microsoft.com/office/powerpoint/2010/main" val="100057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Echantillonage</a:t>
            </a:r>
            <a:endParaRPr lang="fr-FR" dirty="0"/>
          </a:p>
          <a:p>
            <a:r>
              <a:rPr lang="fr-FR" dirty="0"/>
              <a:t>Démarche : choix des agri, nb d’enquête</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16</a:t>
            </a:fld>
            <a:endParaRPr lang="fr-FR"/>
          </a:p>
        </p:txBody>
      </p:sp>
    </p:spTree>
    <p:extLst>
      <p:ext uri="{BB962C8B-B14F-4D97-AF65-F5344CB8AC3E}">
        <p14:creationId xmlns:p14="http://schemas.microsoft.com/office/powerpoint/2010/main" val="304579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17</a:t>
            </a:fld>
            <a:endParaRPr lang="fr-FR"/>
          </a:p>
        </p:txBody>
      </p:sp>
    </p:spTree>
    <p:extLst>
      <p:ext uri="{BB962C8B-B14F-4D97-AF65-F5344CB8AC3E}">
        <p14:creationId xmlns:p14="http://schemas.microsoft.com/office/powerpoint/2010/main" val="351644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Sur les 96 exploitations enquêtées</a:t>
            </a:r>
            <a:r>
              <a:rPr lang="fr-FR" baseline="0" dirty="0"/>
              <a:t> entre les entretiens terrains et téléphoniques, la SAU totale moyenne est de 169 ha avec 54 ha de SAU emblavée en blé dur en moyenne par exploitation pour 2 UTH. Nous sommes donc dans les exploitations plutôt grandes du département, la moyenne départementale de la SAU des exploitations agricoles est de 66,5 ha dans les Alpes-de-Haute-Provence (source : AGRESTE 2010). Sachant que le département présente une agriculture très diversifiée avec des élevages d’ovins et de l’arboriculture notamment qui tire la moyenne vers le bas.</a:t>
            </a:r>
          </a:p>
          <a:p>
            <a:r>
              <a:rPr lang="fr-FR" baseline="0" dirty="0"/>
              <a:t>On observe qu’il n’y a pas de relation marquée entre l’augmentation de la SAU totale et l’augmentation de la SAU en BD par exploitation. On semble voir que quand la SAU totale augmente, la SAU en BD par exploitation n’augmente pas proportionnellement ce qui montre que le blé dur n’est pas forcément la priorité.</a:t>
            </a:r>
            <a:endParaRPr lang="fr-FR" dirty="0"/>
          </a:p>
        </p:txBody>
      </p:sp>
      <p:sp>
        <p:nvSpPr>
          <p:cNvPr id="4" name="Espace réservé du numéro de diapositive 3"/>
          <p:cNvSpPr>
            <a:spLocks noGrp="1"/>
          </p:cNvSpPr>
          <p:nvPr>
            <p:ph type="sldNum" sz="quarter" idx="10"/>
          </p:nvPr>
        </p:nvSpPr>
        <p:spPr/>
        <p:txBody>
          <a:bodyPr/>
          <a:lstStyle/>
          <a:p>
            <a:fld id="{678AAFA1-5E7A-4B4F-B152-95A87213697E}" type="slidenum">
              <a:rPr lang="fr-FR" smtClean="0"/>
              <a:pPr/>
              <a:t>19</a:t>
            </a:fld>
            <a:endParaRPr lang="fr-FR"/>
          </a:p>
        </p:txBody>
      </p:sp>
    </p:spTree>
    <p:extLst>
      <p:ext uri="{BB962C8B-B14F-4D97-AF65-F5344CB8AC3E}">
        <p14:creationId xmlns:p14="http://schemas.microsoft.com/office/powerpoint/2010/main" val="300460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Sur les 96 exploitations enquêtées</a:t>
            </a:r>
            <a:r>
              <a:rPr lang="fr-FR" baseline="0" dirty="0"/>
              <a:t> entre les entretiens terrains et téléphoniques, la SAU totale moyenne est de 169 ha avec 54 ha de SAU emblavée en blé dur en moyenne par exploitation pour 2 UTH. Nous sommes donc dans les exploitations plutôt grandes du département, la moyenne départementale de la SAU des exploitations agricoles est de 66,5 ha dans les Alpes-de-Haute-Provence (source : AGRESTE 2010). Sachant que le département présente une agriculture très diversifiée avec des élevages d’ovins et de l’arboriculture notamment qui tire la moyenne vers le bas.</a:t>
            </a:r>
          </a:p>
          <a:p>
            <a:r>
              <a:rPr lang="fr-FR" baseline="0" dirty="0"/>
              <a:t>On observe qu’il n’y a pas de relation marquée entre l’augmentation de la SAU totale et l’augmentation de la SAU en BD par exploitation. On semble voir que quand la SAU totale augmente, la SAU en BD par exploitation n’augmente pas proportionnellement ce qui montre que le blé dur n’est pas forcément la priorité.</a:t>
            </a:r>
            <a:endParaRPr lang="fr-FR" dirty="0"/>
          </a:p>
        </p:txBody>
      </p:sp>
      <p:sp>
        <p:nvSpPr>
          <p:cNvPr id="4" name="Espace réservé du numéro de diapositive 3"/>
          <p:cNvSpPr>
            <a:spLocks noGrp="1"/>
          </p:cNvSpPr>
          <p:nvPr>
            <p:ph type="sldNum" sz="quarter" idx="10"/>
          </p:nvPr>
        </p:nvSpPr>
        <p:spPr/>
        <p:txBody>
          <a:bodyPr/>
          <a:lstStyle/>
          <a:p>
            <a:fld id="{678AAFA1-5E7A-4B4F-B152-95A87213697E}" type="slidenum">
              <a:rPr lang="fr-FR" smtClean="0"/>
              <a:pPr/>
              <a:t>20</a:t>
            </a:fld>
            <a:endParaRPr lang="fr-FR"/>
          </a:p>
        </p:txBody>
      </p:sp>
    </p:spTree>
    <p:extLst>
      <p:ext uri="{BB962C8B-B14F-4D97-AF65-F5344CB8AC3E}">
        <p14:creationId xmlns:p14="http://schemas.microsoft.com/office/powerpoint/2010/main" val="136075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21</a:t>
            </a:fld>
            <a:endParaRPr lang="fr-FR"/>
          </a:p>
        </p:txBody>
      </p:sp>
    </p:spTree>
    <p:extLst>
      <p:ext uri="{BB962C8B-B14F-4D97-AF65-F5344CB8AC3E}">
        <p14:creationId xmlns:p14="http://schemas.microsoft.com/office/powerpoint/2010/main" val="372703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Liste des critères avec lesquels les typo ont été faites, expliquer d’où</a:t>
            </a:r>
            <a:r>
              <a:rPr lang="fr-FR" baseline="0" dirty="0"/>
              <a:t> sortent les groupes</a:t>
            </a:r>
          </a:p>
          <a:p>
            <a:r>
              <a:rPr lang="fr-FR" baseline="0" dirty="0"/>
              <a:t>Dégage des tendances selon la position dans le graphe</a:t>
            </a:r>
          </a:p>
          <a:p>
            <a:r>
              <a:rPr lang="fr-FR" baseline="0"/>
              <a:t>Faire animations permettant d’expliquer la logique (variables choisies pour les axes)</a:t>
            </a:r>
            <a:endParaRPr lang="fr-FR"/>
          </a:p>
          <a:p>
            <a:endParaRPr lang="fr-FR"/>
          </a:p>
        </p:txBody>
      </p:sp>
      <p:sp>
        <p:nvSpPr>
          <p:cNvPr id="4" name="Espace réservé du numéro de diapositive 3"/>
          <p:cNvSpPr>
            <a:spLocks noGrp="1"/>
          </p:cNvSpPr>
          <p:nvPr>
            <p:ph type="sldNum" sz="quarter" idx="10"/>
          </p:nvPr>
        </p:nvSpPr>
        <p:spPr/>
        <p:txBody>
          <a:bodyPr/>
          <a:lstStyle/>
          <a:p>
            <a:fld id="{1EAB1E30-7855-48C1-A119-7079D09D40C3}" type="slidenum">
              <a:rPr lang="fr-FR" smtClean="0"/>
              <a:t>22</a:t>
            </a:fld>
            <a:endParaRPr lang="fr-FR"/>
          </a:p>
        </p:txBody>
      </p:sp>
    </p:spTree>
    <p:extLst>
      <p:ext uri="{BB962C8B-B14F-4D97-AF65-F5344CB8AC3E}">
        <p14:creationId xmlns:p14="http://schemas.microsoft.com/office/powerpoint/2010/main" val="413862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u="none" kern="1200" dirty="0">
                <a:solidFill>
                  <a:schemeClr val="tx1"/>
                </a:solidFill>
                <a:latin typeface="+mn-lt"/>
                <a:ea typeface="+mn-ea"/>
                <a:cs typeface="+mn-cs"/>
                <a:hlinkClick r:id="rId3"/>
              </a:rPr>
              <a:t>A</a:t>
            </a:r>
            <a:r>
              <a:rPr lang="fr-FR" sz="1200" u="none" kern="1200" baseline="0" dirty="0">
                <a:solidFill>
                  <a:schemeClr val="tx1"/>
                </a:solidFill>
                <a:latin typeface="+mn-lt"/>
                <a:ea typeface="+mn-ea"/>
                <a:cs typeface="+mn-cs"/>
                <a:hlinkClick r:id="rId3"/>
              </a:rPr>
              <a:t> déplacer dans </a:t>
            </a:r>
            <a:r>
              <a:rPr lang="fr-FR" sz="1200" u="none" kern="1200" baseline="0" dirty="0" err="1">
                <a:solidFill>
                  <a:schemeClr val="tx1"/>
                </a:solidFill>
                <a:latin typeface="+mn-lt"/>
                <a:ea typeface="+mn-ea"/>
                <a:cs typeface="+mn-cs"/>
                <a:hlinkClick r:id="rId3"/>
              </a:rPr>
              <a:t>méthodo</a:t>
            </a:r>
            <a:endParaRPr lang="fr-FR" sz="1200" u="none" kern="1200" dirty="0">
              <a:solidFill>
                <a:schemeClr val="tx1"/>
              </a:solidFill>
              <a:latin typeface="+mn-lt"/>
              <a:ea typeface="+mn-ea"/>
              <a:cs typeface="+mn-cs"/>
              <a:hlinkClick r:id=""/>
            </a:endParaRPr>
          </a:p>
          <a:p>
            <a:r>
              <a:rPr lang="fr-FR" sz="1200" u="none" kern="1200" dirty="0">
                <a:solidFill>
                  <a:schemeClr val="tx1"/>
                </a:solidFill>
                <a:latin typeface="+mn-lt"/>
                <a:ea typeface="+mn-ea"/>
                <a:cs typeface="+mn-cs"/>
                <a:hlinkClick r:id=""/>
              </a:rPr>
              <a:t>Source:</a:t>
            </a:r>
          </a:p>
          <a:p>
            <a:r>
              <a:rPr lang="fr-FR" sz="1200" u="sng" kern="1200" dirty="0">
                <a:solidFill>
                  <a:schemeClr val="tx1"/>
                </a:solidFill>
                <a:latin typeface="+mn-lt"/>
                <a:ea typeface="+mn-ea"/>
                <a:cs typeface="+mn-cs"/>
                <a:hlinkClick r:id="rId3"/>
              </a:rPr>
              <a:t>http://www.fredonpaca.fr/IMG/pdf/BSV_GC_n23_23oct14_def_cle06a2ba.pdf</a:t>
            </a:r>
            <a:r>
              <a:rPr lang="fr-FR" sz="1200" kern="1200" dirty="0">
                <a:solidFill>
                  <a:schemeClr val="tx1"/>
                </a:solidFill>
                <a:latin typeface="+mn-lt"/>
                <a:ea typeface="+mn-ea"/>
                <a:cs typeface="+mn-cs"/>
              </a:rPr>
              <a:t>  (bilan campagne 2013-2014)</a:t>
            </a:r>
          </a:p>
          <a:p>
            <a:r>
              <a:rPr lang="fr-FR" sz="1200" u="sng" kern="1200" dirty="0">
                <a:solidFill>
                  <a:schemeClr val="tx1"/>
                </a:solidFill>
                <a:latin typeface="+mn-lt"/>
                <a:ea typeface="+mn-ea"/>
                <a:cs typeface="+mn-cs"/>
                <a:hlinkClick r:id="rId4"/>
              </a:rPr>
              <a:t>http://www.arvalis-infos.fr/file/galleryelement/pj/1c/b1/36/41/0-choisir1_mediterranee_2015_v3complete4989165937193251740.pdf</a:t>
            </a:r>
            <a:r>
              <a:rPr lang="fr-FR" sz="1200" kern="1200" dirty="0">
                <a:solidFill>
                  <a:schemeClr val="tx1"/>
                </a:solidFill>
                <a:latin typeface="+mn-lt"/>
                <a:ea typeface="+mn-ea"/>
                <a:cs typeface="+mn-cs"/>
              </a:rPr>
              <a:t>  (bilan campagne 2014-2015)</a:t>
            </a:r>
          </a:p>
          <a:p>
            <a:endParaRPr lang="fr-FR" dirty="0"/>
          </a:p>
        </p:txBody>
      </p:sp>
      <p:sp>
        <p:nvSpPr>
          <p:cNvPr id="4" name="Espace réservé du numéro de diapositive 3"/>
          <p:cNvSpPr>
            <a:spLocks noGrp="1"/>
          </p:cNvSpPr>
          <p:nvPr>
            <p:ph type="sldNum" sz="quarter" idx="10"/>
          </p:nvPr>
        </p:nvSpPr>
        <p:spPr/>
        <p:txBody>
          <a:bodyPr/>
          <a:lstStyle/>
          <a:p>
            <a:fld id="{7BC30F1B-4ADF-4D90-90FA-CDAA883E6F47}" type="slidenum">
              <a:rPr lang="fr-FR" smtClean="0"/>
              <a:pPr/>
              <a:t>23</a:t>
            </a:fld>
            <a:endParaRPr lang="fr-FR"/>
          </a:p>
        </p:txBody>
      </p:sp>
    </p:spTree>
    <p:extLst>
      <p:ext uri="{BB962C8B-B14F-4D97-AF65-F5344CB8AC3E}">
        <p14:creationId xmlns:p14="http://schemas.microsoft.com/office/powerpoint/2010/main" val="2908584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Dose moyenne</a:t>
            </a:r>
            <a:r>
              <a:rPr lang="fr-FR" baseline="0" dirty="0"/>
              <a:t> par type de fractionnement :</a:t>
            </a:r>
          </a:p>
          <a:p>
            <a:r>
              <a:rPr lang="fr-FR" baseline="0" dirty="0"/>
              <a:t>1 apport : 79U</a:t>
            </a:r>
          </a:p>
          <a:p>
            <a:r>
              <a:rPr lang="fr-FR" baseline="0" dirty="0"/>
              <a:t>2 apports : 129 U</a:t>
            </a:r>
          </a:p>
          <a:p>
            <a:r>
              <a:rPr lang="fr-FR" baseline="0" dirty="0"/>
              <a:t>3 apports : 190U</a:t>
            </a:r>
          </a:p>
          <a:p>
            <a:r>
              <a:rPr lang="fr-FR" baseline="0" dirty="0"/>
              <a:t>4 apports : 225U</a:t>
            </a:r>
          </a:p>
          <a:p>
            <a:r>
              <a:rPr lang="fr-FR" baseline="0" dirty="0"/>
              <a:t>5 apports : 244U</a:t>
            </a:r>
            <a:endParaRPr lang="fr-FR" dirty="0"/>
          </a:p>
        </p:txBody>
      </p:sp>
      <p:sp>
        <p:nvSpPr>
          <p:cNvPr id="4" name="Espace réservé du numéro de diapositive 3"/>
          <p:cNvSpPr>
            <a:spLocks noGrp="1"/>
          </p:cNvSpPr>
          <p:nvPr>
            <p:ph type="sldNum" sz="quarter" idx="10"/>
          </p:nvPr>
        </p:nvSpPr>
        <p:spPr/>
        <p:txBody>
          <a:bodyPr/>
          <a:lstStyle/>
          <a:p>
            <a:fld id="{678AAFA1-5E7A-4B4F-B152-95A87213697E}" type="slidenum">
              <a:rPr lang="fr-FR" smtClean="0"/>
              <a:pPr/>
              <a:t>26</a:t>
            </a:fld>
            <a:endParaRPr lang="fr-FR"/>
          </a:p>
        </p:txBody>
      </p:sp>
    </p:spTree>
    <p:extLst>
      <p:ext uri="{BB962C8B-B14F-4D97-AF65-F5344CB8AC3E}">
        <p14:creationId xmlns:p14="http://schemas.microsoft.com/office/powerpoint/2010/main" val="14240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2</a:t>
            </a:fld>
            <a:endParaRPr lang="fr-FR"/>
          </a:p>
        </p:txBody>
      </p:sp>
    </p:spTree>
    <p:extLst>
      <p:ext uri="{BB962C8B-B14F-4D97-AF65-F5344CB8AC3E}">
        <p14:creationId xmlns:p14="http://schemas.microsoft.com/office/powerpoint/2010/main" val="351644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Quelque soit le type de pratique, le premier apport se fait au tallage avec un effet sur le rendement et le deuxième apport se fait à montaison avec un effet sur le PMG. Dans le premier type de pratique, le premier apport peut être fractionné. Dans les pratiques de type 1 et 2, le deuxième apport et fractionné.</a:t>
            </a:r>
          </a:p>
          <a:p>
            <a:r>
              <a:rPr lang="fr-FR" dirty="0"/>
              <a:t>Dose d’azote = dose</a:t>
            </a:r>
            <a:r>
              <a:rPr lang="fr-FR" baseline="0" dirty="0"/>
              <a:t> prévues</a:t>
            </a:r>
            <a:endParaRPr lang="fr-FR" dirty="0"/>
          </a:p>
          <a:p>
            <a:r>
              <a:rPr lang="fr-FR" dirty="0"/>
              <a:t>Remarque : efficience de fertilisation à Nîmes 5,1. Attention pour l’interprétation sans taux de protéines.</a:t>
            </a:r>
          </a:p>
        </p:txBody>
      </p:sp>
      <p:sp>
        <p:nvSpPr>
          <p:cNvPr id="4" name="Espace réservé du numéro de diapositive 3"/>
          <p:cNvSpPr>
            <a:spLocks noGrp="1"/>
          </p:cNvSpPr>
          <p:nvPr>
            <p:ph type="sldNum" sz="quarter" idx="10"/>
          </p:nvPr>
        </p:nvSpPr>
        <p:spPr/>
        <p:txBody>
          <a:bodyPr/>
          <a:lstStyle/>
          <a:p>
            <a:fld id="{7BC30F1B-4ADF-4D90-90FA-CDAA883E6F47}" type="slidenum">
              <a:rPr lang="fr-FR" smtClean="0"/>
              <a:pPr/>
              <a:t>28</a:t>
            </a:fld>
            <a:endParaRPr lang="fr-FR"/>
          </a:p>
        </p:txBody>
      </p:sp>
    </p:spTree>
    <p:extLst>
      <p:ext uri="{BB962C8B-B14F-4D97-AF65-F5344CB8AC3E}">
        <p14:creationId xmlns:p14="http://schemas.microsoft.com/office/powerpoint/2010/main" val="566761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Règle</a:t>
            </a:r>
            <a:r>
              <a:rPr lang="fr-FR" baseline="0" dirty="0"/>
              <a:t> du 3,5 à adapté selon le potentiel du sol et les RSH </a:t>
            </a:r>
            <a:endParaRPr lang="fr-FR" dirty="0"/>
          </a:p>
        </p:txBody>
      </p:sp>
      <p:sp>
        <p:nvSpPr>
          <p:cNvPr id="4" name="Espace réservé du numéro de diapositive 3"/>
          <p:cNvSpPr>
            <a:spLocks noGrp="1"/>
          </p:cNvSpPr>
          <p:nvPr>
            <p:ph type="sldNum" sz="quarter" idx="10"/>
          </p:nvPr>
        </p:nvSpPr>
        <p:spPr/>
        <p:txBody>
          <a:bodyPr/>
          <a:lstStyle/>
          <a:p>
            <a:fld id="{7BC30F1B-4ADF-4D90-90FA-CDAA883E6F47}" type="slidenum">
              <a:rPr lang="fr-FR" smtClean="0"/>
              <a:pPr/>
              <a:t>29</a:t>
            </a:fld>
            <a:endParaRPr lang="fr-FR"/>
          </a:p>
        </p:txBody>
      </p:sp>
    </p:spTree>
    <p:extLst>
      <p:ext uri="{BB962C8B-B14F-4D97-AF65-F5344CB8AC3E}">
        <p14:creationId xmlns:p14="http://schemas.microsoft.com/office/powerpoint/2010/main" val="61357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Garder en tête que 44 % des agris</a:t>
            </a:r>
            <a:r>
              <a:rPr lang="fr-FR" baseline="0" dirty="0"/>
              <a:t> font 3 fractionnements et seul 5 % en font qu’un!!!</a:t>
            </a:r>
          </a:p>
          <a:p>
            <a:r>
              <a:rPr lang="fr-FR" baseline="0" dirty="0"/>
              <a:t>Flexibilité de fractionnement : moins de risques d’apport inutiles</a:t>
            </a:r>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pPr/>
              <a:t>31</a:t>
            </a:fld>
            <a:endParaRPr lang="fr-FR"/>
          </a:p>
        </p:txBody>
      </p:sp>
    </p:spTree>
    <p:extLst>
      <p:ext uri="{BB962C8B-B14F-4D97-AF65-F5344CB8AC3E}">
        <p14:creationId xmlns:p14="http://schemas.microsoft.com/office/powerpoint/2010/main" val="360168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EA1: plateau sans irrigation, PPAM</a:t>
            </a:r>
          </a:p>
          <a:p>
            <a:r>
              <a:rPr lang="fr-FR" dirty="0"/>
              <a:t>EA3: Semencier dans la vallée</a:t>
            </a:r>
          </a:p>
          <a:p>
            <a:r>
              <a:rPr lang="fr-FR" dirty="0"/>
              <a:t>ITK_N1:</a:t>
            </a:r>
            <a:r>
              <a:rPr lang="fr-FR" baseline="0" dirty="0"/>
              <a:t> 3-5 fractionnements étalés dans la campagne</a:t>
            </a:r>
          </a:p>
          <a:p>
            <a:r>
              <a:rPr lang="fr-FR" baseline="0" dirty="0"/>
              <a:t>ITK_N3: 1-3 fractionnements pour le rendement</a:t>
            </a:r>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2250793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35</a:t>
            </a:fld>
            <a:endParaRPr lang="fr-FR"/>
          </a:p>
        </p:txBody>
      </p:sp>
    </p:spTree>
    <p:extLst>
      <p:ext uri="{BB962C8B-B14F-4D97-AF65-F5344CB8AC3E}">
        <p14:creationId xmlns:p14="http://schemas.microsoft.com/office/powerpoint/2010/main" val="3516440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téléphone</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36</a:t>
            </a:fld>
            <a:endParaRPr lang="fr-FR"/>
          </a:p>
        </p:txBody>
      </p:sp>
    </p:spTree>
    <p:extLst>
      <p:ext uri="{BB962C8B-B14F-4D97-AF65-F5344CB8AC3E}">
        <p14:creationId xmlns:p14="http://schemas.microsoft.com/office/powerpoint/2010/main" val="284649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La zone des Coteaux de Basse-Durance présente des doses significativement plus élevées que le plateau de Valensole (C) et le plateau du Gapençais-</a:t>
            </a:r>
            <a:r>
              <a:rPr lang="fr-FR" dirty="0" err="1"/>
              <a:t>Laragnais</a:t>
            </a:r>
            <a:r>
              <a:rPr lang="fr-FR" dirty="0"/>
              <a:t> (H) (de l’ordre de 200-220 unités d’azote contre 100-137/150 unités d’azote)</a:t>
            </a:r>
          </a:p>
          <a:p>
            <a:r>
              <a:rPr lang="fr-FR" dirty="0"/>
              <a:t>-&gt; en partie explicables par différence de rendement (de 40 quintaux/ha pour le plateau de Valensole à 70 quintaux/ha pour le plateau du Vaucluse : des rendements différents mais pas de différence significative</a:t>
            </a:r>
          </a:p>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38</a:t>
            </a:fld>
            <a:endParaRPr lang="fr-FR"/>
          </a:p>
        </p:txBody>
      </p:sp>
    </p:spTree>
    <p:extLst>
      <p:ext uri="{BB962C8B-B14F-4D97-AF65-F5344CB8AC3E}">
        <p14:creationId xmlns:p14="http://schemas.microsoft.com/office/powerpoint/2010/main" val="71652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Varie en fonction du lieu</a:t>
            </a:r>
            <a:r>
              <a:rPr lang="fr-FR" baseline="0" dirty="0"/>
              <a:t> mais pas de la zone </a:t>
            </a:r>
            <a:r>
              <a:rPr lang="fr-FR" baseline="0" dirty="0" err="1"/>
              <a:t>pédo</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B807CD04-D8F9-4C84-AC7E-1678F9324FBF}" type="slidenum">
              <a:rPr lang="fr-FR" smtClean="0"/>
              <a:t>39</a:t>
            </a:fld>
            <a:endParaRPr lang="fr-FR"/>
          </a:p>
        </p:txBody>
      </p:sp>
    </p:spTree>
    <p:extLst>
      <p:ext uri="{BB962C8B-B14F-4D97-AF65-F5344CB8AC3E}">
        <p14:creationId xmlns:p14="http://schemas.microsoft.com/office/powerpoint/2010/main" val="1789148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Commenter</a:t>
            </a:r>
            <a:r>
              <a:rPr lang="fr-FR" baseline="0" dirty="0"/>
              <a:t> les points rouges: les exploitants en contrat de consommation sont ceux qui utilisent les quantités totales apportées les plus grandes et qui fractionnent davantage.</a:t>
            </a:r>
          </a:p>
          <a:p>
            <a:endParaRPr lang="fr-FR" dirty="0"/>
          </a:p>
        </p:txBody>
      </p:sp>
      <p:sp>
        <p:nvSpPr>
          <p:cNvPr id="4" name="Espace réservé du numéro de diapositive 3"/>
          <p:cNvSpPr>
            <a:spLocks noGrp="1"/>
          </p:cNvSpPr>
          <p:nvPr>
            <p:ph type="sldNum" sz="quarter" idx="10"/>
          </p:nvPr>
        </p:nvSpPr>
        <p:spPr/>
        <p:txBody>
          <a:bodyPr/>
          <a:lstStyle/>
          <a:p>
            <a:fld id="{2D9B964B-C671-43A2-BD35-AEFBBE427E14}" type="slidenum">
              <a:rPr lang="fr-FR" smtClean="0"/>
              <a:t>42</a:t>
            </a:fld>
            <a:endParaRPr lang="fr-FR"/>
          </a:p>
        </p:txBody>
      </p:sp>
    </p:spTree>
    <p:extLst>
      <p:ext uri="{BB962C8B-B14F-4D97-AF65-F5344CB8AC3E}">
        <p14:creationId xmlns:p14="http://schemas.microsoft.com/office/powerpoint/2010/main" val="3173459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Données : terrain + téléphone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On pouvait s’attendre à des apports</a:t>
            </a:r>
            <a:r>
              <a:rPr lang="fr-FR" baseline="0" dirty="0"/>
              <a:t> plus faibles.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Et un nombre d’apport différent</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a:t>Boxplots</a:t>
            </a:r>
            <a:r>
              <a:rPr lang="fr-FR" baseline="0" dirty="0"/>
              <a:t> disponibles</a:t>
            </a:r>
            <a:endParaRPr lang="fr-FR" dirty="0"/>
          </a:p>
        </p:txBody>
      </p:sp>
      <p:sp>
        <p:nvSpPr>
          <p:cNvPr id="4" name="Espace réservé du numéro de diapositive 3"/>
          <p:cNvSpPr>
            <a:spLocks noGrp="1"/>
          </p:cNvSpPr>
          <p:nvPr>
            <p:ph type="sldNum" sz="quarter" idx="10"/>
          </p:nvPr>
        </p:nvSpPr>
        <p:spPr/>
        <p:txBody>
          <a:bodyPr/>
          <a:lstStyle/>
          <a:p>
            <a:fld id="{2C6033A1-92BF-440A-87A8-B314FD44752A}" type="slidenum">
              <a:rPr lang="fr-FR" smtClean="0"/>
              <a:t>46</a:t>
            </a:fld>
            <a:endParaRPr lang="fr-FR"/>
          </a:p>
        </p:txBody>
      </p:sp>
    </p:spTree>
    <p:extLst>
      <p:ext uri="{BB962C8B-B14F-4D97-AF65-F5344CB8AC3E}">
        <p14:creationId xmlns:p14="http://schemas.microsoft.com/office/powerpoint/2010/main" val="219496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4</a:t>
            </a:fld>
            <a:endParaRPr lang="fr-FR"/>
          </a:p>
        </p:txBody>
      </p:sp>
    </p:spTree>
    <p:extLst>
      <p:ext uri="{BB962C8B-B14F-4D97-AF65-F5344CB8AC3E}">
        <p14:creationId xmlns:p14="http://schemas.microsoft.com/office/powerpoint/2010/main" val="824111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Données : terrain + téléphone</a:t>
            </a:r>
          </a:p>
          <a:p>
            <a:endParaRPr lang="fr-FR" dirty="0"/>
          </a:p>
        </p:txBody>
      </p:sp>
      <p:sp>
        <p:nvSpPr>
          <p:cNvPr id="4" name="Espace réservé du numéro de diapositive 3"/>
          <p:cNvSpPr>
            <a:spLocks noGrp="1"/>
          </p:cNvSpPr>
          <p:nvPr>
            <p:ph type="sldNum" sz="quarter" idx="10"/>
          </p:nvPr>
        </p:nvSpPr>
        <p:spPr/>
        <p:txBody>
          <a:bodyPr/>
          <a:lstStyle/>
          <a:p>
            <a:fld id="{2C6033A1-92BF-440A-87A8-B314FD44752A}" type="slidenum">
              <a:rPr lang="fr-FR" smtClean="0"/>
              <a:t>47</a:t>
            </a:fld>
            <a:endParaRPr lang="fr-FR"/>
          </a:p>
        </p:txBody>
      </p:sp>
    </p:spTree>
    <p:extLst>
      <p:ext uri="{BB962C8B-B14F-4D97-AF65-F5344CB8AC3E}">
        <p14:creationId xmlns:p14="http://schemas.microsoft.com/office/powerpoint/2010/main" val="63959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Données : terrain + téléphone</a:t>
            </a:r>
          </a:p>
          <a:p>
            <a:endParaRPr lang="fr-FR" dirty="0"/>
          </a:p>
        </p:txBody>
      </p:sp>
      <p:sp>
        <p:nvSpPr>
          <p:cNvPr id="4" name="Espace réservé du numéro de diapositive 3"/>
          <p:cNvSpPr>
            <a:spLocks noGrp="1"/>
          </p:cNvSpPr>
          <p:nvPr>
            <p:ph type="sldNum" sz="quarter" idx="10"/>
          </p:nvPr>
        </p:nvSpPr>
        <p:spPr/>
        <p:txBody>
          <a:bodyPr/>
          <a:lstStyle/>
          <a:p>
            <a:fld id="{2C6033A1-92BF-440A-87A8-B314FD44752A}" type="slidenum">
              <a:rPr lang="fr-FR" smtClean="0"/>
              <a:t>48</a:t>
            </a:fld>
            <a:endParaRPr lang="fr-FR"/>
          </a:p>
        </p:txBody>
      </p:sp>
    </p:spTree>
    <p:extLst>
      <p:ext uri="{BB962C8B-B14F-4D97-AF65-F5344CB8AC3E}">
        <p14:creationId xmlns:p14="http://schemas.microsoft.com/office/powerpoint/2010/main" val="4239716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a:t>
            </a:r>
            <a:r>
              <a:rPr lang="fr-FR" baseline="0" dirty="0"/>
              <a:t> 2</a:t>
            </a:r>
            <a:r>
              <a:rPr lang="fr-FR" baseline="30000" dirty="0"/>
              <a:t>ème</a:t>
            </a:r>
            <a:r>
              <a:rPr lang="fr-FR" baseline="0" dirty="0"/>
              <a:t> série avec le nb de parcelle structurelle</a:t>
            </a:r>
            <a:endParaRPr lang="fr-FR" dirty="0"/>
          </a:p>
          <a:p>
            <a:endParaRPr lang="fr-FR" dirty="0"/>
          </a:p>
          <a:p>
            <a:endParaRPr lang="fr-FR" dirty="0"/>
          </a:p>
          <a:p>
            <a:endParaRPr lang="fr-FR" dirty="0"/>
          </a:p>
          <a:p>
            <a:r>
              <a:rPr lang="fr-FR" dirty="0"/>
              <a:t>Les agriculteurs ont en moyenne</a:t>
            </a:r>
            <a:r>
              <a:rPr lang="fr-FR" baseline="0" dirty="0"/>
              <a:t> 2 stratégies de fertilisation différentes pour le blé dur. Ses différentes stratégies sont considérées par la suite comme un effectif en tant que tel. Un agriculteur enquêtés sur le terrain a donc en moyenne deux stratégies distinctes prises en compte séparément.</a:t>
            </a:r>
            <a:endParaRPr lang="fr-FR" dirty="0"/>
          </a:p>
        </p:txBody>
      </p:sp>
      <p:sp>
        <p:nvSpPr>
          <p:cNvPr id="4" name="Espace réservé du numéro de diapositive 3"/>
          <p:cNvSpPr>
            <a:spLocks noGrp="1"/>
          </p:cNvSpPr>
          <p:nvPr>
            <p:ph type="sldNum" sz="quarter" idx="10"/>
          </p:nvPr>
        </p:nvSpPr>
        <p:spPr/>
        <p:txBody>
          <a:bodyPr/>
          <a:lstStyle/>
          <a:p>
            <a:fld id="{678AAFA1-5E7A-4B4F-B152-95A87213697E}" type="slidenum">
              <a:rPr lang="fr-FR" smtClean="0"/>
              <a:t>52</a:t>
            </a:fld>
            <a:endParaRPr lang="fr-FR"/>
          </a:p>
        </p:txBody>
      </p:sp>
    </p:spTree>
    <p:extLst>
      <p:ext uri="{BB962C8B-B14F-4D97-AF65-F5344CB8AC3E}">
        <p14:creationId xmlns:p14="http://schemas.microsoft.com/office/powerpoint/2010/main" val="549669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 Biais : Type de sol, rotation, situation géographique, profondeur sol et irrigation peuvent être regroupés dans « potentiel parcelle »</a:t>
            </a:r>
          </a:p>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54</a:t>
            </a:fld>
            <a:endParaRPr lang="fr-FR"/>
          </a:p>
        </p:txBody>
      </p:sp>
    </p:spTree>
    <p:extLst>
      <p:ext uri="{BB962C8B-B14F-4D97-AF65-F5344CB8AC3E}">
        <p14:creationId xmlns:p14="http://schemas.microsoft.com/office/powerpoint/2010/main" val="2216762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Boue</a:t>
            </a:r>
            <a:r>
              <a:rPr lang="fr-FR" baseline="0" dirty="0"/>
              <a:t> de station d’épuration</a:t>
            </a:r>
            <a:endParaRPr lang="fr-FR" dirty="0"/>
          </a:p>
          <a:p>
            <a:endParaRPr lang="fr-FR" dirty="0"/>
          </a:p>
          <a:p>
            <a:r>
              <a:rPr lang="fr-FR" dirty="0"/>
              <a:t>L’irrigation est</a:t>
            </a:r>
            <a:r>
              <a:rPr lang="fr-FR" baseline="0" dirty="0"/>
              <a:t> légèrement plus pris en compte pour caractériser les îlots de gestion que pour les îlots structurels</a:t>
            </a:r>
          </a:p>
          <a:p>
            <a:r>
              <a:rPr lang="fr-FR" baseline="0" dirty="0"/>
              <a:t>Le type de sol est légèrement moins cité que pour caractériser les îlots structurels.</a:t>
            </a:r>
          </a:p>
          <a:p>
            <a:endParaRPr lang="fr-FR" baseline="0" dirty="0"/>
          </a:p>
          <a:p>
            <a:endParaRPr lang="fr-FR" dirty="0"/>
          </a:p>
          <a:p>
            <a:r>
              <a:rPr lang="fr-FR" dirty="0"/>
              <a:t>Le fait que le potentiel</a:t>
            </a:r>
            <a:r>
              <a:rPr lang="fr-FR" baseline="0" dirty="0"/>
              <a:t> parcelle soit moins cité est un biais étant donné que l’agriculteur a pu citer le rendement potentiel à la place (ou l’élève a confondu les 2 termes ^^). Idem pour la substitution rotation/précédent.</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A1679D-74C2-4FFF-BEB2-F57E420E9B87}" type="slidenum">
              <a:rPr lang="fr-FR" smtClean="0"/>
              <a:t>55</a:t>
            </a:fld>
            <a:endParaRPr lang="fr-FR"/>
          </a:p>
        </p:txBody>
      </p:sp>
    </p:spTree>
    <p:extLst>
      <p:ext uri="{BB962C8B-B14F-4D97-AF65-F5344CB8AC3E}">
        <p14:creationId xmlns:p14="http://schemas.microsoft.com/office/powerpoint/2010/main" val="126446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Données : </a:t>
            </a:r>
            <a:r>
              <a:rPr lang="fr-FR" sz="1200" i="1" dirty="0"/>
              <a:t>Terrain</a:t>
            </a:r>
            <a:r>
              <a:rPr lang="fr-FR" sz="1200" i="1" baseline="0" dirty="0"/>
              <a:t> + téléphone</a:t>
            </a:r>
            <a:endParaRPr lang="fr-FR" sz="1200" i="1" dirty="0"/>
          </a:p>
        </p:txBody>
      </p:sp>
      <p:sp>
        <p:nvSpPr>
          <p:cNvPr id="4" name="Espace réservé du numéro de diapositive 3"/>
          <p:cNvSpPr>
            <a:spLocks noGrp="1"/>
          </p:cNvSpPr>
          <p:nvPr>
            <p:ph type="sldNum" sz="quarter" idx="10"/>
          </p:nvPr>
        </p:nvSpPr>
        <p:spPr/>
        <p:txBody>
          <a:bodyPr/>
          <a:lstStyle/>
          <a:p>
            <a:fld id="{2B9030A5-C661-4BF2-830C-080FC76AEA3E}" type="slidenum">
              <a:rPr lang="fr-FR" smtClean="0"/>
              <a:t>59</a:t>
            </a:fld>
            <a:endParaRPr lang="fr-FR"/>
          </a:p>
        </p:txBody>
      </p:sp>
    </p:spTree>
    <p:extLst>
      <p:ext uri="{BB962C8B-B14F-4D97-AF65-F5344CB8AC3E}">
        <p14:creationId xmlns:p14="http://schemas.microsoft.com/office/powerpoint/2010/main" val="2461107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Données : </a:t>
            </a:r>
            <a:r>
              <a:rPr lang="fr-FR" sz="1200" i="1" dirty="0"/>
              <a:t>Terrain</a:t>
            </a:r>
            <a:r>
              <a:rPr lang="fr-FR" sz="1200" i="1" baseline="0" dirty="0"/>
              <a:t> + téléphone</a:t>
            </a:r>
            <a:endParaRPr lang="fr-FR" sz="1200" i="1" dirty="0"/>
          </a:p>
          <a:p>
            <a:r>
              <a:rPr lang="fr-FR" sz="1200" dirty="0">
                <a:sym typeface="Wingdings" panose="05000000000000000000" pitchFamily="2" charset="2"/>
              </a:rPr>
              <a:t> L</a:t>
            </a:r>
            <a:r>
              <a:rPr lang="fr-FR" sz="1200" dirty="0"/>
              <a:t>e conseil peut venir de la demande de l’agriculteur mais il y a aussi des tours de plaine régulier de la part des conseillers.</a:t>
            </a:r>
          </a:p>
          <a:p>
            <a:endParaRPr lang="fr-FR" sz="1200" dirty="0"/>
          </a:p>
          <a:p>
            <a:r>
              <a:rPr lang="fr-FR" sz="1200" dirty="0">
                <a:sym typeface="Wingdings" panose="05000000000000000000" pitchFamily="2" charset="2"/>
              </a:rPr>
              <a:t> </a:t>
            </a:r>
            <a:r>
              <a:rPr lang="fr-FR" sz="1200" dirty="0"/>
              <a:t>Visites sur l’exploitation : encore une forme majeure du conseil (important pour la relation de confiance agriculteur-conseiller)</a:t>
            </a:r>
          </a:p>
          <a:p>
            <a:endParaRPr lang="fr-FR" sz="1200" dirty="0"/>
          </a:p>
          <a:p>
            <a:r>
              <a:rPr lang="fr-FR" sz="1200" dirty="0"/>
              <a:t>Le mail/téléphone/sms permettent aux agriculteurs de solliciter les conseillers si urgence ou question.</a:t>
            </a:r>
            <a:endParaRPr lang="fr-FR" sz="1200" i="1" dirty="0"/>
          </a:p>
          <a:p>
            <a:endParaRPr lang="fr-FR" sz="1200" dirty="0"/>
          </a:p>
          <a:p>
            <a:r>
              <a:rPr lang="fr-FR" sz="1200" dirty="0"/>
              <a:t>Des réunions et des rencontres sont organisées par les coopératives/négoces (parfois avec </a:t>
            </a:r>
            <a:r>
              <a:rPr lang="fr-FR" sz="1200" dirty="0" err="1"/>
              <a:t>Arvalis</a:t>
            </a:r>
            <a:r>
              <a:rPr lang="fr-FR" sz="1200" dirty="0"/>
              <a:t>), elles permettent de réunir les agriculteurs et de permettre des discussions techniques.</a:t>
            </a:r>
          </a:p>
          <a:p>
            <a:endParaRPr lang="fr-FR" dirty="0"/>
          </a:p>
        </p:txBody>
      </p:sp>
      <p:sp>
        <p:nvSpPr>
          <p:cNvPr id="4" name="Espace réservé du numéro de diapositive 3"/>
          <p:cNvSpPr>
            <a:spLocks noGrp="1"/>
          </p:cNvSpPr>
          <p:nvPr>
            <p:ph type="sldNum" sz="quarter" idx="10"/>
          </p:nvPr>
        </p:nvSpPr>
        <p:spPr/>
        <p:txBody>
          <a:bodyPr/>
          <a:lstStyle/>
          <a:p>
            <a:fld id="{2B9030A5-C661-4BF2-830C-080FC76AEA3E}" type="slidenum">
              <a:rPr lang="fr-FR" smtClean="0"/>
              <a:t>60</a:t>
            </a:fld>
            <a:endParaRPr lang="fr-FR"/>
          </a:p>
        </p:txBody>
      </p:sp>
    </p:spTree>
    <p:extLst>
      <p:ext uri="{BB962C8B-B14F-4D97-AF65-F5344CB8AC3E}">
        <p14:creationId xmlns:p14="http://schemas.microsoft.com/office/powerpoint/2010/main" val="3179258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Données : </a:t>
            </a:r>
            <a:r>
              <a:rPr lang="fr-FR" sz="1200" i="1" dirty="0"/>
              <a:t>Terrain</a:t>
            </a:r>
            <a:r>
              <a:rPr lang="fr-FR" sz="1200" i="1" baseline="0" dirty="0"/>
              <a:t> + téléphone</a:t>
            </a:r>
            <a:endParaRPr lang="fr-FR" sz="1200" i="1" dirty="0"/>
          </a:p>
          <a:p>
            <a:pPr marL="0" indent="0">
              <a:buNone/>
            </a:pPr>
            <a:r>
              <a:rPr lang="fr-FR" sz="1600" dirty="0"/>
              <a:t>Les conseillers savent que il y a une grande diversité de prise en compte de leurs conseils. Et que selon la réceptivité de l’agriculteur, la fréquence du conseil est ajusté (un agriculteur qui a moins besoin de conseils/qui en demande moins sera moins souvent conseillé).</a:t>
            </a:r>
          </a:p>
          <a:p>
            <a:pPr marL="0" indent="0">
              <a:buNone/>
            </a:pPr>
            <a:endParaRPr lang="fr-FR" sz="1600" dirty="0"/>
          </a:p>
          <a:p>
            <a:pPr marL="0" indent="0">
              <a:buNone/>
            </a:pPr>
            <a:r>
              <a:rPr lang="fr-FR" sz="1600" dirty="0"/>
              <a:t>Mais conscience que la double casquette (technique et commerciale) peut gêner à la prise en compte de leur conseil</a:t>
            </a:r>
          </a:p>
          <a:p>
            <a:pPr marL="400050" lvl="1" indent="0">
              <a:buNone/>
            </a:pPr>
            <a:r>
              <a:rPr lang="fr-FR" sz="1600" dirty="0">
                <a:sym typeface="Wingdings" panose="05000000000000000000" pitchFamily="2" charset="2"/>
              </a:rPr>
              <a:t> Plusieurs initiatives de conseil sans la casquette commerciale, notamment en présence d’</a:t>
            </a:r>
            <a:r>
              <a:rPr lang="fr-FR" sz="1600" dirty="0" err="1">
                <a:sym typeface="Wingdings" panose="05000000000000000000" pitchFamily="2" charset="2"/>
              </a:rPr>
              <a:t>Arvalis</a:t>
            </a:r>
            <a:r>
              <a:rPr lang="fr-FR" sz="1600" dirty="0">
                <a:sym typeface="Wingdings" panose="05000000000000000000" pitchFamily="2" charset="2"/>
              </a:rPr>
              <a:t> (« café culture » et « parcelles vision »)</a:t>
            </a:r>
            <a:endParaRPr lang="fr-FR" sz="1600" dirty="0"/>
          </a:p>
          <a:p>
            <a:pPr marL="0" indent="0">
              <a:buNone/>
            </a:pPr>
            <a:r>
              <a:rPr lang="fr-FR" sz="1600" dirty="0"/>
              <a:t>Les conseillers savent que il y a une grande diversité de prise en compte de leurs conseils. Et que selon la réceptivité de l’agriculteur, la fréquence du conseil est ajusté (un agriculteur qui a moins besoin de conseils/qui en demande moins sera moins souvent conseillé).</a:t>
            </a:r>
          </a:p>
          <a:p>
            <a:pPr marL="0" indent="0">
              <a:buNone/>
            </a:pPr>
            <a:endParaRPr lang="fr-FR" sz="1600" dirty="0"/>
          </a:p>
          <a:p>
            <a:pPr marL="0" indent="0">
              <a:buNone/>
            </a:pPr>
            <a:r>
              <a:rPr lang="fr-FR" sz="1600" dirty="0"/>
              <a:t>Mais conscience que la double casquette (technique et commerciale) peut gêner à la prise en compte de leur conseil</a:t>
            </a:r>
          </a:p>
          <a:p>
            <a:pPr marL="400050" lvl="1" indent="0">
              <a:buNone/>
            </a:pPr>
            <a:r>
              <a:rPr lang="fr-FR" sz="1600" dirty="0">
                <a:sym typeface="Wingdings" panose="05000000000000000000" pitchFamily="2" charset="2"/>
              </a:rPr>
              <a:t> Plusieurs initiatives de conseil sans la casquette commerciale, notamment en présence d’</a:t>
            </a:r>
            <a:r>
              <a:rPr lang="fr-FR" sz="1600" dirty="0" err="1">
                <a:sym typeface="Wingdings" panose="05000000000000000000" pitchFamily="2" charset="2"/>
              </a:rPr>
              <a:t>Arvalis</a:t>
            </a:r>
            <a:r>
              <a:rPr lang="fr-FR" sz="1600" dirty="0">
                <a:sym typeface="Wingdings" panose="05000000000000000000" pitchFamily="2" charset="2"/>
              </a:rPr>
              <a:t> (« café culture » et « parcelles vision »)</a:t>
            </a:r>
            <a:endParaRPr lang="fr-FR" sz="1600" dirty="0"/>
          </a:p>
          <a:p>
            <a:pPr marL="0" indent="0">
              <a:buNone/>
            </a:pPr>
            <a:r>
              <a:rPr lang="fr-FR" sz="1600" dirty="0"/>
              <a:t>Les conseillers savent que il y a une grande diversité de prise en compte de leurs conseils. Et que selon la réceptivité de l’agriculteur, la fréquence du conseil est ajusté (un agriculteur qui a moins besoin de conseils/qui en demande moins sera moins souvent conseillé).</a:t>
            </a:r>
          </a:p>
          <a:p>
            <a:pPr marL="0" indent="0">
              <a:buNone/>
            </a:pPr>
            <a:endParaRPr lang="fr-FR" sz="1600" dirty="0"/>
          </a:p>
          <a:p>
            <a:pPr marL="0" indent="0">
              <a:buNone/>
            </a:pPr>
            <a:r>
              <a:rPr lang="fr-FR" sz="1600" dirty="0"/>
              <a:t>Mais conscience que la double casquette (technique et commerciale) peut gêner à la prise en compte de leur conseil</a:t>
            </a:r>
          </a:p>
          <a:p>
            <a:pPr marL="400050" lvl="1" indent="0">
              <a:buNone/>
            </a:pPr>
            <a:r>
              <a:rPr lang="fr-FR" sz="1600" dirty="0">
                <a:sym typeface="Wingdings" panose="05000000000000000000" pitchFamily="2" charset="2"/>
              </a:rPr>
              <a:t> Plusieurs initiatives de conseil sans la casquette commerciale, notamment en présence d’</a:t>
            </a:r>
            <a:r>
              <a:rPr lang="fr-FR" sz="1600" dirty="0" err="1">
                <a:sym typeface="Wingdings" panose="05000000000000000000" pitchFamily="2" charset="2"/>
              </a:rPr>
              <a:t>Arvalis</a:t>
            </a:r>
            <a:r>
              <a:rPr lang="fr-FR" sz="1600" dirty="0">
                <a:sym typeface="Wingdings" panose="05000000000000000000" pitchFamily="2" charset="2"/>
              </a:rPr>
              <a:t> (« café culture » et « parcelles vision »)</a:t>
            </a:r>
            <a:endParaRPr lang="fr-FR" sz="1600" dirty="0"/>
          </a:p>
          <a:p>
            <a:endParaRPr lang="fr-FR" dirty="0"/>
          </a:p>
        </p:txBody>
      </p:sp>
      <p:sp>
        <p:nvSpPr>
          <p:cNvPr id="4" name="Espace réservé du numéro de diapositive 3"/>
          <p:cNvSpPr>
            <a:spLocks noGrp="1"/>
          </p:cNvSpPr>
          <p:nvPr>
            <p:ph type="sldNum" sz="quarter" idx="10"/>
          </p:nvPr>
        </p:nvSpPr>
        <p:spPr/>
        <p:txBody>
          <a:bodyPr/>
          <a:lstStyle/>
          <a:p>
            <a:fld id="{2B9030A5-C661-4BF2-830C-080FC76AEA3E}" type="slidenum">
              <a:rPr lang="fr-FR" smtClean="0"/>
              <a:t>61</a:t>
            </a:fld>
            <a:endParaRPr lang="fr-FR"/>
          </a:p>
        </p:txBody>
      </p:sp>
    </p:spTree>
    <p:extLst>
      <p:ext uri="{BB962C8B-B14F-4D97-AF65-F5344CB8AC3E}">
        <p14:creationId xmlns:p14="http://schemas.microsoft.com/office/powerpoint/2010/main" val="2257761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Données : </a:t>
            </a:r>
            <a:r>
              <a:rPr lang="fr-FR" sz="1200" i="1" dirty="0"/>
              <a:t>Terrain</a:t>
            </a:r>
            <a:r>
              <a:rPr lang="fr-FR" sz="1200" i="1" baseline="0" dirty="0"/>
              <a:t> + téléphone</a:t>
            </a:r>
            <a:endParaRPr lang="fr-FR" sz="1200" i="1" dirty="0"/>
          </a:p>
          <a:p>
            <a:r>
              <a:rPr lang="fr-FR" dirty="0"/>
              <a:t>Pour le deuxième graphe, on utilise les données d’agriculteurs qui ont</a:t>
            </a:r>
            <a:r>
              <a:rPr lang="fr-FR" baseline="0" dirty="0"/>
              <a:t> répondu pour certaines périodes.</a:t>
            </a:r>
            <a:endParaRPr lang="fr-FR" dirty="0"/>
          </a:p>
        </p:txBody>
      </p:sp>
      <p:sp>
        <p:nvSpPr>
          <p:cNvPr id="4" name="Espace réservé du numéro de diapositive 3"/>
          <p:cNvSpPr>
            <a:spLocks noGrp="1"/>
          </p:cNvSpPr>
          <p:nvPr>
            <p:ph type="sldNum" sz="quarter" idx="10"/>
          </p:nvPr>
        </p:nvSpPr>
        <p:spPr/>
        <p:txBody>
          <a:bodyPr/>
          <a:lstStyle/>
          <a:p>
            <a:fld id="{2B9030A5-C661-4BF2-830C-080FC76AEA3E}" type="slidenum">
              <a:rPr lang="fr-FR" smtClean="0"/>
              <a:t>62</a:t>
            </a:fld>
            <a:endParaRPr lang="fr-FR"/>
          </a:p>
        </p:txBody>
      </p:sp>
    </p:spTree>
    <p:extLst>
      <p:ext uri="{BB962C8B-B14F-4D97-AF65-F5344CB8AC3E}">
        <p14:creationId xmlns:p14="http://schemas.microsoft.com/office/powerpoint/2010/main" val="1020884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Mettre au début</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64</a:t>
            </a:fld>
            <a:endParaRPr lang="fr-FR"/>
          </a:p>
        </p:txBody>
      </p:sp>
    </p:spTree>
    <p:extLst>
      <p:ext uri="{BB962C8B-B14F-4D97-AF65-F5344CB8AC3E}">
        <p14:creationId xmlns:p14="http://schemas.microsoft.com/office/powerpoint/2010/main" val="269564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Redite des objectifs</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6</a:t>
            </a:fld>
            <a:endParaRPr lang="fr-FR"/>
          </a:p>
        </p:txBody>
      </p:sp>
    </p:spTree>
    <p:extLst>
      <p:ext uri="{BB962C8B-B14F-4D97-AF65-F5344CB8AC3E}">
        <p14:creationId xmlns:p14="http://schemas.microsoft.com/office/powerpoint/2010/main" val="769313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Plusieurs agriculteurs qui n’utilisent pas d’OAD ont soulevé le fait qu’on ne leur avait jamais proposé.</a:t>
            </a:r>
          </a:p>
          <a:p>
            <a:r>
              <a:rPr lang="fr-FR" sz="1200" dirty="0"/>
              <a:t>Manque de formation</a:t>
            </a:r>
          </a:p>
          <a:p>
            <a:r>
              <a:rPr lang="fr-FR" sz="1200" dirty="0"/>
              <a:t>Biais : </a:t>
            </a:r>
          </a:p>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68</a:t>
            </a:fld>
            <a:endParaRPr lang="fr-FR"/>
          </a:p>
        </p:txBody>
      </p:sp>
    </p:spTree>
    <p:extLst>
      <p:ext uri="{BB962C8B-B14F-4D97-AF65-F5344CB8AC3E}">
        <p14:creationId xmlns:p14="http://schemas.microsoft.com/office/powerpoint/2010/main" val="1667734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OAD perçus comme peu rentables et risqués : le gain de rendement/qualité ou l’économie d’intrants ne permettent pas de couvrir le montant investi dans l’OAD d’autant plus que ce gain n’est pas garanti.</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p>
            <a:r>
              <a:rPr lang="fr-FR" sz="1200" dirty="0"/>
              <a:t>De plus, plusieurs agriculteurs ont soulevé les questions de la surface en blé dur concernée par l’OAD pour l’amortir : la taille de leur sole blé dur n’est pas assez importante pour supporter le surcoût de l’OAD dans un contexte où actuellement la marge de cette culture est faible.</a:t>
            </a:r>
          </a:p>
          <a:p>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69</a:t>
            </a:fld>
            <a:endParaRPr lang="fr-FR"/>
          </a:p>
        </p:txBody>
      </p:sp>
    </p:spTree>
    <p:extLst>
      <p:ext uri="{BB962C8B-B14F-4D97-AF65-F5344CB8AC3E}">
        <p14:creationId xmlns:p14="http://schemas.microsoft.com/office/powerpoint/2010/main" val="2996209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D’autres ont pu essayer dans le passé un OAD mais n’ont pas été convaincu par sa pertinence ou son utilité.</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70</a:t>
            </a:fld>
            <a:endParaRPr lang="fr-FR"/>
          </a:p>
        </p:txBody>
      </p:sp>
    </p:spTree>
    <p:extLst>
      <p:ext uri="{BB962C8B-B14F-4D97-AF65-F5344CB8AC3E}">
        <p14:creationId xmlns:p14="http://schemas.microsoft.com/office/powerpoint/2010/main" val="2815572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Impliqué : Parcelles Vision et </a:t>
            </a:r>
            <a:r>
              <a:rPr lang="fr-FR" altLang="fr-FR" dirty="0" err="1"/>
              <a:t>AirInnov</a:t>
            </a:r>
            <a:endParaRPr lang="fr-FR" altLang="fr-FR" dirty="0"/>
          </a:p>
          <a:p>
            <a:pPr eaLnBrk="1" hangingPunct="1"/>
            <a:r>
              <a:rPr lang="fr-FR" altLang="fr-FR" dirty="0"/>
              <a:t>Pe</a:t>
            </a:r>
            <a:r>
              <a:rPr lang="fr-FR" altLang="fr-FR" baseline="0" dirty="0"/>
              <a:t>u ou pas impliqué : N-tester et semis double densité</a:t>
            </a:r>
            <a:endParaRPr lang="fr-FR" altLang="fr-FR" dirty="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22878D4-F02E-4D7A-B9D2-3937BD8D53D2}" type="slidenum">
              <a:rPr lang="fr-FR" altLang="fr-FR"/>
              <a:pPr eaLnBrk="1" hangingPunct="1"/>
              <a:t>73</a:t>
            </a:fld>
            <a:endParaRPr lang="fr-FR" altLang="fr-FR"/>
          </a:p>
        </p:txBody>
      </p:sp>
    </p:spTree>
    <p:extLst>
      <p:ext uri="{BB962C8B-B14F-4D97-AF65-F5344CB8AC3E}">
        <p14:creationId xmlns:p14="http://schemas.microsoft.com/office/powerpoint/2010/main" val="1295166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 potentiel de rendement :</a:t>
            </a:r>
            <a:r>
              <a:rPr lang="fr-FR" baseline="0" dirty="0"/>
              <a:t> je ne veux pas que l’azote soit limitant</a:t>
            </a:r>
          </a:p>
          <a:p>
            <a:r>
              <a:rPr lang="fr-FR" baseline="0" dirty="0"/>
              <a:t>Rendement faible : je ne veux pas dépenser trio d’azote</a:t>
            </a:r>
            <a:endParaRPr lang="fr-FR" dirty="0"/>
          </a:p>
        </p:txBody>
      </p:sp>
      <p:sp>
        <p:nvSpPr>
          <p:cNvPr id="4" name="Espace réservé du numéro de diapositive 3"/>
          <p:cNvSpPr>
            <a:spLocks noGrp="1"/>
          </p:cNvSpPr>
          <p:nvPr>
            <p:ph type="sldNum" sz="quarter" idx="10"/>
          </p:nvPr>
        </p:nvSpPr>
        <p:spPr/>
        <p:txBody>
          <a:bodyPr/>
          <a:lstStyle/>
          <a:p>
            <a:fld id="{2D4F8370-D5C8-4E35-A131-96200AE298CF}" type="slidenum">
              <a:rPr lang="fr-FR" smtClean="0"/>
              <a:t>74</a:t>
            </a:fld>
            <a:endParaRPr lang="fr-FR"/>
          </a:p>
        </p:txBody>
      </p:sp>
    </p:spTree>
    <p:extLst>
      <p:ext uri="{BB962C8B-B14F-4D97-AF65-F5344CB8AC3E}">
        <p14:creationId xmlns:p14="http://schemas.microsoft.com/office/powerpoint/2010/main" val="1107099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Permet</a:t>
            </a:r>
            <a:r>
              <a:rPr lang="fr-FR" altLang="fr-FR" baseline="0" dirty="0"/>
              <a:t> de montrer que les OAD ne sont pas uniquement utile pour la directive nitrates mais aussi pour atteindre une performance, par exemple le taux protéique. En revanche, cela ne veut pas dire que les OAD utilisés sont tous relatifs à la phase de remplissage des grains.</a:t>
            </a:r>
            <a:endParaRPr lang="fr-FR" altLang="fr-FR" dirty="0"/>
          </a:p>
        </p:txBody>
      </p:sp>
      <p:sp>
        <p:nvSpPr>
          <p:cNvPr id="143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97C5381-66A9-415F-ABEC-D1297A3D747C}" type="slidenum">
              <a:rPr lang="fr-FR" altLang="fr-FR"/>
              <a:pPr eaLnBrk="1" hangingPunct="1"/>
              <a:t>75</a:t>
            </a:fld>
            <a:endParaRPr lang="fr-FR" altLang="fr-FR"/>
          </a:p>
        </p:txBody>
      </p:sp>
    </p:spTree>
    <p:extLst>
      <p:ext uri="{BB962C8B-B14F-4D97-AF65-F5344CB8AC3E}">
        <p14:creationId xmlns:p14="http://schemas.microsoft.com/office/powerpoint/2010/main" val="1070575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Les agriculteurs ne s</a:t>
            </a:r>
          </a:p>
          <a:p>
            <a:endParaRPr lang="fr-FR" dirty="0"/>
          </a:p>
          <a:p>
            <a:r>
              <a:rPr lang="fr-FR" dirty="0"/>
              <a:t>Données : terrain</a:t>
            </a:r>
          </a:p>
          <a:p>
            <a:r>
              <a:rPr lang="fr-FR" sz="1200" dirty="0"/>
              <a:t>Certains conseillers utilisent un OAD (</a:t>
            </a:r>
            <a:r>
              <a:rPr lang="fr-FR" sz="1200" dirty="0" err="1"/>
              <a:t>fluorimétrie</a:t>
            </a:r>
            <a:r>
              <a:rPr lang="fr-FR" sz="1200" dirty="0"/>
              <a:t>/parcelles-vision), cependant ils ne prennent pas une place centrale dans leur conseil. Ils viennent seulement appuyer/affiner une expertise qui est surtout basé sur l’observation des parcelles. </a:t>
            </a:r>
          </a:p>
          <a:p>
            <a:r>
              <a:rPr lang="fr-FR" sz="1200" dirty="0"/>
              <a:t>L’expertise du conseiller a plus de valeur que les résultats de l’OAD. Mais si les deux résultats vont dans le même sens, la confiance st plus grande.</a:t>
            </a:r>
          </a:p>
          <a:p>
            <a:endParaRPr lang="fr-FR" sz="1200" dirty="0"/>
          </a:p>
          <a:p>
            <a:r>
              <a:rPr lang="fr-FR" sz="1200" dirty="0"/>
              <a:t>D’autres OAD ont déjà utilisé dans le passé mais certaines limites ont été soulevés concernant leur utilisation et la pertinence de leurs résultats.</a:t>
            </a:r>
          </a:p>
          <a:p>
            <a:endParaRPr lang="fr-FR" sz="1200" dirty="0"/>
          </a:p>
          <a:p>
            <a:r>
              <a:rPr lang="fr-FR" sz="1200" dirty="0"/>
              <a:t>Les OAD sont durs à rentabiliser (pour les agriculteurs ou pour les négoces/coopératives), ce qui explique sa faible utilisation.</a:t>
            </a:r>
          </a:p>
          <a:p>
            <a:endParaRPr lang="fr-FR" dirty="0"/>
          </a:p>
        </p:txBody>
      </p:sp>
      <p:sp>
        <p:nvSpPr>
          <p:cNvPr id="4" name="Espace réservé du numéro de diapositive 3"/>
          <p:cNvSpPr>
            <a:spLocks noGrp="1"/>
          </p:cNvSpPr>
          <p:nvPr>
            <p:ph type="sldNum" sz="quarter" idx="10"/>
          </p:nvPr>
        </p:nvSpPr>
        <p:spPr/>
        <p:txBody>
          <a:bodyPr/>
          <a:lstStyle/>
          <a:p>
            <a:fld id="{2B9030A5-C661-4BF2-830C-080FC76AEA3E}" type="slidenum">
              <a:rPr lang="fr-FR" smtClean="0"/>
              <a:t>77</a:t>
            </a:fld>
            <a:endParaRPr lang="fr-FR"/>
          </a:p>
        </p:txBody>
      </p:sp>
    </p:spTree>
    <p:extLst>
      <p:ext uri="{BB962C8B-B14F-4D97-AF65-F5344CB8AC3E}">
        <p14:creationId xmlns:p14="http://schemas.microsoft.com/office/powerpoint/2010/main" val="2287380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79</a:t>
            </a:fld>
            <a:endParaRPr lang="fr-FR"/>
          </a:p>
        </p:txBody>
      </p:sp>
    </p:spTree>
    <p:extLst>
      <p:ext uri="{BB962C8B-B14F-4D97-AF65-F5344CB8AC3E}">
        <p14:creationId xmlns:p14="http://schemas.microsoft.com/office/powerpoint/2010/main" val="3516440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Calibri" charset="0"/>
                <a:sym typeface="Wingdings"/>
              </a:rPr>
              <a:t>pour prendre en compte le maximum de processus et délivrer un conseil le plus précis possible.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Calibri" charset="0"/>
                <a:sym typeface="Wingdings"/>
              </a:rPr>
              <a:t>la pluie passée et la pluie à venir ce qui permettrait de recalculer le rendement potentiel au fur et à mesure de l’avancée de la campagne.</a:t>
            </a:r>
            <a:endParaRPr lang="fr-FR" sz="1200" dirty="0">
              <a:solidFill>
                <a:srgbClr val="000000"/>
              </a:solidFill>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latin typeface="Calibri" charset="0"/>
            </a:endParaRPr>
          </a:p>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80</a:t>
            </a:fld>
            <a:endParaRPr lang="fr-FR"/>
          </a:p>
        </p:txBody>
      </p:sp>
    </p:spTree>
    <p:extLst>
      <p:ext uri="{BB962C8B-B14F-4D97-AF65-F5344CB8AC3E}">
        <p14:creationId xmlns:p14="http://schemas.microsoft.com/office/powerpoint/2010/main" val="919191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Calibri" charset="0"/>
                <a:sym typeface="Wingdings"/>
              </a:rPr>
              <a:t>rémunérer le conseil en tant que tel (supprimer son coût caché dans les engrais)</a:t>
            </a:r>
          </a:p>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81</a:t>
            </a:fld>
            <a:endParaRPr lang="fr-FR"/>
          </a:p>
        </p:txBody>
      </p:sp>
    </p:spTree>
    <p:extLst>
      <p:ext uri="{BB962C8B-B14F-4D97-AF65-F5344CB8AC3E}">
        <p14:creationId xmlns:p14="http://schemas.microsoft.com/office/powerpoint/2010/main" val="107770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Echantillonage</a:t>
            </a:r>
            <a:endParaRPr lang="fr-FR" dirty="0"/>
          </a:p>
          <a:p>
            <a:r>
              <a:rPr lang="fr-FR" dirty="0"/>
              <a:t>Démarche : choix des agri, nb d’enquête</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7</a:t>
            </a:fld>
            <a:endParaRPr lang="fr-FR"/>
          </a:p>
        </p:txBody>
      </p:sp>
    </p:spTree>
    <p:extLst>
      <p:ext uri="{BB962C8B-B14F-4D97-AF65-F5344CB8AC3E}">
        <p14:creationId xmlns:p14="http://schemas.microsoft.com/office/powerpoint/2010/main" val="139221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Echantillonage</a:t>
            </a:r>
            <a:endParaRPr lang="fr-FR" dirty="0"/>
          </a:p>
          <a:p>
            <a:r>
              <a:rPr lang="fr-FR" dirty="0"/>
              <a:t>Démarche : choix des agri, nb d’enquête</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8</a:t>
            </a:fld>
            <a:endParaRPr lang="fr-FR"/>
          </a:p>
        </p:txBody>
      </p:sp>
    </p:spTree>
    <p:extLst>
      <p:ext uri="{BB962C8B-B14F-4D97-AF65-F5344CB8AC3E}">
        <p14:creationId xmlns:p14="http://schemas.microsoft.com/office/powerpoint/2010/main" val="232333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10</a:t>
            </a:fld>
            <a:endParaRPr lang="fr-FR"/>
          </a:p>
        </p:txBody>
      </p:sp>
    </p:spTree>
    <p:extLst>
      <p:ext uri="{BB962C8B-B14F-4D97-AF65-F5344CB8AC3E}">
        <p14:creationId xmlns:p14="http://schemas.microsoft.com/office/powerpoint/2010/main" val="391028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Echantillonage</a:t>
            </a:r>
            <a:endParaRPr lang="fr-FR" dirty="0"/>
          </a:p>
          <a:p>
            <a:r>
              <a:rPr lang="fr-FR" dirty="0"/>
              <a:t>Démarche : choix des agri, nb d’enquête</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11</a:t>
            </a:fld>
            <a:endParaRPr lang="fr-FR"/>
          </a:p>
        </p:txBody>
      </p:sp>
    </p:spTree>
    <p:extLst>
      <p:ext uri="{BB962C8B-B14F-4D97-AF65-F5344CB8AC3E}">
        <p14:creationId xmlns:p14="http://schemas.microsoft.com/office/powerpoint/2010/main" val="1422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Montrer le cheminement</a:t>
            </a:r>
          </a:p>
          <a:p>
            <a:r>
              <a:rPr lang="fr-FR" dirty="0"/>
              <a:t>Identification des hypo</a:t>
            </a:r>
          </a:p>
        </p:txBody>
      </p:sp>
      <p:sp>
        <p:nvSpPr>
          <p:cNvPr id="4" name="Espace réservé du numéro de diapositive 3"/>
          <p:cNvSpPr>
            <a:spLocks noGrp="1"/>
          </p:cNvSpPr>
          <p:nvPr>
            <p:ph type="sldNum" sz="quarter" idx="10"/>
          </p:nvPr>
        </p:nvSpPr>
        <p:spPr/>
        <p:txBody>
          <a:bodyPr/>
          <a:lstStyle/>
          <a:p>
            <a:fld id="{68F89971-62A9-4AEF-A7EE-26343F880AA0}" type="slidenum">
              <a:rPr lang="fr-FR" smtClean="0"/>
              <a:t>12</a:t>
            </a:fld>
            <a:endParaRPr lang="fr-FR"/>
          </a:p>
        </p:txBody>
      </p:sp>
    </p:spTree>
    <p:extLst>
      <p:ext uri="{BB962C8B-B14F-4D97-AF65-F5344CB8AC3E}">
        <p14:creationId xmlns:p14="http://schemas.microsoft.com/office/powerpoint/2010/main" val="241752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0783706-E0CE-4934-9B99-FC9DEE7744EF}" type="datetime1">
              <a:rPr lang="fr-FR" smtClean="0"/>
              <a:t>11/03/2016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105781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84F12C-E977-4428-A43F-1129C8DEBCB3}" type="datetime1">
              <a:rPr lang="fr-FR" smtClean="0"/>
              <a:t>11/03/2016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208594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E4D2F5-8738-4D0B-9F29-BB625E3F341C}" type="datetime1">
              <a:rPr lang="fr-FR" smtClean="0"/>
              <a:t>11/03/2016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354156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1A086A-7AB1-4E31-B14B-DB2507853C36}" type="datetime1">
              <a:rPr lang="fr-FR" smtClean="0"/>
              <a:t>11/03/2016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190536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34B48B3-F1DB-4B46-A9A4-6513CFB8F37F}" type="datetime1">
              <a:rPr lang="fr-FR" smtClean="0"/>
              <a:t>11/03/2016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73488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5B56465-D447-47CC-A638-AEE83D0BD09E}" type="datetime1">
              <a:rPr lang="fr-FR" smtClean="0"/>
              <a:t>11/03/2016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110927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64E71BB-DCBB-4724-A36E-71FC95C1B48C}" type="datetime1">
              <a:rPr lang="fr-FR" smtClean="0"/>
              <a:t>11/03/2016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289756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FC7644F-5444-4225-9EA6-04573EA558A4}" type="datetime1">
              <a:rPr lang="fr-FR" smtClean="0"/>
              <a:t>11/03/2016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396618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070FDD-ED3B-4FC1-9167-F08BF0AA7D47}" type="datetime1">
              <a:rPr lang="fr-FR" smtClean="0"/>
              <a:t>11/03/2016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360918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7CB130E-857E-4C26-A0B9-93706DAF013C}" type="datetime1">
              <a:rPr lang="fr-FR" smtClean="0"/>
              <a:t>11/03/2016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199888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F840A9C-419F-438D-89F0-384C23A1EF4E}" type="datetime1">
              <a:rPr lang="fr-FR" smtClean="0"/>
              <a:t>11/03/2016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AD09F1-7F1A-40E0-A08E-C80FD419D747}" type="slidenum">
              <a:rPr lang="fr-FR" smtClean="0"/>
              <a:t>‹#›</a:t>
            </a:fld>
            <a:endParaRPr lang="fr-FR"/>
          </a:p>
        </p:txBody>
      </p:sp>
    </p:spTree>
    <p:extLst>
      <p:ext uri="{BB962C8B-B14F-4D97-AF65-F5344CB8AC3E}">
        <p14:creationId xmlns:p14="http://schemas.microsoft.com/office/powerpoint/2010/main" val="2335347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094EE-C3D7-4B31-9375-300867C26BC7}" type="datetime1">
              <a:rPr lang="fr-FR" smtClean="0"/>
              <a:t>11/03/2016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09F1-7F1A-40E0-A08E-C80FD419D747}" type="slidenum">
              <a:rPr lang="fr-FR" smtClean="0"/>
              <a:t>‹#›</a:t>
            </a:fld>
            <a:endParaRPr lang="fr-FR"/>
          </a:p>
        </p:txBody>
      </p:sp>
    </p:spTree>
    <p:extLst>
      <p:ext uri="{BB962C8B-B14F-4D97-AF65-F5344CB8AC3E}">
        <p14:creationId xmlns:p14="http://schemas.microsoft.com/office/powerpoint/2010/main" val="1710310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9"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9"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9" Type="http://schemas.openxmlformats.org/officeDocument/2006/relationships/chart" Target="../charts/chart3.xml"/><Relationship Id="rId10"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9" Type="http://schemas.openxmlformats.org/officeDocument/2006/relationships/chart" Target="../charts/chart5.xml"/><Relationship Id="rId10"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8"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9" Type="http://schemas.openxmlformats.org/officeDocument/2006/relationships/diagramLayout" Target="../diagrams/layout2.xml"/><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9"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8.jpe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9"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5.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3" Type="http://schemas.openxmlformats.org/officeDocument/2006/relationships/chart" Target="../charts/chart23.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5" Type="http://schemas.openxmlformats.org/officeDocument/2006/relationships/image" Target="../media/image8.jpe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8" Type="http://schemas.openxmlformats.org/officeDocument/2006/relationships/chart" Target="../charts/chart26.xml"/><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8" Type="http://schemas.openxmlformats.org/officeDocument/2006/relationships/chart" Target="../charts/chart27.xml"/><Relationship Id="rId9" Type="http://schemas.openxmlformats.org/officeDocument/2006/relationships/chart" Target="../charts/chart28.xml"/><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8" Type="http://schemas.openxmlformats.org/officeDocument/2006/relationships/chart" Target="../charts/chart29.xml"/><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2.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chart" Target="../charts/chart30.xml"/></Relationships>
</file>

<file path=ppt/slides/_rels/slide73.xml.rels><?xml version="1.0" encoding="UTF-8" standalone="yes"?>
<Relationships xmlns="http://schemas.openxmlformats.org/package/2006/relationships"><Relationship Id="rId3" Type="http://schemas.openxmlformats.org/officeDocument/2006/relationships/chart" Target="../charts/chart32.xml"/><Relationship Id="rId4" Type="http://schemas.openxmlformats.org/officeDocument/2006/relationships/chart" Target="../charts/chart33.xml"/><Relationship Id="rId5" Type="http://schemas.openxmlformats.org/officeDocument/2006/relationships/image" Target="../media/image8.jpe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4.xml.rels><?xml version="1.0" encoding="UTF-8" standalone="yes"?>
<Relationships xmlns="http://schemas.openxmlformats.org/package/2006/relationships"><Relationship Id="rId3" Type="http://schemas.openxmlformats.org/officeDocument/2006/relationships/chart" Target="../charts/chart34.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5.xml.rels><?xml version="1.0" encoding="UTF-8" standalone="yes"?>
<Relationships xmlns="http://schemas.openxmlformats.org/package/2006/relationships"><Relationship Id="rId3" Type="http://schemas.openxmlformats.org/officeDocument/2006/relationships/chart" Target="../charts/chart35.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7.xml.rels><?xml version="1.0" encoding="UTF-8" standalone="yes"?>
<Relationships xmlns="http://schemas.openxmlformats.org/package/2006/relationships"><Relationship Id="rId3" Type="http://schemas.openxmlformats.org/officeDocument/2006/relationships/chart" Target="../charts/chart36.xml"/><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g"/><Relationship Id="rId9"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extLst>
              <a:ext uri="{BEBA8EAE-BF5A-486C-A8C5-ECC9F3942E4B}">
                <a14:imgProps xmlns:a14="http://schemas.microsoft.com/office/drawing/2010/main">
                  <a14:imgLayer r:embed="rId4">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214891"/>
            <a:ext cx="8280920" cy="3123778"/>
          </a:xfrm>
        </p:spPr>
        <p:txBody>
          <a:bodyPr>
            <a:noAutofit/>
          </a:bodyPr>
          <a:lstStyle/>
          <a:p>
            <a:r>
              <a:rPr lang="fr-FR" sz="3600" b="1" dirty="0"/>
              <a:t>Etat des lieux des </a:t>
            </a:r>
            <a:r>
              <a:rPr lang="en-US" sz="3600" b="1" dirty="0" err="1"/>
              <a:t>pratiques</a:t>
            </a:r>
            <a:r>
              <a:rPr lang="en-US" sz="3600" b="1" dirty="0"/>
              <a:t> de </a:t>
            </a:r>
            <a:r>
              <a:rPr lang="fr-FR" sz="3600" b="1" dirty="0"/>
              <a:t>fertilisation azotée du blé dur en zone méditerranéenne ? </a:t>
            </a:r>
            <a:br>
              <a:rPr lang="fr-FR" sz="3600" b="1" dirty="0"/>
            </a:br>
            <a:r>
              <a:rPr lang="fr-FR" sz="3600" b="1" dirty="0"/>
              <a:t>Quelles s</a:t>
            </a:r>
            <a:r>
              <a:rPr lang="en-US" sz="3600" b="1" dirty="0" err="1"/>
              <a:t>ont</a:t>
            </a:r>
            <a:r>
              <a:rPr lang="en-US" sz="3600" b="1" dirty="0"/>
              <a:t> les </a:t>
            </a:r>
            <a:r>
              <a:rPr lang="en-US" sz="3600" b="1" dirty="0" err="1"/>
              <a:t>pistes</a:t>
            </a:r>
            <a:r>
              <a:rPr lang="en-US" sz="3600" b="1" dirty="0"/>
              <a:t> </a:t>
            </a:r>
            <a:r>
              <a:rPr lang="en-US" sz="3600" b="1" dirty="0" err="1"/>
              <a:t>d’amélioration</a:t>
            </a:r>
            <a:r>
              <a:rPr lang="en-US" sz="3600" b="1" dirty="0"/>
              <a:t> </a:t>
            </a:r>
            <a:r>
              <a:rPr lang="en-US" sz="3600" b="1" dirty="0" err="1"/>
              <a:t>envisageables</a:t>
            </a:r>
            <a:r>
              <a:rPr lang="en-US" sz="3600" b="1" dirty="0"/>
              <a:t> </a:t>
            </a:r>
            <a:r>
              <a:rPr lang="en-US" sz="3600" b="1" dirty="0" err="1"/>
              <a:t>concernant</a:t>
            </a:r>
            <a:r>
              <a:rPr lang="en-US" sz="3600" b="1" dirty="0"/>
              <a:t> la </a:t>
            </a:r>
            <a:r>
              <a:rPr lang="en-US" sz="3600" b="1" dirty="0" err="1"/>
              <a:t>prise</a:t>
            </a:r>
            <a:r>
              <a:rPr lang="en-US" sz="3600" b="1" dirty="0"/>
              <a:t> de </a:t>
            </a:r>
            <a:r>
              <a:rPr lang="en-US" sz="3600" b="1" dirty="0" err="1"/>
              <a:t>décision</a:t>
            </a:r>
            <a:r>
              <a:rPr lang="en-US" sz="3600" b="1" dirty="0"/>
              <a:t> et le </a:t>
            </a:r>
            <a:r>
              <a:rPr lang="en-US" sz="3600" b="1" dirty="0" err="1"/>
              <a:t>conseil</a:t>
            </a:r>
            <a:r>
              <a:rPr lang="en-US" sz="3600" b="1" dirty="0"/>
              <a:t> ?</a:t>
            </a:r>
            <a:endParaRPr lang="fr-FR" sz="3600" b="1" dirty="0"/>
          </a:p>
        </p:txBody>
      </p:sp>
      <p:sp>
        <p:nvSpPr>
          <p:cNvPr id="3" name="Sous-titre 2"/>
          <p:cNvSpPr>
            <a:spLocks noGrp="1"/>
          </p:cNvSpPr>
          <p:nvPr>
            <p:ph type="subTitle" idx="1"/>
          </p:nvPr>
        </p:nvSpPr>
        <p:spPr>
          <a:xfrm>
            <a:off x="1403648" y="4581128"/>
            <a:ext cx="6400800" cy="2088232"/>
          </a:xfrm>
        </p:spPr>
        <p:txBody>
          <a:bodyPr>
            <a:normAutofit/>
          </a:bodyPr>
          <a:lstStyle/>
          <a:p>
            <a:r>
              <a:rPr lang="fr-FR" sz="2000" b="1" dirty="0">
                <a:solidFill>
                  <a:schemeClr val="tx1"/>
                </a:solidFill>
              </a:rPr>
              <a:t>Restitution de l’étude réalisée par les étudiants de 3</a:t>
            </a:r>
            <a:r>
              <a:rPr lang="fr-FR" sz="2000" b="1" baseline="30000" dirty="0">
                <a:solidFill>
                  <a:schemeClr val="tx1"/>
                </a:solidFill>
              </a:rPr>
              <a:t>ème</a:t>
            </a:r>
            <a:r>
              <a:rPr lang="fr-FR" sz="2000" b="1" dirty="0">
                <a:solidFill>
                  <a:schemeClr val="tx1"/>
                </a:solidFill>
              </a:rPr>
              <a:t> année ingénieur agronome option Production Végétale Durable</a:t>
            </a:r>
          </a:p>
          <a:p>
            <a:endParaRPr lang="fr-FR" sz="900" dirty="0">
              <a:solidFill>
                <a:schemeClr val="tx1"/>
              </a:solidFill>
            </a:endParaRPr>
          </a:p>
          <a:p>
            <a:r>
              <a:rPr lang="fr-FR" sz="1800" b="1" i="1" dirty="0">
                <a:solidFill>
                  <a:schemeClr val="tx1"/>
                </a:solidFill>
              </a:rPr>
              <a:t>9 mars 2016</a:t>
            </a:r>
          </a:p>
          <a:p>
            <a:r>
              <a:rPr lang="fr-FR" sz="1800" b="1" i="1" dirty="0">
                <a:solidFill>
                  <a:schemeClr val="tx1"/>
                </a:solidFill>
              </a:rPr>
              <a:t>Valensole</a:t>
            </a:r>
          </a:p>
        </p:txBody>
      </p:sp>
      <p:pic>
        <p:nvPicPr>
          <p:cNvPr id="4" name="Image 3" descr="Logoweb-AgroSYS-2014.png"/>
          <p:cNvPicPr/>
          <p:nvPr/>
        </p:nvPicPr>
        <p:blipFill>
          <a:blip r:embed="rId5" cstate="print"/>
          <a:srcRect/>
          <a:stretch>
            <a:fillRect/>
          </a:stretch>
        </p:blipFill>
        <p:spPr bwMode="auto">
          <a:xfrm>
            <a:off x="4283968" y="80523"/>
            <a:ext cx="1584176" cy="612174"/>
          </a:xfrm>
          <a:prstGeom prst="rect">
            <a:avLst/>
          </a:prstGeom>
          <a:solidFill>
            <a:schemeClr val="bg1"/>
          </a:solidFill>
          <a:ln w="9525">
            <a:noFill/>
            <a:miter lim="800000"/>
            <a:headEnd/>
            <a:tailEnd/>
          </a:ln>
          <a:effectLst>
            <a:glow rad="101600">
              <a:schemeClr val="tx1">
                <a:alpha val="40000"/>
              </a:schemeClr>
            </a:glow>
          </a:effectLst>
        </p:spPr>
      </p:pic>
      <p:pic>
        <p:nvPicPr>
          <p:cNvPr id="5" name="Image 4"/>
          <p:cNvPicPr/>
          <p:nvPr/>
        </p:nvPicPr>
        <p:blipFill rotWithShape="1">
          <a:blip r:embed="rId6">
            <a:extLst>
              <a:ext uri="{28A0092B-C50C-407E-A947-70E740481C1C}">
                <a14:useLocalDpi xmlns:a14="http://schemas.microsoft.com/office/drawing/2010/main" val="0"/>
              </a:ext>
            </a:extLst>
          </a:blip>
          <a:srcRect t="19235" b="18345"/>
          <a:stretch/>
        </p:blipFill>
        <p:spPr bwMode="auto">
          <a:xfrm>
            <a:off x="5948387" y="80523"/>
            <a:ext cx="1575941" cy="612173"/>
          </a:xfrm>
          <a:prstGeom prst="rect">
            <a:avLst/>
          </a:prstGeom>
          <a:noFill/>
          <a:effectLst>
            <a:glow rad="101600">
              <a:schemeClr val="tx1">
                <a:alpha val="40000"/>
              </a:schemeClr>
            </a:glow>
          </a:effectLst>
        </p:spPr>
      </p:pic>
      <p:pic>
        <p:nvPicPr>
          <p:cNvPr id="6" name="Image 5" descr="Afficher l'image d'origine"/>
          <p:cNvPicPr/>
          <p:nvPr/>
        </p:nvPicPr>
        <p:blipFill rotWithShape="1">
          <a:blip r:embed="rId7" cstate="print">
            <a:extLst>
              <a:ext uri="{28A0092B-C50C-407E-A947-70E740481C1C}">
                <a14:useLocalDpi xmlns:a14="http://schemas.microsoft.com/office/drawing/2010/main" val="0"/>
              </a:ext>
            </a:extLst>
          </a:blip>
          <a:srcRect l="3116" t="14145" r="7818" b="11037"/>
          <a:stretch/>
        </p:blipFill>
        <p:spPr bwMode="auto">
          <a:xfrm>
            <a:off x="7588101" y="76083"/>
            <a:ext cx="1520403" cy="616613"/>
          </a:xfrm>
          <a:prstGeom prst="rect">
            <a:avLst/>
          </a:prstGeom>
          <a:noFill/>
          <a:ln>
            <a:noFill/>
          </a:ln>
          <a:effectLst>
            <a:glow rad="101600">
              <a:schemeClr val="tx1">
                <a:alpha val="40000"/>
              </a:schemeClr>
            </a:glow>
          </a:effectLst>
        </p:spPr>
      </p:pic>
      <p:sp>
        <p:nvSpPr>
          <p:cNvPr id="7" name="Espace réservé du numéro de diapositive 6"/>
          <p:cNvSpPr>
            <a:spLocks noGrp="1"/>
          </p:cNvSpPr>
          <p:nvPr>
            <p:ph type="sldNum" sz="quarter" idx="12"/>
          </p:nvPr>
        </p:nvSpPr>
        <p:spPr/>
        <p:txBody>
          <a:bodyPr/>
          <a:lstStyle/>
          <a:p>
            <a:fld id="{F5AD09F1-7F1A-40E0-A08E-C80FD419D747}" type="slidenum">
              <a:rPr lang="fr-FR" smtClean="0"/>
              <a:t>1</a:t>
            </a:fld>
            <a:endParaRPr lang="fr-FR"/>
          </a:p>
        </p:txBody>
      </p:sp>
      <p:pic>
        <p:nvPicPr>
          <p:cNvPr id="1026" name="Picture 2" descr="Afficher l'image d'orig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3123" y="62520"/>
            <a:ext cx="901450" cy="1085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ocuments.perret-sa.com/declic_archives/viticulture/oidium_2013/l_oidium_de_la_vigne.JPG"/>
          <p:cNvPicPr>
            <a:picLocks noChangeAspect="1" noChangeArrowheads="1"/>
          </p:cNvPicPr>
          <p:nvPr/>
        </p:nvPicPr>
        <p:blipFill rotWithShape="1">
          <a:blip r:embed="rId9">
            <a:extLst>
              <a:ext uri="{28A0092B-C50C-407E-A947-70E740481C1C}">
                <a14:useLocalDpi xmlns:a14="http://schemas.microsoft.com/office/drawing/2010/main" val="0"/>
              </a:ext>
            </a:extLst>
          </a:blip>
          <a:srcRect l="67788" t="41774" r="1948" b="11742"/>
          <a:stretch/>
        </p:blipFill>
        <p:spPr bwMode="auto">
          <a:xfrm>
            <a:off x="1475656" y="80523"/>
            <a:ext cx="1136258" cy="84275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Macintosh HD:Users:MacBook:Downloads:GPS.jpeg"/>
          <p:cNvPicPr/>
          <p:nvPr/>
        </p:nvPicPr>
        <p:blipFill>
          <a:blip r:embed="rId10">
            <a:extLst>
              <a:ext uri="{28A0092B-C50C-407E-A947-70E740481C1C}">
                <a14:useLocalDpi xmlns:a14="http://schemas.microsoft.com/office/drawing/2010/main" val="0"/>
              </a:ext>
            </a:extLst>
          </a:blip>
          <a:srcRect/>
          <a:stretch>
            <a:fillRect/>
          </a:stretch>
        </p:blipFill>
        <p:spPr bwMode="auto">
          <a:xfrm>
            <a:off x="81887" y="76083"/>
            <a:ext cx="1249753" cy="847192"/>
          </a:xfrm>
          <a:prstGeom prst="rect">
            <a:avLst/>
          </a:prstGeom>
          <a:noFill/>
          <a:ln>
            <a:noFill/>
          </a:ln>
          <a:extLst>
            <a:ext uri="{FAA26D3D-D897-4be2-8F04-BA451C77F1D7}">
              <ma14:placeholderFlag xmlns:ma14="http://schemas.microsoft.com/office/mac/drawingml/2011/main"/>
            </a:ext>
          </a:extLst>
        </p:spPr>
      </p:pic>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50718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re 1"/>
          <p:cNvSpPr>
            <a:spLocks noGrp="1"/>
          </p:cNvSpPr>
          <p:nvPr>
            <p:ph type="title"/>
          </p:nvPr>
        </p:nvSpPr>
        <p:spPr>
          <a:xfrm>
            <a:off x="1101622" y="-99392"/>
            <a:ext cx="8229600" cy="1143000"/>
          </a:xfrm>
        </p:spPr>
        <p:txBody>
          <a:bodyPr>
            <a:normAutofit/>
          </a:bodyPr>
          <a:lstStyle/>
          <a:p>
            <a:pPr marL="0" indent="0"/>
            <a:r>
              <a:rPr lang="fr-FR" sz="4000" dirty="0">
                <a:solidFill>
                  <a:schemeClr val="accent5">
                    <a:lumMod val="75000"/>
                  </a:schemeClr>
                </a:solidFill>
              </a:rPr>
              <a:t>1</a:t>
            </a:r>
            <a:r>
              <a:rPr lang="fr-FR" sz="4000" baseline="30000" dirty="0">
                <a:solidFill>
                  <a:schemeClr val="accent5">
                    <a:lumMod val="75000"/>
                  </a:schemeClr>
                </a:solidFill>
              </a:rPr>
              <a:t>ère</a:t>
            </a:r>
            <a:r>
              <a:rPr lang="fr-FR" sz="4000" dirty="0">
                <a:solidFill>
                  <a:schemeClr val="accent5">
                    <a:lumMod val="75000"/>
                  </a:schemeClr>
                </a:solidFill>
              </a:rPr>
              <a:t> étape : choisir les agriculteurs</a:t>
            </a:r>
            <a:endParaRPr lang="fr-FR" altLang="fr-FR" sz="4000" dirty="0"/>
          </a:p>
        </p:txBody>
      </p:sp>
      <p:grpSp>
        <p:nvGrpSpPr>
          <p:cNvPr id="4098" name="Grouper 2"/>
          <p:cNvGrpSpPr>
            <a:grpSpLocks/>
          </p:cNvGrpSpPr>
          <p:nvPr/>
        </p:nvGrpSpPr>
        <p:grpSpPr bwMode="auto">
          <a:xfrm>
            <a:off x="1262077" y="1484784"/>
            <a:ext cx="6357979" cy="4392613"/>
            <a:chOff x="1043608" y="1628800"/>
            <a:chExt cx="7056784" cy="4392488"/>
          </a:xfrm>
        </p:grpSpPr>
        <p:pic>
          <p:nvPicPr>
            <p:cNvPr id="4099" name="Image 5"/>
            <p:cNvPicPr>
              <a:picLocks noChangeAspect="1" noChangeArrowheads="1"/>
            </p:cNvPicPr>
            <p:nvPr/>
          </p:nvPicPr>
          <p:blipFill>
            <a:blip r:embed="rId3">
              <a:extLst>
                <a:ext uri="{28A0092B-C50C-407E-A947-70E740481C1C}">
                  <a14:useLocalDpi xmlns:a14="http://schemas.microsoft.com/office/drawing/2010/main" val="0"/>
                </a:ext>
              </a:extLst>
            </a:blip>
            <a:srcRect l="33067" t="26852" r="15013" b="19312"/>
            <a:stretch>
              <a:fillRect/>
            </a:stretch>
          </p:blipFill>
          <p:spPr bwMode="auto">
            <a:xfrm>
              <a:off x="1043608" y="1628800"/>
              <a:ext cx="705678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a:spLocks noChangeArrowheads="1"/>
            </p:cNvSpPr>
            <p:nvPr/>
          </p:nvSpPr>
          <p:spPr bwMode="auto">
            <a:xfrm>
              <a:off x="5148064" y="2708920"/>
              <a:ext cx="576064" cy="792088"/>
            </a:xfrm>
            <a:prstGeom prst="ellipse">
              <a:avLst/>
            </a:prstGeom>
            <a:solidFill>
              <a:schemeClr val="accent2">
                <a:lumMod val="40000"/>
                <a:lumOff val="60000"/>
              </a:schemeClr>
            </a:solidFill>
            <a:ln w="28575">
              <a:solidFill>
                <a:srgbClr val="FF000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A</a:t>
              </a:r>
              <a:endParaRPr lang="fr-FR" sz="1100" dirty="0">
                <a:latin typeface="+mn-lt"/>
                <a:ea typeface="+mn-ea"/>
              </a:endParaRPr>
            </a:p>
          </p:txBody>
        </p:sp>
        <p:sp>
          <p:nvSpPr>
            <p:cNvPr id="8" name="Ellipse 7"/>
            <p:cNvSpPr>
              <a:spLocks noChangeArrowheads="1"/>
            </p:cNvSpPr>
            <p:nvPr/>
          </p:nvSpPr>
          <p:spPr bwMode="auto">
            <a:xfrm>
              <a:off x="4716016" y="2348880"/>
              <a:ext cx="576064" cy="648072"/>
            </a:xfrm>
            <a:prstGeom prst="ellipse">
              <a:avLst/>
            </a:prstGeom>
            <a:solidFill>
              <a:schemeClr val="accent1">
                <a:lumMod val="40000"/>
                <a:lumOff val="60000"/>
              </a:schemeClr>
            </a:solidFill>
            <a:ln w="28575">
              <a:solidFill>
                <a:srgbClr val="00B0F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E</a:t>
              </a:r>
              <a:endParaRPr lang="fr-FR" sz="1100" dirty="0">
                <a:latin typeface="+mn-lt"/>
                <a:ea typeface="+mn-ea"/>
              </a:endParaRPr>
            </a:p>
          </p:txBody>
        </p:sp>
        <p:sp>
          <p:nvSpPr>
            <p:cNvPr id="10" name="Ellipse 9"/>
            <p:cNvSpPr>
              <a:spLocks noChangeArrowheads="1"/>
            </p:cNvSpPr>
            <p:nvPr/>
          </p:nvSpPr>
          <p:spPr bwMode="auto">
            <a:xfrm>
              <a:off x="4932040" y="3429000"/>
              <a:ext cx="720080" cy="648072"/>
            </a:xfrm>
            <a:prstGeom prst="ellipse">
              <a:avLst/>
            </a:prstGeom>
            <a:solidFill>
              <a:srgbClr val="D4DAD6"/>
            </a:solidFill>
            <a:ln w="28575">
              <a:solidFill>
                <a:srgbClr val="00B0F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C</a:t>
              </a:r>
              <a:endParaRPr lang="fr-FR" sz="1100" dirty="0">
                <a:latin typeface="+mn-lt"/>
                <a:ea typeface="+mn-ea"/>
              </a:endParaRPr>
            </a:p>
          </p:txBody>
        </p:sp>
        <p:sp>
          <p:nvSpPr>
            <p:cNvPr id="11" name="Ellipse 10"/>
            <p:cNvSpPr>
              <a:spLocks noChangeArrowheads="1"/>
            </p:cNvSpPr>
            <p:nvPr/>
          </p:nvSpPr>
          <p:spPr bwMode="auto">
            <a:xfrm>
              <a:off x="4644008" y="2996952"/>
              <a:ext cx="504056" cy="576064"/>
            </a:xfrm>
            <a:prstGeom prst="ellipse">
              <a:avLst/>
            </a:prstGeom>
            <a:solidFill>
              <a:schemeClr val="accent1">
                <a:lumMod val="40000"/>
                <a:lumOff val="60000"/>
              </a:schemeClr>
            </a:solidFill>
            <a:ln w="28575">
              <a:solidFill>
                <a:srgbClr val="00B0F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D</a:t>
              </a:r>
              <a:endParaRPr lang="fr-FR" sz="1100" dirty="0">
                <a:latin typeface="+mn-lt"/>
                <a:ea typeface="+mn-ea"/>
              </a:endParaRPr>
            </a:p>
          </p:txBody>
        </p:sp>
        <p:sp>
          <p:nvSpPr>
            <p:cNvPr id="12" name="Ellipse 11"/>
            <p:cNvSpPr>
              <a:spLocks noChangeArrowheads="1"/>
            </p:cNvSpPr>
            <p:nvPr/>
          </p:nvSpPr>
          <p:spPr bwMode="auto">
            <a:xfrm>
              <a:off x="4283968" y="2780928"/>
              <a:ext cx="504056" cy="504056"/>
            </a:xfrm>
            <a:prstGeom prst="ellipse">
              <a:avLst/>
            </a:prstGeom>
            <a:solidFill>
              <a:schemeClr val="accent2">
                <a:lumMod val="40000"/>
                <a:lumOff val="60000"/>
              </a:schemeClr>
            </a:solidFill>
            <a:ln w="28575">
              <a:solidFill>
                <a:srgbClr val="FF000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G</a:t>
              </a:r>
              <a:endParaRPr lang="fr-FR" sz="1100" dirty="0">
                <a:latin typeface="+mn-lt"/>
                <a:ea typeface="+mn-ea"/>
              </a:endParaRPr>
            </a:p>
          </p:txBody>
        </p:sp>
        <p:sp>
          <p:nvSpPr>
            <p:cNvPr id="13" name="Ellipse 12"/>
            <p:cNvSpPr>
              <a:spLocks noChangeArrowheads="1"/>
            </p:cNvSpPr>
            <p:nvPr/>
          </p:nvSpPr>
          <p:spPr bwMode="auto">
            <a:xfrm>
              <a:off x="4355976" y="3284984"/>
              <a:ext cx="576064" cy="648072"/>
            </a:xfrm>
            <a:prstGeom prst="ellipse">
              <a:avLst/>
            </a:prstGeom>
            <a:solidFill>
              <a:schemeClr val="accent2">
                <a:lumMod val="40000"/>
                <a:lumOff val="60000"/>
              </a:schemeClr>
            </a:solidFill>
            <a:ln w="28575">
              <a:solidFill>
                <a:srgbClr val="FF000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F</a:t>
              </a:r>
              <a:endParaRPr lang="fr-FR" sz="1100" dirty="0">
                <a:latin typeface="+mn-lt"/>
                <a:ea typeface="+mn-ea"/>
              </a:endParaRPr>
            </a:p>
          </p:txBody>
        </p:sp>
        <p:sp>
          <p:nvSpPr>
            <p:cNvPr id="14" name="Ellipse 13"/>
            <p:cNvSpPr>
              <a:spLocks noChangeArrowheads="1"/>
            </p:cNvSpPr>
            <p:nvPr/>
          </p:nvSpPr>
          <p:spPr bwMode="auto">
            <a:xfrm>
              <a:off x="5652120" y="2996952"/>
              <a:ext cx="648072" cy="720080"/>
            </a:xfrm>
            <a:prstGeom prst="ellipse">
              <a:avLst/>
            </a:prstGeom>
            <a:solidFill>
              <a:schemeClr val="accent2">
                <a:lumMod val="40000"/>
                <a:lumOff val="60000"/>
              </a:schemeClr>
            </a:solidFill>
            <a:ln w="28575">
              <a:solidFill>
                <a:srgbClr val="FF000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B</a:t>
              </a:r>
              <a:endParaRPr lang="fr-FR" sz="1100" dirty="0">
                <a:latin typeface="+mn-lt"/>
                <a:ea typeface="+mn-ea"/>
              </a:endParaRPr>
            </a:p>
          </p:txBody>
        </p:sp>
        <p:sp>
          <p:nvSpPr>
            <p:cNvPr id="15" name="Ellipse 14"/>
            <p:cNvSpPr>
              <a:spLocks noChangeArrowheads="1"/>
            </p:cNvSpPr>
            <p:nvPr/>
          </p:nvSpPr>
          <p:spPr bwMode="auto">
            <a:xfrm>
              <a:off x="4355976" y="1988840"/>
              <a:ext cx="648072" cy="720080"/>
            </a:xfrm>
            <a:prstGeom prst="ellipse">
              <a:avLst/>
            </a:prstGeom>
            <a:solidFill>
              <a:schemeClr val="accent2">
                <a:lumMod val="40000"/>
                <a:lumOff val="60000"/>
              </a:schemeClr>
            </a:solidFill>
            <a:ln w="28575">
              <a:solidFill>
                <a:srgbClr val="FF000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H</a:t>
              </a:r>
              <a:endParaRPr lang="fr-FR" sz="1100" dirty="0">
                <a:latin typeface="+mn-lt"/>
                <a:ea typeface="+mn-ea"/>
              </a:endParaRPr>
            </a:p>
          </p:txBody>
        </p:sp>
        <p:sp>
          <p:nvSpPr>
            <p:cNvPr id="17" name="Ellipse 16"/>
            <p:cNvSpPr>
              <a:spLocks noChangeArrowheads="1"/>
            </p:cNvSpPr>
            <p:nvPr/>
          </p:nvSpPr>
          <p:spPr bwMode="auto">
            <a:xfrm rot="1268291">
              <a:off x="3167005" y="4472883"/>
              <a:ext cx="1512168" cy="548042"/>
            </a:xfrm>
            <a:prstGeom prst="ellipse">
              <a:avLst/>
            </a:prstGeom>
            <a:solidFill>
              <a:schemeClr val="accent4">
                <a:lumMod val="40000"/>
                <a:lumOff val="60000"/>
              </a:schemeClr>
            </a:solidFill>
            <a:ln w="28575">
              <a:solidFill>
                <a:srgbClr val="00B05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I</a:t>
              </a:r>
              <a:endParaRPr lang="fr-FR" sz="1100" dirty="0">
                <a:latin typeface="+mn-lt"/>
                <a:ea typeface="+mn-ea"/>
              </a:endParaRPr>
            </a:p>
          </p:txBody>
        </p:sp>
        <p:sp>
          <p:nvSpPr>
            <p:cNvPr id="18" name="Ellipse 17"/>
            <p:cNvSpPr>
              <a:spLocks noChangeArrowheads="1"/>
            </p:cNvSpPr>
            <p:nvPr/>
          </p:nvSpPr>
          <p:spPr bwMode="auto">
            <a:xfrm>
              <a:off x="3419872" y="4077072"/>
              <a:ext cx="576064" cy="360040"/>
            </a:xfrm>
            <a:prstGeom prst="ellipse">
              <a:avLst/>
            </a:prstGeom>
            <a:solidFill>
              <a:schemeClr val="accent4">
                <a:lumMod val="40000"/>
                <a:lumOff val="60000"/>
              </a:schemeClr>
            </a:solidFill>
            <a:ln w="28575">
              <a:solidFill>
                <a:srgbClr val="00B05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J</a:t>
              </a:r>
              <a:endParaRPr lang="fr-FR" sz="1100" dirty="0">
                <a:latin typeface="+mn-lt"/>
                <a:ea typeface="+mn-ea"/>
              </a:endParaRPr>
            </a:p>
          </p:txBody>
        </p:sp>
        <p:sp>
          <p:nvSpPr>
            <p:cNvPr id="19" name="Ellipse 18"/>
            <p:cNvSpPr>
              <a:spLocks noChangeArrowheads="1"/>
            </p:cNvSpPr>
            <p:nvPr/>
          </p:nvSpPr>
          <p:spPr bwMode="auto">
            <a:xfrm>
              <a:off x="2322366" y="3768195"/>
              <a:ext cx="1169515" cy="740925"/>
            </a:xfrm>
            <a:prstGeom prst="ellipse">
              <a:avLst/>
            </a:prstGeom>
            <a:solidFill>
              <a:schemeClr val="accent4">
                <a:lumMod val="40000"/>
                <a:lumOff val="60000"/>
              </a:schemeClr>
            </a:solidFill>
            <a:ln w="28575">
              <a:solidFill>
                <a:srgbClr val="00B05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K</a:t>
              </a:r>
              <a:endParaRPr lang="fr-FR" sz="1100" dirty="0">
                <a:latin typeface="+mn-lt"/>
                <a:ea typeface="+mn-ea"/>
              </a:endParaRPr>
            </a:p>
          </p:txBody>
        </p:sp>
        <p:sp>
          <p:nvSpPr>
            <p:cNvPr id="21" name="Ellipse 20"/>
            <p:cNvSpPr>
              <a:spLocks noChangeArrowheads="1"/>
            </p:cNvSpPr>
            <p:nvPr/>
          </p:nvSpPr>
          <p:spPr bwMode="auto">
            <a:xfrm rot="1156897">
              <a:off x="1897312" y="4136950"/>
              <a:ext cx="1247358" cy="688136"/>
            </a:xfrm>
            <a:prstGeom prst="ellipse">
              <a:avLst/>
            </a:prstGeom>
            <a:solidFill>
              <a:schemeClr val="accent4">
                <a:lumMod val="40000"/>
                <a:lumOff val="60000"/>
              </a:schemeClr>
            </a:solidFill>
            <a:ln w="28575">
              <a:solidFill>
                <a:srgbClr val="00B05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r>
                <a:rPr lang="fr-FR" sz="2800" dirty="0">
                  <a:latin typeface="+mn-lt"/>
                  <a:ea typeface="+mn-ea"/>
                </a:rPr>
                <a:t>L</a:t>
              </a:r>
              <a:endParaRPr lang="fr-FR" sz="1100" dirty="0">
                <a:latin typeface="+mn-lt"/>
                <a:ea typeface="+mn-ea"/>
              </a:endParaRPr>
            </a:p>
          </p:txBody>
        </p:sp>
      </p:grpSp>
      <p:sp>
        <p:nvSpPr>
          <p:cNvPr id="2" name="ZoneTexte 1"/>
          <p:cNvSpPr txBox="1"/>
          <p:nvPr/>
        </p:nvSpPr>
        <p:spPr>
          <a:xfrm>
            <a:off x="1422826" y="5437673"/>
            <a:ext cx="6976235" cy="1015663"/>
          </a:xfrm>
          <a:prstGeom prst="rect">
            <a:avLst/>
          </a:prstGeom>
          <a:noFill/>
        </p:spPr>
        <p:txBody>
          <a:bodyPr wrap="square" rtlCol="0">
            <a:spAutoFit/>
          </a:bodyPr>
          <a:lstStyle/>
          <a:p>
            <a:r>
              <a:rPr lang="fr-FR" sz="2000" dirty="0"/>
              <a:t>13 zones identifiées (3 niveaux d’altitude) :</a:t>
            </a:r>
          </a:p>
          <a:p>
            <a:r>
              <a:rPr lang="fr-FR" sz="2000" dirty="0" smtClean="0">
                <a:sym typeface="Wingdings" panose="05000000000000000000" pitchFamily="2" charset="2"/>
              </a:rPr>
              <a:t> </a:t>
            </a:r>
            <a:r>
              <a:rPr lang="fr-FR" sz="2000" dirty="0" smtClean="0"/>
              <a:t>Une </a:t>
            </a:r>
            <a:r>
              <a:rPr lang="fr-FR" sz="2000" dirty="0"/>
              <a:t>majorité d’agriculteurs dans les zones C et D pour GPS et Garcin, et L pour Perret </a:t>
            </a:r>
          </a:p>
        </p:txBody>
      </p:sp>
      <p:sp>
        <p:nvSpPr>
          <p:cNvPr id="3" name="Espace réservé du numéro de diapositive 2"/>
          <p:cNvSpPr>
            <a:spLocks noGrp="1"/>
          </p:cNvSpPr>
          <p:nvPr>
            <p:ph type="sldNum" sz="quarter" idx="12"/>
          </p:nvPr>
        </p:nvSpPr>
        <p:spPr/>
        <p:txBody>
          <a:bodyPr/>
          <a:lstStyle/>
          <a:p>
            <a:fld id="{F5AD09F1-7F1A-40E0-A08E-C80FD419D747}" type="slidenum">
              <a:rPr lang="fr-FR" smtClean="0"/>
              <a:t>10</a:t>
            </a:fld>
            <a:endParaRPr lang="fr-FR"/>
          </a:p>
        </p:txBody>
      </p:sp>
      <p:grpSp>
        <p:nvGrpSpPr>
          <p:cNvPr id="20" name="Groupe 19"/>
          <p:cNvGrpSpPr/>
          <p:nvPr/>
        </p:nvGrpSpPr>
        <p:grpSpPr>
          <a:xfrm>
            <a:off x="-36513" y="-984"/>
            <a:ext cx="1094544" cy="6868282"/>
            <a:chOff x="-36513" y="-984"/>
            <a:chExt cx="1094544" cy="6868282"/>
          </a:xfrm>
        </p:grpSpPr>
        <p:pic>
          <p:nvPicPr>
            <p:cNvPr id="22" name="Image 21"/>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23" name="Image 22"/>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24" name="Image 23"/>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25" name="Image 24"/>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26" name="Image 25"/>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27" name="Image 26"/>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8" name="Ellipse 27"/>
          <p:cNvSpPr>
            <a:spLocks noChangeArrowheads="1"/>
          </p:cNvSpPr>
          <p:nvPr/>
        </p:nvSpPr>
        <p:spPr bwMode="auto">
          <a:xfrm>
            <a:off x="7236904" y="1539636"/>
            <a:ext cx="431439" cy="441583"/>
          </a:xfrm>
          <a:prstGeom prst="ellipse">
            <a:avLst/>
          </a:prstGeom>
          <a:solidFill>
            <a:schemeClr val="accent2">
              <a:lumMod val="40000"/>
              <a:lumOff val="60000"/>
            </a:schemeClr>
          </a:solidFill>
          <a:ln w="28575">
            <a:solidFill>
              <a:srgbClr val="FF000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fr-FR" sz="1100" dirty="0">
              <a:solidFill>
                <a:schemeClr val="accent2">
                  <a:lumMod val="40000"/>
                  <a:lumOff val="60000"/>
                </a:schemeClr>
              </a:solidFill>
              <a:latin typeface="+mn-lt"/>
              <a:ea typeface="+mn-ea"/>
            </a:endParaRPr>
          </a:p>
        </p:txBody>
      </p:sp>
      <p:sp>
        <p:nvSpPr>
          <p:cNvPr id="5" name="ZoneTexte 4"/>
          <p:cNvSpPr txBox="1"/>
          <p:nvPr/>
        </p:nvSpPr>
        <p:spPr>
          <a:xfrm>
            <a:off x="7750989" y="1283373"/>
            <a:ext cx="1418886" cy="954107"/>
          </a:xfrm>
          <a:prstGeom prst="rect">
            <a:avLst/>
          </a:prstGeom>
          <a:noFill/>
        </p:spPr>
        <p:txBody>
          <a:bodyPr wrap="square" rtlCol="0">
            <a:spAutoFit/>
          </a:bodyPr>
          <a:lstStyle/>
          <a:p>
            <a:r>
              <a:rPr lang="fr-FR" sz="1400" b="1" dirty="0"/>
              <a:t>Sol : argileux</a:t>
            </a:r>
          </a:p>
          <a:p>
            <a:r>
              <a:rPr lang="fr-FR" sz="1400" b="1" dirty="0"/>
              <a:t>Pluie : 900-1000 mm/an</a:t>
            </a:r>
          </a:p>
          <a:p>
            <a:r>
              <a:rPr lang="fr-FR" sz="1400" b="1" dirty="0"/>
              <a:t>T° </a:t>
            </a:r>
            <a:r>
              <a:rPr lang="fr-FR" sz="1400" b="1" dirty="0" err="1"/>
              <a:t>moy</a:t>
            </a:r>
            <a:r>
              <a:rPr lang="fr-FR" sz="1400" b="1" dirty="0"/>
              <a:t> : 10-12°C</a:t>
            </a:r>
          </a:p>
        </p:txBody>
      </p:sp>
      <p:sp>
        <p:nvSpPr>
          <p:cNvPr id="29" name="Ellipse 28"/>
          <p:cNvSpPr>
            <a:spLocks noChangeArrowheads="1"/>
          </p:cNvSpPr>
          <p:nvPr/>
        </p:nvSpPr>
        <p:spPr bwMode="auto">
          <a:xfrm>
            <a:off x="7236903" y="2727363"/>
            <a:ext cx="431439" cy="453181"/>
          </a:xfrm>
          <a:prstGeom prst="ellipse">
            <a:avLst/>
          </a:prstGeom>
          <a:solidFill>
            <a:schemeClr val="accent1">
              <a:lumMod val="40000"/>
              <a:lumOff val="60000"/>
            </a:schemeClr>
          </a:solidFill>
          <a:ln w="28575">
            <a:solidFill>
              <a:srgbClr val="00B0F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fr-FR" sz="1100" dirty="0">
              <a:solidFill>
                <a:schemeClr val="accent2">
                  <a:lumMod val="40000"/>
                  <a:lumOff val="60000"/>
                </a:schemeClr>
              </a:solidFill>
              <a:latin typeface="+mn-lt"/>
              <a:ea typeface="+mn-ea"/>
            </a:endParaRPr>
          </a:p>
        </p:txBody>
      </p:sp>
      <p:sp>
        <p:nvSpPr>
          <p:cNvPr id="30" name="ZoneTexte 29"/>
          <p:cNvSpPr txBox="1"/>
          <p:nvPr/>
        </p:nvSpPr>
        <p:spPr>
          <a:xfrm>
            <a:off x="7750989" y="2520102"/>
            <a:ext cx="1418886" cy="1169551"/>
          </a:xfrm>
          <a:prstGeom prst="rect">
            <a:avLst/>
          </a:prstGeom>
          <a:noFill/>
        </p:spPr>
        <p:txBody>
          <a:bodyPr wrap="square" rtlCol="0">
            <a:spAutoFit/>
          </a:bodyPr>
          <a:lstStyle/>
          <a:p>
            <a:r>
              <a:rPr lang="fr-FR" sz="1400" b="1" dirty="0"/>
              <a:t>Sol : argileux</a:t>
            </a:r>
          </a:p>
          <a:p>
            <a:r>
              <a:rPr lang="fr-FR" sz="1400" b="1" dirty="0"/>
              <a:t>Pluie : 700-800 mm/an</a:t>
            </a:r>
          </a:p>
          <a:p>
            <a:r>
              <a:rPr lang="fr-FR" sz="1400" b="1" dirty="0"/>
              <a:t>T° </a:t>
            </a:r>
            <a:r>
              <a:rPr lang="fr-FR" sz="1400" b="1" dirty="0" err="1"/>
              <a:t>moy</a:t>
            </a:r>
            <a:r>
              <a:rPr lang="fr-FR" sz="1400" b="1" dirty="0"/>
              <a:t> : 13-13,5°C</a:t>
            </a:r>
          </a:p>
        </p:txBody>
      </p:sp>
      <p:sp>
        <p:nvSpPr>
          <p:cNvPr id="31" name="Ellipse 30"/>
          <p:cNvSpPr>
            <a:spLocks noChangeArrowheads="1"/>
          </p:cNvSpPr>
          <p:nvPr/>
        </p:nvSpPr>
        <p:spPr bwMode="auto">
          <a:xfrm>
            <a:off x="7261646" y="4060830"/>
            <a:ext cx="431439" cy="453181"/>
          </a:xfrm>
          <a:prstGeom prst="ellipse">
            <a:avLst/>
          </a:prstGeom>
          <a:solidFill>
            <a:schemeClr val="accent4">
              <a:lumMod val="40000"/>
              <a:lumOff val="60000"/>
            </a:schemeClr>
          </a:solidFill>
          <a:ln w="28575">
            <a:solidFill>
              <a:srgbClr val="00B050"/>
            </a:solidFill>
            <a:round/>
            <a:headEnd/>
            <a:tailEnd/>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fr-FR" sz="1100" dirty="0">
              <a:solidFill>
                <a:schemeClr val="accent2">
                  <a:lumMod val="40000"/>
                  <a:lumOff val="60000"/>
                </a:schemeClr>
              </a:solidFill>
              <a:latin typeface="+mn-lt"/>
              <a:ea typeface="+mn-ea"/>
            </a:endParaRPr>
          </a:p>
        </p:txBody>
      </p:sp>
      <p:sp>
        <p:nvSpPr>
          <p:cNvPr id="32" name="ZoneTexte 31"/>
          <p:cNvSpPr txBox="1"/>
          <p:nvPr/>
        </p:nvSpPr>
        <p:spPr>
          <a:xfrm>
            <a:off x="7725114" y="3896195"/>
            <a:ext cx="1418886" cy="1169551"/>
          </a:xfrm>
          <a:prstGeom prst="rect">
            <a:avLst/>
          </a:prstGeom>
          <a:noFill/>
        </p:spPr>
        <p:txBody>
          <a:bodyPr wrap="square" rtlCol="0">
            <a:spAutoFit/>
          </a:bodyPr>
          <a:lstStyle/>
          <a:p>
            <a:r>
              <a:rPr lang="fr-FR" sz="1400" b="1" dirty="0"/>
              <a:t>Sol : limoneux</a:t>
            </a:r>
          </a:p>
          <a:p>
            <a:r>
              <a:rPr lang="fr-FR" sz="1400" b="1" dirty="0"/>
              <a:t>Pluie : 550-650 mm/an</a:t>
            </a:r>
          </a:p>
          <a:p>
            <a:r>
              <a:rPr lang="fr-FR" sz="1400" b="1" dirty="0"/>
              <a:t>T° </a:t>
            </a:r>
            <a:r>
              <a:rPr lang="fr-FR" sz="1400" b="1" dirty="0" err="1"/>
              <a:t>moy</a:t>
            </a:r>
            <a:r>
              <a:rPr lang="fr-FR" sz="1400" b="1" dirty="0"/>
              <a:t> : 13,5-14,5°C</a:t>
            </a:r>
          </a:p>
        </p:txBody>
      </p:sp>
      <p:sp>
        <p:nvSpPr>
          <p:cNvPr id="33" name="Ellipse 32"/>
          <p:cNvSpPr>
            <a:spLocks noChangeArrowheads="1"/>
          </p:cNvSpPr>
          <p:nvPr/>
        </p:nvSpPr>
        <p:spPr bwMode="auto">
          <a:xfrm>
            <a:off x="4361710" y="4054300"/>
            <a:ext cx="611862" cy="670672"/>
          </a:xfrm>
          <a:prstGeom prst="ellipse">
            <a:avLst/>
          </a:prstGeom>
          <a:solidFill>
            <a:srgbClr val="D4DAD6"/>
          </a:solidFill>
          <a:ln w="38100">
            <a:solidFill>
              <a:srgbClr val="00B0F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fr-FR" sz="2800" dirty="0">
                <a:latin typeface="+mn-lt"/>
                <a:ea typeface="+mn-ea"/>
              </a:rPr>
              <a:t>M</a:t>
            </a:r>
            <a:endParaRPr lang="fr-FR" sz="1100" dirty="0">
              <a:latin typeface="+mn-lt"/>
              <a:ea typeface="+mn-ea"/>
            </a:endParaRPr>
          </a:p>
        </p:txBody>
      </p:sp>
      <p:sp>
        <p:nvSpPr>
          <p:cNvPr id="6" name="ZoneTexte 5"/>
          <p:cNvSpPr txBox="1"/>
          <p:nvPr/>
        </p:nvSpPr>
        <p:spPr>
          <a:xfrm>
            <a:off x="1628213" y="1014003"/>
            <a:ext cx="6832219" cy="461665"/>
          </a:xfrm>
          <a:prstGeom prst="rect">
            <a:avLst/>
          </a:prstGeom>
          <a:noFill/>
        </p:spPr>
        <p:txBody>
          <a:bodyPr wrap="square" rtlCol="0">
            <a:spAutoFit/>
          </a:bodyPr>
          <a:lstStyle/>
          <a:p>
            <a:r>
              <a:rPr lang="fr-FR" sz="2400" dirty="0">
                <a:solidFill>
                  <a:schemeClr val="accent2"/>
                </a:solidFill>
              </a:rPr>
              <a:t>Délimitation de zones pédoclimatiques</a:t>
            </a:r>
            <a:endParaRPr lang="fr-FR" sz="2400" dirty="0"/>
          </a:p>
        </p:txBody>
      </p:sp>
      <p:sp>
        <p:nvSpPr>
          <p:cNvPr id="16" name="ZoneTexte 15"/>
          <p:cNvSpPr txBox="1"/>
          <p:nvPr/>
        </p:nvSpPr>
        <p:spPr>
          <a:xfrm>
            <a:off x="1043608" y="6610933"/>
            <a:ext cx="948337" cy="276999"/>
          </a:xfrm>
          <a:prstGeom prst="rect">
            <a:avLst/>
          </a:prstGeom>
          <a:noFill/>
        </p:spPr>
        <p:txBody>
          <a:bodyPr wrap="none" rtlCol="0">
            <a:spAutoFit/>
          </a:bodyPr>
          <a:lstStyle/>
          <a:p>
            <a:r>
              <a:rPr lang="fr-FR" sz="1200" i="1" dirty="0"/>
              <a:t>S</a:t>
            </a:r>
            <a:r>
              <a:rPr lang="en-US" sz="1200" i="1" dirty="0" err="1"/>
              <a:t>ource</a:t>
            </a:r>
            <a:r>
              <a:rPr lang="en-US" sz="1200" i="1" dirty="0"/>
              <a:t> : </a:t>
            </a:r>
            <a:r>
              <a:rPr lang="en-US" sz="1200" i="1" dirty="0" smtClean="0"/>
              <a:t>IGN</a:t>
            </a:r>
            <a:endParaRPr lang="fr-FR" sz="1200" i="1" dirty="0"/>
          </a:p>
        </p:txBody>
      </p:sp>
      <p:sp>
        <p:nvSpPr>
          <p:cNvPr id="3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65620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1133772"/>
            <a:ext cx="7283152" cy="4992392"/>
          </a:xfrm>
        </p:spPr>
        <p:txBody>
          <a:bodyPr/>
          <a:lstStyle/>
          <a:p>
            <a:pPr marL="0" indent="0">
              <a:buNone/>
            </a:pPr>
            <a:r>
              <a:rPr lang="fr-FR" dirty="0">
                <a:solidFill>
                  <a:schemeClr val="accent5">
                    <a:lumMod val="75000"/>
                  </a:schemeClr>
                </a:solidFill>
              </a:rPr>
              <a:t>2</a:t>
            </a:r>
            <a:r>
              <a:rPr lang="fr-FR" baseline="30000" dirty="0">
                <a:solidFill>
                  <a:schemeClr val="accent5">
                    <a:lumMod val="75000"/>
                  </a:schemeClr>
                </a:solidFill>
              </a:rPr>
              <a:t>ème</a:t>
            </a:r>
            <a:r>
              <a:rPr lang="fr-FR" dirty="0">
                <a:solidFill>
                  <a:schemeClr val="accent5">
                    <a:lumMod val="75000"/>
                  </a:schemeClr>
                </a:solidFill>
              </a:rPr>
              <a:t> étape : formaliser un cadre de réflexion et identifier les hypothèses à tester</a:t>
            </a:r>
          </a:p>
          <a:p>
            <a:pPr marL="0" indent="0">
              <a:buNone/>
            </a:pPr>
            <a:endParaRPr lang="fr-FR" dirty="0"/>
          </a:p>
          <a:p>
            <a:pPr>
              <a:buFontTx/>
              <a:buChar char="-"/>
            </a:pPr>
            <a:r>
              <a:rPr lang="fr-FR" sz="2000" dirty="0"/>
              <a:t>Schématiser le processus de décision de la fertilisation azotée à l’échelle de la parcelle et de l’exploitation</a:t>
            </a:r>
          </a:p>
          <a:p>
            <a:pPr>
              <a:buFontTx/>
              <a:buChar char="-"/>
            </a:pPr>
            <a:r>
              <a:rPr lang="fr-FR" sz="2000" dirty="0"/>
              <a:t>Identifier des moments clés de la fertilisation azotée à partir des besoins de la plante (stades </a:t>
            </a:r>
            <a:r>
              <a:rPr lang="fr-FR" sz="2000" dirty="0" err="1"/>
              <a:t>phénologiques</a:t>
            </a:r>
            <a:r>
              <a:rPr lang="fr-FR" sz="2000" dirty="0"/>
              <a:t>)</a:t>
            </a:r>
          </a:p>
          <a:p>
            <a:pPr>
              <a:buFontTx/>
              <a:buChar char="-"/>
            </a:pPr>
            <a:r>
              <a:rPr lang="fr-FR" sz="2000" dirty="0"/>
              <a:t>Identifier tous les facteurs qui peuvent influencer ce système</a:t>
            </a:r>
          </a:p>
          <a:p>
            <a:pPr>
              <a:buFontTx/>
              <a:buChar char="-"/>
            </a:pPr>
            <a:r>
              <a:rPr lang="fr-FR" sz="2000" dirty="0"/>
              <a:t>Représenter les relations entre les composants</a:t>
            </a:r>
          </a:p>
          <a:p>
            <a:pPr>
              <a:buFontTx/>
              <a:buChar char="-"/>
            </a:pPr>
            <a:endParaRPr lang="fr-FR" sz="2000" dirty="0"/>
          </a:p>
          <a:p>
            <a:pPr marL="0" indent="0">
              <a:buNone/>
            </a:pPr>
            <a:endParaRPr lang="fr-FR" sz="20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Titre 8"/>
          <p:cNvSpPr>
            <a:spLocks noGrp="1"/>
          </p:cNvSpPr>
          <p:nvPr>
            <p:ph type="title"/>
          </p:nvPr>
        </p:nvSpPr>
        <p:spPr>
          <a:xfrm>
            <a:off x="1403648" y="-27384"/>
            <a:ext cx="7283152" cy="1143000"/>
          </a:xfrm>
        </p:spPr>
        <p:txBody>
          <a:bodyPr>
            <a:normAutofit/>
          </a:bodyPr>
          <a:lstStyle/>
          <a:p>
            <a:r>
              <a:rPr lang="fr-FR" sz="4000" dirty="0">
                <a:solidFill>
                  <a:schemeClr val="accent2"/>
                </a:solidFill>
              </a:rPr>
              <a:t>III. Démarche de l’étude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11</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87037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3343681" y="4086825"/>
            <a:ext cx="2664296" cy="1107996"/>
          </a:xfrm>
          <a:prstGeom prst="rect">
            <a:avLst/>
          </a:prstGeom>
          <a:noFill/>
          <a:ln w="28575">
            <a:solidFill>
              <a:srgbClr val="FF0000"/>
            </a:solidFill>
          </a:ln>
        </p:spPr>
        <p:txBody>
          <a:bodyPr wrap="square" rtlCol="0">
            <a:spAutoFit/>
          </a:bodyPr>
          <a:lstStyle/>
          <a:p>
            <a:pPr algn="ctr"/>
            <a:r>
              <a:rPr lang="fr-FR" b="1" dirty="0"/>
              <a:t>STRATEGIE FERTILISATION</a:t>
            </a:r>
          </a:p>
          <a:p>
            <a:pPr marL="285750" indent="-285750">
              <a:buFont typeface="Arial" panose="020B0604020202020204" pitchFamily="34" charset="0"/>
              <a:buChar char="•"/>
            </a:pPr>
            <a:r>
              <a:rPr lang="fr-FR" sz="1600" dirty="0"/>
              <a:t>Dose totale prévisionnelle</a:t>
            </a:r>
          </a:p>
          <a:p>
            <a:pPr marL="285750" indent="-285750">
              <a:buFont typeface="Arial" panose="020B0604020202020204" pitchFamily="34" charset="0"/>
              <a:buChar char="•"/>
            </a:pPr>
            <a:r>
              <a:rPr lang="fr-FR" sz="1600" dirty="0"/>
              <a:t>Plan prévisionnel</a:t>
            </a:r>
          </a:p>
          <a:p>
            <a:pPr marL="285750" indent="-285750">
              <a:buFont typeface="Arial" panose="020B0604020202020204" pitchFamily="34" charset="0"/>
              <a:buChar char="•"/>
            </a:pPr>
            <a:r>
              <a:rPr lang="fr-FR" sz="1600" dirty="0"/>
              <a:t>Formulation et Forme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12</a:t>
            </a:fld>
            <a:endParaRPr lang="fr-FR"/>
          </a:p>
        </p:txBody>
      </p:sp>
      <p:grpSp>
        <p:nvGrpSpPr>
          <p:cNvPr id="39" name="Groupe 38"/>
          <p:cNvGrpSpPr/>
          <p:nvPr/>
        </p:nvGrpSpPr>
        <p:grpSpPr>
          <a:xfrm>
            <a:off x="1475656" y="980728"/>
            <a:ext cx="6768752" cy="1584176"/>
            <a:chOff x="1475656" y="87135"/>
            <a:chExt cx="6768752" cy="1584176"/>
          </a:xfrm>
        </p:grpSpPr>
        <p:sp>
          <p:nvSpPr>
            <p:cNvPr id="19" name="ZoneTexte 18"/>
            <p:cNvSpPr txBox="1"/>
            <p:nvPr/>
          </p:nvSpPr>
          <p:spPr>
            <a:xfrm>
              <a:off x="1740921" y="476672"/>
              <a:ext cx="2465784" cy="1077218"/>
            </a:xfrm>
            <a:prstGeom prst="rect">
              <a:avLst/>
            </a:prstGeom>
            <a:noFill/>
            <a:ln>
              <a:solidFill>
                <a:srgbClr val="00B050"/>
              </a:solidFill>
            </a:ln>
          </p:spPr>
          <p:txBody>
            <a:bodyPr wrap="square" rtlCol="0">
              <a:spAutoFit/>
            </a:bodyPr>
            <a:lstStyle/>
            <a:p>
              <a:pPr marL="285750" indent="-285750">
                <a:buFont typeface="Arial" panose="020B0604020202020204" pitchFamily="34" charset="0"/>
                <a:buChar char="•"/>
              </a:pPr>
              <a:r>
                <a:rPr lang="fr-FR" sz="1600" dirty="0"/>
                <a:t>Variété</a:t>
              </a:r>
            </a:p>
            <a:p>
              <a:pPr marL="285750" indent="-285750">
                <a:buFont typeface="Arial" panose="020B0604020202020204" pitchFamily="34" charset="0"/>
                <a:buChar char="•"/>
              </a:pPr>
              <a:r>
                <a:rPr lang="fr-FR" sz="1600" dirty="0"/>
                <a:t>Irrigation</a:t>
              </a:r>
            </a:p>
            <a:p>
              <a:pPr marL="285750" indent="-285750">
                <a:buFont typeface="Arial" panose="020B0604020202020204" pitchFamily="34" charset="0"/>
                <a:buChar char="•"/>
              </a:pPr>
              <a:r>
                <a:rPr lang="fr-FR" sz="1600" dirty="0"/>
                <a:t>Potentiel de la parcelle</a:t>
              </a:r>
            </a:p>
            <a:p>
              <a:pPr marL="285750" indent="-285750">
                <a:buFont typeface="Arial" panose="020B0604020202020204" pitchFamily="34" charset="0"/>
                <a:buChar char="•"/>
              </a:pPr>
              <a:r>
                <a:rPr lang="fr-FR" sz="1600" dirty="0"/>
                <a:t>Précédent cultural</a:t>
              </a:r>
            </a:p>
          </p:txBody>
        </p:sp>
        <p:sp>
          <p:nvSpPr>
            <p:cNvPr id="20" name="ZoneTexte 19"/>
            <p:cNvSpPr txBox="1"/>
            <p:nvPr/>
          </p:nvSpPr>
          <p:spPr>
            <a:xfrm>
              <a:off x="4926838" y="620688"/>
              <a:ext cx="3088908" cy="830997"/>
            </a:xfrm>
            <a:prstGeom prst="rect">
              <a:avLst/>
            </a:prstGeom>
            <a:noFill/>
            <a:ln>
              <a:solidFill>
                <a:srgbClr val="00B050"/>
              </a:solidFill>
            </a:ln>
          </p:spPr>
          <p:txBody>
            <a:bodyPr wrap="square" rtlCol="0">
              <a:spAutoFit/>
            </a:bodyPr>
            <a:lstStyle/>
            <a:p>
              <a:pPr marL="285750" indent="-285750">
                <a:buFont typeface="Arial" panose="020B0604020202020204" pitchFamily="34" charset="0"/>
                <a:buChar char="•"/>
              </a:pPr>
              <a:r>
                <a:rPr lang="fr-FR" sz="1600" dirty="0"/>
                <a:t>Amendements</a:t>
              </a:r>
            </a:p>
            <a:p>
              <a:pPr marL="285750" indent="-285750">
                <a:buFont typeface="Arial" panose="020B0604020202020204" pitchFamily="34" charset="0"/>
                <a:buChar char="•"/>
              </a:pPr>
              <a:r>
                <a:rPr lang="fr-FR" sz="1600" dirty="0"/>
                <a:t>Gestion des résidus de culture</a:t>
              </a:r>
            </a:p>
            <a:p>
              <a:pPr marL="285750" indent="-285750">
                <a:buFont typeface="Arial" panose="020B0604020202020204" pitchFamily="34" charset="0"/>
                <a:buChar char="•"/>
              </a:pPr>
              <a:r>
                <a:rPr lang="fr-FR" sz="1600" dirty="0"/>
                <a:t>Travail du sol</a:t>
              </a:r>
            </a:p>
          </p:txBody>
        </p:sp>
        <p:sp>
          <p:nvSpPr>
            <p:cNvPr id="3" name="Rectangle 2"/>
            <p:cNvSpPr/>
            <p:nvPr/>
          </p:nvSpPr>
          <p:spPr>
            <a:xfrm>
              <a:off x="1475656" y="87135"/>
              <a:ext cx="6768752" cy="158417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3707904" y="127665"/>
              <a:ext cx="1935851" cy="369332"/>
            </a:xfrm>
            <a:prstGeom prst="rect">
              <a:avLst/>
            </a:prstGeom>
            <a:noFill/>
          </p:spPr>
          <p:txBody>
            <a:bodyPr wrap="none" rtlCol="0">
              <a:spAutoFit/>
            </a:bodyPr>
            <a:lstStyle/>
            <a:p>
              <a:r>
                <a:rPr lang="fr-FR" b="1" dirty="0"/>
                <a:t>ECHELLE PARCELLE</a:t>
              </a:r>
            </a:p>
          </p:txBody>
        </p:sp>
      </p:grpSp>
      <p:cxnSp>
        <p:nvCxnSpPr>
          <p:cNvPr id="6" name="Connecteur droit avec flèche 5"/>
          <p:cNvCxnSpPr>
            <a:stCxn id="19" idx="2"/>
            <a:endCxn id="9" idx="0"/>
          </p:cNvCxnSpPr>
          <p:nvPr/>
        </p:nvCxnSpPr>
        <p:spPr>
          <a:xfrm flipH="1">
            <a:off x="2181926" y="2447483"/>
            <a:ext cx="791887" cy="72600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20" idx="2"/>
            <a:endCxn id="10" idx="0"/>
          </p:cNvCxnSpPr>
          <p:nvPr/>
        </p:nvCxnSpPr>
        <p:spPr>
          <a:xfrm>
            <a:off x="6471292" y="2345278"/>
            <a:ext cx="404964" cy="65399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e 6"/>
          <p:cNvGrpSpPr/>
          <p:nvPr/>
        </p:nvGrpSpPr>
        <p:grpSpPr>
          <a:xfrm>
            <a:off x="871972" y="3173487"/>
            <a:ext cx="2619908" cy="1467336"/>
            <a:chOff x="871972" y="3173487"/>
            <a:chExt cx="2619908" cy="1467336"/>
          </a:xfrm>
        </p:grpSpPr>
        <p:sp>
          <p:nvSpPr>
            <p:cNvPr id="9" name="ZoneTexte 8"/>
            <p:cNvSpPr txBox="1"/>
            <p:nvPr/>
          </p:nvSpPr>
          <p:spPr>
            <a:xfrm>
              <a:off x="871972" y="3173487"/>
              <a:ext cx="2619908" cy="615553"/>
            </a:xfrm>
            <a:prstGeom prst="rect">
              <a:avLst/>
            </a:prstGeom>
            <a:noFill/>
            <a:ln w="28575">
              <a:solidFill>
                <a:schemeClr val="bg1">
                  <a:lumMod val="50000"/>
                </a:schemeClr>
              </a:solidFill>
            </a:ln>
          </p:spPr>
          <p:txBody>
            <a:bodyPr wrap="square" rtlCol="0">
              <a:spAutoFit/>
            </a:bodyPr>
            <a:lstStyle/>
            <a:p>
              <a:pPr algn="ctr"/>
              <a:r>
                <a:rPr lang="fr-FR" b="1" dirty="0"/>
                <a:t>BESOINS DE LA PLANTE </a:t>
              </a:r>
            </a:p>
            <a:p>
              <a:r>
                <a:rPr lang="fr-FR" sz="1600" dirty="0">
                  <a:sym typeface="Wingdings" panose="05000000000000000000" pitchFamily="2" charset="2"/>
                </a:rPr>
                <a:t> </a:t>
              </a:r>
              <a:r>
                <a:rPr lang="fr-FR" sz="1600" dirty="0"/>
                <a:t>Objectif de rendement</a:t>
              </a:r>
            </a:p>
          </p:txBody>
        </p:sp>
        <p:cxnSp>
          <p:nvCxnSpPr>
            <p:cNvPr id="22" name="Connecteur droit avec flèche 21"/>
            <p:cNvCxnSpPr>
              <a:stCxn id="9" idx="2"/>
              <a:endCxn id="18" idx="1"/>
            </p:cNvCxnSpPr>
            <p:nvPr/>
          </p:nvCxnSpPr>
          <p:spPr>
            <a:xfrm>
              <a:off x="2181926" y="3789040"/>
              <a:ext cx="1161755" cy="8517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5508104" y="2999274"/>
            <a:ext cx="2736304" cy="1641549"/>
            <a:chOff x="5508104" y="2999274"/>
            <a:chExt cx="2736304" cy="1641549"/>
          </a:xfrm>
        </p:grpSpPr>
        <p:sp>
          <p:nvSpPr>
            <p:cNvPr id="10" name="ZoneTexte 9"/>
            <p:cNvSpPr txBox="1"/>
            <p:nvPr/>
          </p:nvSpPr>
          <p:spPr>
            <a:xfrm>
              <a:off x="5508104" y="2999274"/>
              <a:ext cx="2736304" cy="861774"/>
            </a:xfrm>
            <a:prstGeom prst="rect">
              <a:avLst/>
            </a:prstGeom>
            <a:noFill/>
            <a:ln w="28575">
              <a:solidFill>
                <a:schemeClr val="bg1">
                  <a:lumMod val="50000"/>
                </a:schemeClr>
              </a:solidFill>
            </a:ln>
          </p:spPr>
          <p:txBody>
            <a:bodyPr wrap="square" rtlCol="0">
              <a:spAutoFit/>
            </a:bodyPr>
            <a:lstStyle/>
            <a:p>
              <a:pPr algn="ctr"/>
              <a:r>
                <a:rPr lang="fr-FR" b="1" dirty="0"/>
                <a:t>FOURNITURES DU SOL</a:t>
              </a:r>
            </a:p>
            <a:p>
              <a:pPr marL="285750" indent="-285750">
                <a:buFont typeface="Arial" panose="020B0604020202020204" pitchFamily="34" charset="0"/>
                <a:buChar char="•"/>
              </a:pPr>
              <a:r>
                <a:rPr lang="fr-FR" sz="1600" dirty="0"/>
                <a:t>RSH</a:t>
              </a:r>
            </a:p>
            <a:p>
              <a:pPr marL="285750" indent="-285750">
                <a:buFont typeface="Arial" panose="020B0604020202020204" pitchFamily="34" charset="0"/>
                <a:buChar char="•"/>
              </a:pPr>
              <a:r>
                <a:rPr lang="fr-FR" sz="1600" dirty="0"/>
                <a:t>Minéralisation de la MO</a:t>
              </a:r>
            </a:p>
          </p:txBody>
        </p:sp>
        <p:cxnSp>
          <p:nvCxnSpPr>
            <p:cNvPr id="24" name="Connecteur droit avec flèche 23"/>
            <p:cNvCxnSpPr>
              <a:stCxn id="10" idx="2"/>
              <a:endCxn id="18" idx="3"/>
            </p:cNvCxnSpPr>
            <p:nvPr/>
          </p:nvCxnSpPr>
          <p:spPr>
            <a:xfrm flipH="1">
              <a:off x="6007977" y="3861048"/>
              <a:ext cx="868279" cy="779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205801" y="5530587"/>
            <a:ext cx="4150175" cy="1138773"/>
          </a:xfrm>
          <a:prstGeom prst="rect">
            <a:avLst/>
          </a:prstGeom>
          <a:noFill/>
          <a:ln w="28575">
            <a:solidFill>
              <a:srgbClr val="7030A0"/>
            </a:solidFill>
          </a:ln>
        </p:spPr>
        <p:txBody>
          <a:bodyPr wrap="none" rtlCol="0">
            <a:spAutoFit/>
          </a:bodyPr>
          <a:lstStyle/>
          <a:p>
            <a:pPr algn="ctr"/>
            <a:r>
              <a:rPr lang="fr-FR" b="1" dirty="0"/>
              <a:t>ECHELLE EXPLOITATION</a:t>
            </a:r>
          </a:p>
          <a:p>
            <a:pPr marL="285750" indent="-285750">
              <a:buFont typeface="Arial" panose="020B0604020202020204" pitchFamily="34" charset="0"/>
              <a:buChar char="•"/>
            </a:pPr>
            <a:r>
              <a:rPr lang="fr-FR" sz="1600" dirty="0"/>
              <a:t>Expérience personnelle</a:t>
            </a:r>
          </a:p>
          <a:p>
            <a:pPr marL="285750" indent="-285750">
              <a:buFont typeface="Arial" panose="020B0604020202020204" pitchFamily="34" charset="0"/>
              <a:buChar char="•"/>
            </a:pPr>
            <a:r>
              <a:rPr lang="fr-FR" sz="1600" dirty="0"/>
              <a:t>Importance de la parcelle dans l’exploitation</a:t>
            </a:r>
          </a:p>
          <a:p>
            <a:pPr marL="285750" indent="-285750">
              <a:buFont typeface="Arial" panose="020B0604020202020204" pitchFamily="34" charset="0"/>
              <a:buChar char="•"/>
            </a:pPr>
            <a:r>
              <a:rPr lang="fr-FR" sz="1600" dirty="0"/>
              <a:t>Distance parcelle – siège social</a:t>
            </a:r>
          </a:p>
        </p:txBody>
      </p:sp>
      <p:cxnSp>
        <p:nvCxnSpPr>
          <p:cNvPr id="31" name="Connecteur droit avec flèche 30"/>
          <p:cNvCxnSpPr>
            <a:stCxn id="29" idx="0"/>
            <a:endCxn id="18" idx="1"/>
          </p:cNvCxnSpPr>
          <p:nvPr/>
        </p:nvCxnSpPr>
        <p:spPr>
          <a:xfrm flipV="1">
            <a:off x="2280889" y="4640823"/>
            <a:ext cx="1062792" cy="88976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5452499" y="5459159"/>
            <a:ext cx="3367973" cy="1354217"/>
          </a:xfrm>
          <a:prstGeom prst="rect">
            <a:avLst/>
          </a:prstGeom>
          <a:noFill/>
          <a:ln w="28575">
            <a:solidFill>
              <a:srgbClr val="00B0F0"/>
            </a:solidFill>
          </a:ln>
        </p:spPr>
        <p:txBody>
          <a:bodyPr wrap="none" rtlCol="0">
            <a:spAutoFit/>
          </a:bodyPr>
          <a:lstStyle/>
          <a:p>
            <a:pPr algn="ctr"/>
            <a:r>
              <a:rPr lang="fr-FR" b="1" dirty="0"/>
              <a:t>ECHELLE HORS EXPLOITATION</a:t>
            </a:r>
          </a:p>
          <a:p>
            <a:pPr marL="285750" indent="-285750">
              <a:buFont typeface="Arial" panose="020B0604020202020204" pitchFamily="34" charset="0"/>
              <a:buChar char="•"/>
            </a:pPr>
            <a:r>
              <a:rPr lang="fr-FR" sz="1600" dirty="0"/>
              <a:t>Conseil et OAD</a:t>
            </a:r>
          </a:p>
          <a:p>
            <a:pPr marL="285750" indent="-285750">
              <a:buFont typeface="Arial" panose="020B0604020202020204" pitchFamily="34" charset="0"/>
              <a:buChar char="•"/>
            </a:pPr>
            <a:r>
              <a:rPr lang="fr-FR" sz="1600" dirty="0"/>
              <a:t>Mode de commercialisation</a:t>
            </a:r>
          </a:p>
          <a:p>
            <a:pPr marL="285750" indent="-285750">
              <a:buFont typeface="Arial" panose="020B0604020202020204" pitchFamily="34" charset="0"/>
              <a:buChar char="•"/>
            </a:pPr>
            <a:r>
              <a:rPr lang="fr-FR" sz="1600" dirty="0"/>
              <a:t>Cahier des charges industriels</a:t>
            </a:r>
          </a:p>
          <a:p>
            <a:pPr marL="285750" indent="-285750">
              <a:buFont typeface="Arial" panose="020B0604020202020204" pitchFamily="34" charset="0"/>
              <a:buChar char="•"/>
            </a:pPr>
            <a:r>
              <a:rPr lang="fr-FR" sz="1600" dirty="0"/>
              <a:t>Réglementation environnementale</a:t>
            </a:r>
          </a:p>
        </p:txBody>
      </p:sp>
      <p:cxnSp>
        <p:nvCxnSpPr>
          <p:cNvPr id="35" name="Connecteur droit avec flèche 34"/>
          <p:cNvCxnSpPr>
            <a:stCxn id="33" idx="0"/>
            <a:endCxn id="18" idx="3"/>
          </p:cNvCxnSpPr>
          <p:nvPr/>
        </p:nvCxnSpPr>
        <p:spPr>
          <a:xfrm flipH="1" flipV="1">
            <a:off x="6007977" y="4640823"/>
            <a:ext cx="1128509" cy="81833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62963" y="-27384"/>
            <a:ext cx="9239581" cy="830997"/>
          </a:xfrm>
          <a:prstGeom prst="rect">
            <a:avLst/>
          </a:prstGeom>
          <a:noFill/>
        </p:spPr>
        <p:txBody>
          <a:bodyPr wrap="none" rtlCol="0">
            <a:spAutoFit/>
          </a:bodyPr>
          <a:lstStyle/>
          <a:p>
            <a:pPr algn="ctr"/>
            <a:r>
              <a:rPr lang="fr-FR" sz="2400" b="1" dirty="0">
                <a:solidFill>
                  <a:schemeClr val="accent2"/>
                </a:solidFill>
              </a:rPr>
              <a:t>Processus de décision de la fertilisation azotée en début de campagne :</a:t>
            </a:r>
          </a:p>
          <a:p>
            <a:pPr algn="ctr"/>
            <a:r>
              <a:rPr lang="fr-FR" sz="2400" b="1" dirty="0">
                <a:solidFill>
                  <a:schemeClr val="accent2"/>
                </a:solidFill>
              </a:rPr>
              <a:t>- LA STRATEGIE -</a:t>
            </a:r>
          </a:p>
        </p:txBody>
      </p:sp>
      <p:sp>
        <p:nvSpPr>
          <p:cNvPr id="2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0315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5AD09F1-7F1A-40E0-A08E-C80FD419D747}" type="slidenum">
              <a:rPr lang="fr-FR" smtClean="0"/>
              <a:t>13</a:t>
            </a:fld>
            <a:endParaRPr lang="fr-FR"/>
          </a:p>
        </p:txBody>
      </p:sp>
      <p:sp>
        <p:nvSpPr>
          <p:cNvPr id="3" name="ZoneTexte 2"/>
          <p:cNvSpPr txBox="1"/>
          <p:nvPr/>
        </p:nvSpPr>
        <p:spPr>
          <a:xfrm>
            <a:off x="-62867" y="-27384"/>
            <a:ext cx="9400843" cy="830997"/>
          </a:xfrm>
          <a:prstGeom prst="rect">
            <a:avLst/>
          </a:prstGeom>
          <a:noFill/>
        </p:spPr>
        <p:txBody>
          <a:bodyPr wrap="none" rtlCol="0">
            <a:spAutoFit/>
          </a:bodyPr>
          <a:lstStyle/>
          <a:p>
            <a:pPr algn="ctr"/>
            <a:r>
              <a:rPr lang="fr-FR" sz="2400" b="1" dirty="0">
                <a:solidFill>
                  <a:schemeClr val="accent2"/>
                </a:solidFill>
              </a:rPr>
              <a:t>Processus d’ajustement de la fertilisation azotée en cours de campagne :</a:t>
            </a:r>
          </a:p>
          <a:p>
            <a:pPr algn="ctr"/>
            <a:r>
              <a:rPr lang="fr-FR" sz="2400" b="1" dirty="0">
                <a:solidFill>
                  <a:schemeClr val="accent2"/>
                </a:solidFill>
              </a:rPr>
              <a:t>- LA TACTIQUE -</a:t>
            </a:r>
          </a:p>
        </p:txBody>
      </p:sp>
      <p:sp>
        <p:nvSpPr>
          <p:cNvPr id="4" name="ZoneTexte 3"/>
          <p:cNvSpPr txBox="1"/>
          <p:nvPr/>
        </p:nvSpPr>
        <p:spPr>
          <a:xfrm>
            <a:off x="3002201" y="3321078"/>
            <a:ext cx="3455787" cy="1600438"/>
          </a:xfrm>
          <a:prstGeom prst="rect">
            <a:avLst/>
          </a:prstGeom>
          <a:noFill/>
          <a:ln w="28575">
            <a:solidFill>
              <a:srgbClr val="FF0000"/>
            </a:solidFill>
          </a:ln>
        </p:spPr>
        <p:txBody>
          <a:bodyPr wrap="square" rtlCol="0">
            <a:spAutoFit/>
          </a:bodyPr>
          <a:lstStyle/>
          <a:p>
            <a:pPr algn="ctr"/>
            <a:r>
              <a:rPr lang="fr-FR" b="1" dirty="0"/>
              <a:t>TACTIQUE FERTILISATION</a:t>
            </a:r>
          </a:p>
          <a:p>
            <a:pPr algn="ctr"/>
            <a:r>
              <a:rPr lang="fr-FR" sz="1600" dirty="0">
                <a:solidFill>
                  <a:schemeClr val="bg1">
                    <a:lumMod val="50000"/>
                  </a:schemeClr>
                </a:solidFill>
              </a:rPr>
              <a:t>&gt;&gt; pour chaque apport : pré-tallage / montaison / épiaison / qualité</a:t>
            </a:r>
          </a:p>
          <a:p>
            <a:pPr marL="285750" indent="-285750">
              <a:buFont typeface="Arial" panose="020B0604020202020204" pitchFamily="34" charset="0"/>
              <a:buChar char="•"/>
            </a:pPr>
            <a:r>
              <a:rPr lang="fr-FR" sz="1600" dirty="0"/>
              <a:t>Choix dates</a:t>
            </a:r>
          </a:p>
          <a:p>
            <a:pPr marL="285750" indent="-285750">
              <a:buFont typeface="Arial" panose="020B0604020202020204" pitchFamily="34" charset="0"/>
              <a:buChar char="•"/>
            </a:pPr>
            <a:r>
              <a:rPr lang="fr-FR" sz="1600" dirty="0"/>
              <a:t>Choix dose</a:t>
            </a:r>
          </a:p>
          <a:p>
            <a:pPr marL="285750" indent="-285750">
              <a:buFont typeface="Arial" panose="020B0604020202020204" pitchFamily="34" charset="0"/>
              <a:buChar char="•"/>
            </a:pPr>
            <a:r>
              <a:rPr lang="fr-FR" sz="1600" dirty="0"/>
              <a:t>Choix de fractionner ou non</a:t>
            </a:r>
          </a:p>
        </p:txBody>
      </p:sp>
      <p:grpSp>
        <p:nvGrpSpPr>
          <p:cNvPr id="11" name="Groupe 10"/>
          <p:cNvGrpSpPr/>
          <p:nvPr/>
        </p:nvGrpSpPr>
        <p:grpSpPr>
          <a:xfrm>
            <a:off x="1475656" y="980728"/>
            <a:ext cx="6768752" cy="2340350"/>
            <a:chOff x="1475656" y="980728"/>
            <a:chExt cx="6768752" cy="2340350"/>
          </a:xfrm>
        </p:grpSpPr>
        <p:cxnSp>
          <p:nvCxnSpPr>
            <p:cNvPr id="16" name="Connecteur droit avec flèche 15"/>
            <p:cNvCxnSpPr>
              <a:stCxn id="8" idx="2"/>
              <a:endCxn id="4" idx="0"/>
            </p:cNvCxnSpPr>
            <p:nvPr/>
          </p:nvCxnSpPr>
          <p:spPr>
            <a:xfrm flipH="1">
              <a:off x="4730095" y="3160713"/>
              <a:ext cx="129937" cy="16036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1475656" y="980728"/>
              <a:ext cx="6768752" cy="2179985"/>
              <a:chOff x="1475656" y="980728"/>
              <a:chExt cx="6768752" cy="2179985"/>
            </a:xfrm>
          </p:grpSpPr>
          <p:grpSp>
            <p:nvGrpSpPr>
              <p:cNvPr id="5" name="Groupe 4"/>
              <p:cNvGrpSpPr/>
              <p:nvPr/>
            </p:nvGrpSpPr>
            <p:grpSpPr>
              <a:xfrm>
                <a:off x="1475656" y="980728"/>
                <a:ext cx="6768752" cy="2179985"/>
                <a:chOff x="1475656" y="87135"/>
                <a:chExt cx="6768752" cy="1898143"/>
              </a:xfrm>
            </p:grpSpPr>
            <p:sp>
              <p:nvSpPr>
                <p:cNvPr id="6" name="ZoneTexte 5"/>
                <p:cNvSpPr txBox="1"/>
                <p:nvPr/>
              </p:nvSpPr>
              <p:spPr>
                <a:xfrm>
                  <a:off x="1740921" y="476672"/>
                  <a:ext cx="2465784" cy="1323439"/>
                </a:xfrm>
                <a:prstGeom prst="rect">
                  <a:avLst/>
                </a:prstGeom>
                <a:noFill/>
                <a:ln>
                  <a:solidFill>
                    <a:srgbClr val="00B050"/>
                  </a:solidFill>
                </a:ln>
              </p:spPr>
              <p:txBody>
                <a:bodyPr wrap="square" rtlCol="0">
                  <a:spAutoFit/>
                </a:bodyPr>
                <a:lstStyle/>
                <a:p>
                  <a:pPr algn="ctr"/>
                  <a:r>
                    <a:rPr lang="fr-FR" sz="1600" b="1" dirty="0"/>
                    <a:t>PLANTE</a:t>
                  </a:r>
                </a:p>
                <a:p>
                  <a:pPr marL="285750" indent="-285750">
                    <a:buFont typeface="Arial" panose="020B0604020202020204" pitchFamily="34" charset="0"/>
                    <a:buChar char="•"/>
                  </a:pPr>
                  <a:r>
                    <a:rPr lang="fr-FR" sz="1600" dirty="0"/>
                    <a:t>Stade </a:t>
                  </a:r>
                  <a:r>
                    <a:rPr lang="fr-FR" sz="1600" dirty="0" err="1"/>
                    <a:t>phénologique</a:t>
                  </a:r>
                  <a:endParaRPr lang="fr-FR" sz="1600" dirty="0"/>
                </a:p>
                <a:p>
                  <a:pPr marL="285750" indent="-285750">
                    <a:buFont typeface="Arial" panose="020B0604020202020204" pitchFamily="34" charset="0"/>
                    <a:buChar char="•"/>
                  </a:pPr>
                  <a:r>
                    <a:rPr lang="fr-FR" sz="1600" dirty="0"/>
                    <a:t>Elaboration du rendement</a:t>
                  </a:r>
                </a:p>
                <a:p>
                  <a:pPr marL="285750" indent="-285750">
                    <a:buFont typeface="Arial" panose="020B0604020202020204" pitchFamily="34" charset="0"/>
                    <a:buChar char="•"/>
                  </a:pPr>
                  <a:r>
                    <a:rPr lang="fr-FR" sz="1600" dirty="0"/>
                    <a:t>Santé de la plante</a:t>
                  </a:r>
                </a:p>
              </p:txBody>
            </p:sp>
            <p:sp>
              <p:nvSpPr>
                <p:cNvPr id="7" name="ZoneTexte 6"/>
                <p:cNvSpPr txBox="1"/>
                <p:nvPr/>
              </p:nvSpPr>
              <p:spPr>
                <a:xfrm>
                  <a:off x="4371800" y="679988"/>
                  <a:ext cx="2216424" cy="1152337"/>
                </a:xfrm>
                <a:prstGeom prst="rect">
                  <a:avLst/>
                </a:prstGeom>
                <a:noFill/>
                <a:ln>
                  <a:solidFill>
                    <a:srgbClr val="00B050"/>
                  </a:solidFill>
                </a:ln>
              </p:spPr>
              <p:txBody>
                <a:bodyPr wrap="square" rtlCol="0">
                  <a:spAutoFit/>
                </a:bodyPr>
                <a:lstStyle/>
                <a:p>
                  <a:pPr algn="ctr"/>
                  <a:r>
                    <a:rPr lang="fr-FR" sz="1600" b="1" dirty="0"/>
                    <a:t>ITK</a:t>
                  </a:r>
                </a:p>
                <a:p>
                  <a:pPr marL="285750" indent="-285750">
                    <a:buFont typeface="Arial" panose="020B0604020202020204" pitchFamily="34" charset="0"/>
                    <a:buChar char="•"/>
                  </a:pPr>
                  <a:r>
                    <a:rPr lang="fr-FR" sz="1600" dirty="0"/>
                    <a:t>Travail du sol</a:t>
                  </a:r>
                </a:p>
                <a:p>
                  <a:pPr marL="285750" indent="-285750">
                    <a:buFont typeface="Arial" panose="020B0604020202020204" pitchFamily="34" charset="0"/>
                    <a:buChar char="•"/>
                  </a:pPr>
                  <a:r>
                    <a:rPr lang="fr-FR" sz="1600" dirty="0"/>
                    <a:t>Densité de plantes</a:t>
                  </a:r>
                </a:p>
                <a:p>
                  <a:pPr marL="285750" indent="-285750">
                    <a:buFont typeface="Arial" panose="020B0604020202020204" pitchFamily="34" charset="0"/>
                    <a:buChar char="•"/>
                  </a:pPr>
                  <a:r>
                    <a:rPr lang="fr-FR" sz="1600" dirty="0"/>
                    <a:t>Irrigation</a:t>
                  </a:r>
                </a:p>
                <a:p>
                  <a:pPr marL="285750" indent="-285750">
                    <a:buFont typeface="Arial" panose="020B0604020202020204" pitchFamily="34" charset="0"/>
                    <a:buChar char="•"/>
                  </a:pPr>
                  <a:r>
                    <a:rPr lang="fr-FR" sz="1600" dirty="0"/>
                    <a:t>Protection fongique</a:t>
                  </a:r>
                </a:p>
              </p:txBody>
            </p:sp>
            <p:sp>
              <p:nvSpPr>
                <p:cNvPr id="8" name="Rectangle 7"/>
                <p:cNvSpPr/>
                <p:nvPr/>
              </p:nvSpPr>
              <p:spPr>
                <a:xfrm>
                  <a:off x="1475656" y="87135"/>
                  <a:ext cx="6768752" cy="18981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700178" y="127665"/>
                  <a:ext cx="1951303" cy="321582"/>
                </a:xfrm>
                <a:prstGeom prst="rect">
                  <a:avLst/>
                </a:prstGeom>
                <a:noFill/>
              </p:spPr>
              <p:txBody>
                <a:bodyPr wrap="none" rtlCol="0">
                  <a:spAutoFit/>
                </a:bodyPr>
                <a:lstStyle/>
                <a:p>
                  <a:pPr algn="ctr"/>
                  <a:r>
                    <a:rPr lang="fr-FR" b="1" dirty="0"/>
                    <a:t>ECHELLE PARCELLE</a:t>
                  </a:r>
                </a:p>
              </p:txBody>
            </p:sp>
          </p:grpSp>
          <p:sp>
            <p:nvSpPr>
              <p:cNvPr id="27" name="ZoneTexte 26"/>
              <p:cNvSpPr txBox="1"/>
              <p:nvPr/>
            </p:nvSpPr>
            <p:spPr>
              <a:xfrm>
                <a:off x="6645291" y="1784721"/>
                <a:ext cx="1455101" cy="584775"/>
              </a:xfrm>
              <a:prstGeom prst="rect">
                <a:avLst/>
              </a:prstGeom>
              <a:noFill/>
              <a:ln>
                <a:solidFill>
                  <a:srgbClr val="00B050"/>
                </a:solidFill>
              </a:ln>
            </p:spPr>
            <p:txBody>
              <a:bodyPr wrap="square" rtlCol="0">
                <a:spAutoFit/>
              </a:bodyPr>
              <a:lstStyle/>
              <a:p>
                <a:pPr algn="ctr"/>
                <a:r>
                  <a:rPr lang="fr-FR" sz="1600" b="1" dirty="0"/>
                  <a:t>AZOTE DU SOL</a:t>
                </a:r>
              </a:p>
              <a:p>
                <a:pPr marL="285750" indent="-285750">
                  <a:buFont typeface="Arial" panose="020B0604020202020204" pitchFamily="34" charset="0"/>
                  <a:buChar char="•"/>
                </a:pPr>
                <a:r>
                  <a:rPr lang="fr-FR" sz="1600" dirty="0"/>
                  <a:t>RSH</a:t>
                </a:r>
              </a:p>
            </p:txBody>
          </p:sp>
        </p:grpSp>
      </p:grpSp>
      <p:grpSp>
        <p:nvGrpSpPr>
          <p:cNvPr id="17" name="Groupe 16"/>
          <p:cNvGrpSpPr/>
          <p:nvPr/>
        </p:nvGrpSpPr>
        <p:grpSpPr>
          <a:xfrm>
            <a:off x="448782" y="4121297"/>
            <a:ext cx="4052705" cy="2669427"/>
            <a:chOff x="447287" y="4121297"/>
            <a:chExt cx="4052705" cy="2669427"/>
          </a:xfrm>
        </p:grpSpPr>
        <p:sp>
          <p:nvSpPr>
            <p:cNvPr id="12" name="ZoneTexte 11"/>
            <p:cNvSpPr txBox="1"/>
            <p:nvPr/>
          </p:nvSpPr>
          <p:spPr>
            <a:xfrm>
              <a:off x="564701" y="5398036"/>
              <a:ext cx="1821909" cy="1323439"/>
            </a:xfrm>
            <a:prstGeom prst="rect">
              <a:avLst/>
            </a:prstGeom>
            <a:noFill/>
            <a:ln w="9525">
              <a:solidFill>
                <a:srgbClr val="7030A0"/>
              </a:solidFill>
            </a:ln>
          </p:spPr>
          <p:txBody>
            <a:bodyPr wrap="none" rtlCol="0">
              <a:spAutoFit/>
            </a:bodyPr>
            <a:lstStyle/>
            <a:p>
              <a:pPr algn="ctr"/>
              <a:r>
                <a:rPr lang="fr-FR" sz="1600" b="1" dirty="0"/>
                <a:t>CHANTIER</a:t>
              </a:r>
            </a:p>
            <a:p>
              <a:pPr marL="285750" indent="-285750">
                <a:buFont typeface="Arial" panose="020B0604020202020204" pitchFamily="34" charset="0"/>
                <a:buChar char="•"/>
              </a:pPr>
              <a:r>
                <a:rPr lang="fr-FR" sz="1600" dirty="0"/>
                <a:t>Temps de travail</a:t>
              </a:r>
            </a:p>
            <a:p>
              <a:pPr marL="285750" indent="-285750">
                <a:buFont typeface="Arial" panose="020B0604020202020204" pitchFamily="34" charset="0"/>
                <a:buChar char="•"/>
              </a:pPr>
              <a:r>
                <a:rPr lang="fr-FR" sz="1600" dirty="0"/>
                <a:t>Effet précédent</a:t>
              </a:r>
            </a:p>
            <a:p>
              <a:pPr marL="285750" indent="-285750">
                <a:buFont typeface="Arial" panose="020B0604020202020204" pitchFamily="34" charset="0"/>
                <a:buChar char="•"/>
              </a:pPr>
              <a:r>
                <a:rPr lang="fr-FR" sz="1600" dirty="0"/>
                <a:t>Matériel</a:t>
              </a:r>
            </a:p>
            <a:p>
              <a:pPr marL="285750" indent="-285750">
                <a:buFont typeface="Arial" panose="020B0604020202020204" pitchFamily="34" charset="0"/>
                <a:buChar char="•"/>
              </a:pPr>
              <a:r>
                <a:rPr lang="fr-FR" sz="1600" dirty="0"/>
                <a:t>Distance</a:t>
              </a:r>
              <a:endParaRPr lang="fr-FR" sz="1400" dirty="0"/>
            </a:p>
          </p:txBody>
        </p:sp>
        <p:cxnSp>
          <p:nvCxnSpPr>
            <p:cNvPr id="13" name="Connecteur droit avec flèche 12"/>
            <p:cNvCxnSpPr>
              <a:stCxn id="20" idx="0"/>
              <a:endCxn id="4" idx="1"/>
            </p:cNvCxnSpPr>
            <p:nvPr/>
          </p:nvCxnSpPr>
          <p:spPr>
            <a:xfrm flipV="1">
              <a:off x="2473640" y="4121297"/>
              <a:ext cx="528561" cy="96388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47287" y="5085184"/>
              <a:ext cx="4052705" cy="170554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1294070" y="5097953"/>
              <a:ext cx="2406108" cy="369332"/>
            </a:xfrm>
            <a:prstGeom prst="rect">
              <a:avLst/>
            </a:prstGeom>
            <a:noFill/>
          </p:spPr>
          <p:txBody>
            <a:bodyPr wrap="none" rtlCol="0">
              <a:spAutoFit/>
            </a:bodyPr>
            <a:lstStyle/>
            <a:p>
              <a:pPr algn="ctr"/>
              <a:r>
                <a:rPr lang="fr-FR" b="1" dirty="0"/>
                <a:t>ECHELLE EXPLOITATION</a:t>
              </a:r>
            </a:p>
          </p:txBody>
        </p:sp>
        <p:sp>
          <p:nvSpPr>
            <p:cNvPr id="28" name="ZoneTexte 27"/>
            <p:cNvSpPr txBox="1"/>
            <p:nvPr/>
          </p:nvSpPr>
          <p:spPr>
            <a:xfrm>
              <a:off x="2570005" y="5737173"/>
              <a:ext cx="1668184" cy="584775"/>
            </a:xfrm>
            <a:prstGeom prst="rect">
              <a:avLst/>
            </a:prstGeom>
            <a:noFill/>
            <a:ln w="9525">
              <a:solidFill>
                <a:srgbClr val="7030A0"/>
              </a:solidFill>
            </a:ln>
          </p:spPr>
          <p:txBody>
            <a:bodyPr wrap="square" rtlCol="0">
              <a:spAutoFit/>
            </a:bodyPr>
            <a:lstStyle/>
            <a:p>
              <a:pPr algn="ctr"/>
              <a:r>
                <a:rPr lang="fr-FR" sz="1600" b="1" dirty="0"/>
                <a:t>EXPERIENCE PERSONNELLE</a:t>
              </a:r>
            </a:p>
          </p:txBody>
        </p:sp>
      </p:grpSp>
      <p:grpSp>
        <p:nvGrpSpPr>
          <p:cNvPr id="18" name="Groupe 17"/>
          <p:cNvGrpSpPr/>
          <p:nvPr/>
        </p:nvGrpSpPr>
        <p:grpSpPr>
          <a:xfrm>
            <a:off x="4867270" y="4121297"/>
            <a:ext cx="4052705" cy="2600178"/>
            <a:chOff x="4867270" y="4121297"/>
            <a:chExt cx="4052705" cy="2600178"/>
          </a:xfrm>
        </p:grpSpPr>
        <p:sp>
          <p:nvSpPr>
            <p:cNvPr id="14" name="ZoneTexte 13"/>
            <p:cNvSpPr txBox="1"/>
            <p:nvPr/>
          </p:nvSpPr>
          <p:spPr>
            <a:xfrm>
              <a:off x="5031988" y="5562671"/>
              <a:ext cx="1542602" cy="830997"/>
            </a:xfrm>
            <a:prstGeom prst="rect">
              <a:avLst/>
            </a:prstGeom>
            <a:noFill/>
            <a:ln w="9525">
              <a:solidFill>
                <a:srgbClr val="00B0F0"/>
              </a:solidFill>
            </a:ln>
          </p:spPr>
          <p:txBody>
            <a:bodyPr wrap="none" rtlCol="0">
              <a:spAutoFit/>
            </a:bodyPr>
            <a:lstStyle/>
            <a:p>
              <a:pPr algn="ctr"/>
              <a:r>
                <a:rPr lang="fr-FR" sz="1600" b="1" dirty="0"/>
                <a:t>CLIMAT</a:t>
              </a:r>
            </a:p>
            <a:p>
              <a:pPr marL="285750" indent="-285750">
                <a:buFont typeface="Arial" panose="020B0604020202020204" pitchFamily="34" charset="0"/>
                <a:buChar char="•"/>
              </a:pPr>
              <a:r>
                <a:rPr lang="fr-FR" sz="1600" dirty="0"/>
                <a:t>Pluie</a:t>
              </a:r>
            </a:p>
            <a:p>
              <a:pPr marL="285750" indent="-285750">
                <a:buFont typeface="Arial" panose="020B0604020202020204" pitchFamily="34" charset="0"/>
                <a:buChar char="•"/>
              </a:pPr>
              <a:r>
                <a:rPr lang="fr-FR" sz="1600" dirty="0"/>
                <a:t>Température</a:t>
              </a:r>
            </a:p>
          </p:txBody>
        </p:sp>
        <p:cxnSp>
          <p:nvCxnSpPr>
            <p:cNvPr id="15" name="Connecteur droit avec flèche 14"/>
            <p:cNvCxnSpPr>
              <a:stCxn id="29" idx="0"/>
              <a:endCxn id="4" idx="3"/>
            </p:cNvCxnSpPr>
            <p:nvPr/>
          </p:nvCxnSpPr>
          <p:spPr>
            <a:xfrm flipH="1" flipV="1">
              <a:off x="6457988" y="4121297"/>
              <a:ext cx="435635" cy="89463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867270" y="5015935"/>
              <a:ext cx="4052705" cy="170554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p:cNvSpPr txBox="1"/>
            <p:nvPr/>
          </p:nvSpPr>
          <p:spPr>
            <a:xfrm>
              <a:off x="5395135" y="5046278"/>
              <a:ext cx="2996975" cy="369332"/>
            </a:xfrm>
            <a:prstGeom prst="rect">
              <a:avLst/>
            </a:prstGeom>
            <a:noFill/>
          </p:spPr>
          <p:txBody>
            <a:bodyPr wrap="none" rtlCol="0">
              <a:spAutoFit/>
            </a:bodyPr>
            <a:lstStyle/>
            <a:p>
              <a:pPr algn="ctr"/>
              <a:r>
                <a:rPr lang="fr-FR" b="1" dirty="0"/>
                <a:t>ECHELLE HORS EXPLOITATION</a:t>
              </a:r>
            </a:p>
          </p:txBody>
        </p:sp>
        <p:sp>
          <p:nvSpPr>
            <p:cNvPr id="34" name="ZoneTexte 33"/>
            <p:cNvSpPr txBox="1"/>
            <p:nvPr/>
          </p:nvSpPr>
          <p:spPr>
            <a:xfrm>
              <a:off x="6925592" y="5394702"/>
              <a:ext cx="1750864" cy="338554"/>
            </a:xfrm>
            <a:prstGeom prst="rect">
              <a:avLst/>
            </a:prstGeom>
            <a:noFill/>
            <a:ln w="9525">
              <a:solidFill>
                <a:srgbClr val="00B0F0"/>
              </a:solidFill>
            </a:ln>
          </p:spPr>
          <p:txBody>
            <a:bodyPr wrap="none" rtlCol="0">
              <a:spAutoFit/>
            </a:bodyPr>
            <a:lstStyle/>
            <a:p>
              <a:pPr algn="ctr"/>
              <a:r>
                <a:rPr lang="fr-FR" sz="1600" b="1" dirty="0"/>
                <a:t>REGLEMENTATION</a:t>
              </a:r>
            </a:p>
          </p:txBody>
        </p:sp>
        <p:sp>
          <p:nvSpPr>
            <p:cNvPr id="35" name="ZoneTexte 34"/>
            <p:cNvSpPr txBox="1"/>
            <p:nvPr/>
          </p:nvSpPr>
          <p:spPr>
            <a:xfrm>
              <a:off x="6799468" y="5831066"/>
              <a:ext cx="1948996" cy="830997"/>
            </a:xfrm>
            <a:prstGeom prst="rect">
              <a:avLst/>
            </a:prstGeom>
            <a:noFill/>
            <a:ln w="9525">
              <a:solidFill>
                <a:srgbClr val="00B0F0"/>
              </a:solidFill>
            </a:ln>
          </p:spPr>
          <p:txBody>
            <a:bodyPr wrap="none" rtlCol="0">
              <a:spAutoFit/>
            </a:bodyPr>
            <a:lstStyle/>
            <a:p>
              <a:pPr algn="ctr"/>
              <a:r>
                <a:rPr lang="fr-FR" sz="1600" b="1" dirty="0"/>
                <a:t>FACTEURS HUMAINS</a:t>
              </a:r>
            </a:p>
            <a:p>
              <a:pPr marL="285750" indent="-285750">
                <a:buFont typeface="Arial" panose="020B0604020202020204" pitchFamily="34" charset="0"/>
                <a:buChar char="•"/>
              </a:pPr>
              <a:r>
                <a:rPr lang="fr-FR" sz="1600" dirty="0"/>
                <a:t>Conseiller</a:t>
              </a:r>
            </a:p>
            <a:p>
              <a:pPr marL="285750" indent="-285750">
                <a:buFont typeface="Arial" panose="020B0604020202020204" pitchFamily="34" charset="0"/>
                <a:buChar char="•"/>
              </a:pPr>
              <a:r>
                <a:rPr lang="fr-FR" sz="1600"/>
                <a:t>OAD</a:t>
              </a:r>
              <a:endParaRPr lang="fr-FR" sz="1600" dirty="0"/>
            </a:p>
          </p:txBody>
        </p:sp>
      </p:grpSp>
      <p:sp>
        <p:nvSpPr>
          <p:cNvPr id="31"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8884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1133772"/>
            <a:ext cx="7283152" cy="4992392"/>
          </a:xfrm>
        </p:spPr>
        <p:txBody>
          <a:bodyPr/>
          <a:lstStyle/>
          <a:p>
            <a:pPr marL="0" indent="0">
              <a:buNone/>
            </a:pPr>
            <a:r>
              <a:rPr lang="fr-FR" dirty="0">
                <a:solidFill>
                  <a:schemeClr val="accent5">
                    <a:lumMod val="75000"/>
                  </a:schemeClr>
                </a:solidFill>
              </a:rPr>
              <a:t>3</a:t>
            </a:r>
            <a:r>
              <a:rPr lang="fr-FR" baseline="30000" dirty="0">
                <a:solidFill>
                  <a:schemeClr val="accent5">
                    <a:lumMod val="75000"/>
                  </a:schemeClr>
                </a:solidFill>
              </a:rPr>
              <a:t>ème</a:t>
            </a:r>
            <a:r>
              <a:rPr lang="fr-FR" dirty="0">
                <a:solidFill>
                  <a:schemeClr val="accent5">
                    <a:lumMod val="75000"/>
                  </a:schemeClr>
                </a:solidFill>
              </a:rPr>
              <a:t> étape : enquêter les agriculteurs</a:t>
            </a:r>
          </a:p>
          <a:p>
            <a:pPr marL="0" indent="0">
              <a:buNone/>
            </a:pPr>
            <a:endParaRPr lang="fr-FR" sz="20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Titre 8"/>
          <p:cNvSpPr>
            <a:spLocks noGrp="1"/>
          </p:cNvSpPr>
          <p:nvPr>
            <p:ph type="title"/>
          </p:nvPr>
        </p:nvSpPr>
        <p:spPr>
          <a:xfrm>
            <a:off x="1403648" y="-27384"/>
            <a:ext cx="7283152" cy="1143000"/>
          </a:xfrm>
        </p:spPr>
        <p:txBody>
          <a:bodyPr>
            <a:normAutofit/>
          </a:bodyPr>
          <a:lstStyle/>
          <a:p>
            <a:r>
              <a:rPr lang="fr-FR" sz="4000" dirty="0">
                <a:solidFill>
                  <a:schemeClr val="accent2"/>
                </a:solidFill>
              </a:rPr>
              <a:t>III. Démarche de l’étude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14</a:t>
            </a:fld>
            <a:endParaRPr lang="fr-FR"/>
          </a:p>
        </p:txBody>
      </p:sp>
      <p:sp>
        <p:nvSpPr>
          <p:cNvPr id="17" name="Rectangle 16"/>
          <p:cNvSpPr/>
          <p:nvPr/>
        </p:nvSpPr>
        <p:spPr>
          <a:xfrm>
            <a:off x="6385064" y="5922914"/>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 enquêtes conseillers</a:t>
            </a:r>
          </a:p>
        </p:txBody>
      </p:sp>
      <p:grpSp>
        <p:nvGrpSpPr>
          <p:cNvPr id="29" name="Groupe 28"/>
          <p:cNvGrpSpPr/>
          <p:nvPr/>
        </p:nvGrpSpPr>
        <p:grpSpPr>
          <a:xfrm>
            <a:off x="1965811" y="2132856"/>
            <a:ext cx="6278597" cy="3432300"/>
            <a:chOff x="1310115" y="2765872"/>
            <a:chExt cx="6278597" cy="3432300"/>
          </a:xfrm>
        </p:grpSpPr>
        <p:grpSp>
          <p:nvGrpSpPr>
            <p:cNvPr id="27" name="Groupe 26"/>
            <p:cNvGrpSpPr/>
            <p:nvPr/>
          </p:nvGrpSpPr>
          <p:grpSpPr>
            <a:xfrm>
              <a:off x="1310115" y="2765872"/>
              <a:ext cx="2569203" cy="3432300"/>
              <a:chOff x="1310115" y="2765872"/>
              <a:chExt cx="2569203" cy="3432300"/>
            </a:xfrm>
          </p:grpSpPr>
          <p:grpSp>
            <p:nvGrpSpPr>
              <p:cNvPr id="12" name="Groupe 11"/>
              <p:cNvGrpSpPr/>
              <p:nvPr/>
            </p:nvGrpSpPr>
            <p:grpSpPr>
              <a:xfrm>
                <a:off x="1310115" y="3533876"/>
                <a:ext cx="2569203" cy="2664296"/>
                <a:chOff x="395536" y="1700808"/>
                <a:chExt cx="2569203" cy="2664296"/>
              </a:xfrm>
            </p:grpSpPr>
            <p:sp>
              <p:nvSpPr>
                <p:cNvPr id="13" name="Rectangle 12"/>
                <p:cNvSpPr/>
                <p:nvPr/>
              </p:nvSpPr>
              <p:spPr>
                <a:xfrm>
                  <a:off x="395536" y="1700808"/>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66 enquêtes téléphoniques</a:t>
                  </a:r>
                </a:p>
              </p:txBody>
            </p:sp>
            <p:sp>
              <p:nvSpPr>
                <p:cNvPr id="14" name="Rectangle 13"/>
                <p:cNvSpPr/>
                <p:nvPr/>
              </p:nvSpPr>
              <p:spPr>
                <a:xfrm>
                  <a:off x="395536" y="3645024"/>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66 groupes de gestion</a:t>
                  </a:r>
                </a:p>
              </p:txBody>
            </p:sp>
            <p:cxnSp>
              <p:nvCxnSpPr>
                <p:cNvPr id="15" name="Connecteur droit avec flèche 14"/>
                <p:cNvCxnSpPr/>
                <p:nvPr/>
              </p:nvCxnSpPr>
              <p:spPr>
                <a:xfrm>
                  <a:off x="755576" y="2420888"/>
                  <a:ext cx="0"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ZoneTexte 15"/>
                <p:cNvSpPr txBox="1"/>
                <p:nvPr/>
              </p:nvSpPr>
              <p:spPr>
                <a:xfrm>
                  <a:off x="791580" y="2564904"/>
                  <a:ext cx="2173159" cy="830997"/>
                </a:xfrm>
                <a:prstGeom prst="rect">
                  <a:avLst/>
                </a:prstGeom>
                <a:noFill/>
              </p:spPr>
              <p:txBody>
                <a:bodyPr wrap="none" rtlCol="0">
                  <a:spAutoFit/>
                </a:bodyPr>
                <a:lstStyle/>
                <a:p>
                  <a:r>
                    <a:rPr lang="fr-FR" sz="1600" dirty="0"/>
                    <a:t>1 stratégie par enquête</a:t>
                  </a:r>
                </a:p>
                <a:p>
                  <a:r>
                    <a:rPr lang="fr-FR" sz="1600" dirty="0"/>
                    <a:t>(la plus grande parcelle)</a:t>
                  </a:r>
                </a:p>
                <a:p>
                  <a:r>
                    <a:rPr lang="fr-FR" sz="1600" dirty="0">
                      <a:solidFill>
                        <a:schemeClr val="accent6">
                          <a:lumMod val="75000"/>
                        </a:schemeClr>
                      </a:solidFill>
                    </a:rPr>
                    <a:t>campagne 2014 - 2015</a:t>
                  </a:r>
                </a:p>
              </p:txBody>
            </p:sp>
          </p:grpSp>
          <p:sp>
            <p:nvSpPr>
              <p:cNvPr id="23" name="Ellipse 22"/>
              <p:cNvSpPr/>
              <p:nvPr/>
            </p:nvSpPr>
            <p:spPr>
              <a:xfrm>
                <a:off x="2466602" y="2765872"/>
                <a:ext cx="1412540"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15min</a:t>
                </a:r>
              </a:p>
              <a:p>
                <a:pPr algn="ctr"/>
                <a:r>
                  <a:rPr lang="fr-FR" dirty="0"/>
                  <a:t>directif</a:t>
                </a:r>
              </a:p>
            </p:txBody>
          </p:sp>
        </p:grpSp>
        <p:grpSp>
          <p:nvGrpSpPr>
            <p:cNvPr id="28" name="Groupe 27"/>
            <p:cNvGrpSpPr/>
            <p:nvPr/>
          </p:nvGrpSpPr>
          <p:grpSpPr>
            <a:xfrm>
              <a:off x="3976256" y="2832229"/>
              <a:ext cx="3612456" cy="3359556"/>
              <a:chOff x="3976256" y="2832229"/>
              <a:chExt cx="3612456" cy="3359556"/>
            </a:xfrm>
          </p:grpSpPr>
          <p:grpSp>
            <p:nvGrpSpPr>
              <p:cNvPr id="18" name="Groupe 17"/>
              <p:cNvGrpSpPr/>
              <p:nvPr/>
            </p:nvGrpSpPr>
            <p:grpSpPr>
              <a:xfrm>
                <a:off x="3976256" y="3527489"/>
                <a:ext cx="3116024" cy="2664296"/>
                <a:chOff x="4197680" y="1700808"/>
                <a:chExt cx="3116024" cy="2664296"/>
              </a:xfrm>
            </p:grpSpPr>
            <p:sp>
              <p:nvSpPr>
                <p:cNvPr id="19" name="Rectangle 18"/>
                <p:cNvSpPr/>
                <p:nvPr/>
              </p:nvSpPr>
              <p:spPr>
                <a:xfrm>
                  <a:off x="4197680" y="1700808"/>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30 enquêtes terrain</a:t>
                  </a:r>
                </a:p>
              </p:txBody>
            </p:sp>
            <p:sp>
              <p:nvSpPr>
                <p:cNvPr id="20" name="Rectangle 19"/>
                <p:cNvSpPr/>
                <p:nvPr/>
              </p:nvSpPr>
              <p:spPr>
                <a:xfrm>
                  <a:off x="4211960" y="3645024"/>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150 groupes de gestion</a:t>
                  </a:r>
                </a:p>
              </p:txBody>
            </p:sp>
            <p:cxnSp>
              <p:nvCxnSpPr>
                <p:cNvPr id="21" name="Connecteur droit avec flèche 20"/>
                <p:cNvCxnSpPr/>
                <p:nvPr/>
              </p:nvCxnSpPr>
              <p:spPr>
                <a:xfrm>
                  <a:off x="4563120" y="2420888"/>
                  <a:ext cx="14280"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ZoneTexte 21"/>
                <p:cNvSpPr txBox="1"/>
                <p:nvPr/>
              </p:nvSpPr>
              <p:spPr>
                <a:xfrm>
                  <a:off x="4557720" y="2577678"/>
                  <a:ext cx="2755984" cy="861774"/>
                </a:xfrm>
                <a:prstGeom prst="rect">
                  <a:avLst/>
                </a:prstGeom>
                <a:noFill/>
              </p:spPr>
              <p:txBody>
                <a:bodyPr wrap="square" rtlCol="0">
                  <a:spAutoFit/>
                </a:bodyPr>
                <a:lstStyle/>
                <a:p>
                  <a:r>
                    <a:rPr lang="fr-FR" sz="1600" dirty="0" smtClean="0"/>
                    <a:t>Plusieurs </a:t>
                  </a:r>
                  <a:r>
                    <a:rPr lang="fr-FR" sz="1600" dirty="0"/>
                    <a:t>stratégies possibles par enquête</a:t>
                  </a:r>
                </a:p>
                <a:p>
                  <a:r>
                    <a:rPr lang="fr-FR" sz="1600" dirty="0">
                      <a:solidFill>
                        <a:schemeClr val="accent6">
                          <a:lumMod val="75000"/>
                        </a:schemeClr>
                      </a:solidFill>
                    </a:rPr>
                    <a:t>3 campagnes  : de 2012 à 2015</a:t>
                  </a:r>
                </a:p>
              </p:txBody>
            </p:sp>
          </p:grpSp>
          <p:sp>
            <p:nvSpPr>
              <p:cNvPr id="24" name="Ellipse 23"/>
              <p:cNvSpPr/>
              <p:nvPr/>
            </p:nvSpPr>
            <p:spPr>
              <a:xfrm>
                <a:off x="5492096" y="2832229"/>
                <a:ext cx="209661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1-2h</a:t>
                </a:r>
              </a:p>
              <a:p>
                <a:pPr algn="ctr"/>
                <a:r>
                  <a:rPr lang="fr-FR" dirty="0"/>
                  <a:t>semi-directif</a:t>
                </a:r>
              </a:p>
            </p:txBody>
          </p:sp>
        </p:grpSp>
      </p:grpSp>
      <p:sp>
        <p:nvSpPr>
          <p:cNvPr id="25" name="Ellipse 24"/>
          <p:cNvSpPr/>
          <p:nvPr/>
        </p:nvSpPr>
        <p:spPr>
          <a:xfrm>
            <a:off x="7011888" y="5121019"/>
            <a:ext cx="209661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1-2h</a:t>
            </a:r>
          </a:p>
          <a:p>
            <a:pPr algn="ctr"/>
            <a:r>
              <a:rPr lang="fr-FR" dirty="0"/>
              <a:t>semi-directif</a:t>
            </a:r>
          </a:p>
        </p:txBody>
      </p:sp>
      <p:sp>
        <p:nvSpPr>
          <p:cNvPr id="30"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22209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1133772"/>
            <a:ext cx="7283152" cy="4992392"/>
          </a:xfrm>
        </p:spPr>
        <p:txBody>
          <a:bodyPr/>
          <a:lstStyle/>
          <a:p>
            <a:pPr marL="0" indent="0">
              <a:buNone/>
            </a:pPr>
            <a:r>
              <a:rPr lang="fr-FR" dirty="0">
                <a:solidFill>
                  <a:schemeClr val="accent5">
                    <a:lumMod val="75000"/>
                  </a:schemeClr>
                </a:solidFill>
              </a:rPr>
              <a:t>4</a:t>
            </a:r>
            <a:r>
              <a:rPr lang="fr-FR" baseline="30000" dirty="0">
                <a:solidFill>
                  <a:schemeClr val="accent5">
                    <a:lumMod val="75000"/>
                  </a:schemeClr>
                </a:solidFill>
              </a:rPr>
              <a:t>ème</a:t>
            </a:r>
            <a:r>
              <a:rPr lang="fr-FR" dirty="0">
                <a:solidFill>
                  <a:schemeClr val="accent5">
                    <a:lumMod val="75000"/>
                  </a:schemeClr>
                </a:solidFill>
              </a:rPr>
              <a:t> étape : traiter les résultats</a:t>
            </a:r>
          </a:p>
          <a:p>
            <a:pPr marL="0" indent="0">
              <a:buNone/>
            </a:pPr>
            <a:endParaRPr lang="fr-FR" dirty="0"/>
          </a:p>
          <a:p>
            <a:pPr>
              <a:buFontTx/>
              <a:buChar char="-"/>
            </a:pPr>
            <a:r>
              <a:rPr lang="fr-FR" sz="2000" dirty="0"/>
              <a:t>Bien s’accorder sur la définition des termes :</a:t>
            </a:r>
          </a:p>
          <a:p>
            <a:pPr lvl="1">
              <a:buFont typeface="Arial" panose="020B0604020202020204" pitchFamily="34" charset="0"/>
              <a:buChar char="•"/>
            </a:pPr>
            <a:r>
              <a:rPr lang="fr-FR" sz="1600" dirty="0"/>
              <a:t>Groupe de gestion : ensemble de parcelles sur lesquelles sont appliquées les mêmes pratiques de fertilisation</a:t>
            </a:r>
          </a:p>
          <a:p>
            <a:pPr lvl="1">
              <a:buFont typeface="Arial" panose="020B0604020202020204" pitchFamily="34" charset="0"/>
              <a:buChar char="•"/>
            </a:pPr>
            <a:r>
              <a:rPr lang="fr-FR" sz="1600" dirty="0"/>
              <a:t>Groupe structurel : ensemble de parcelles caractérisées par des mêmes conditions pédoclimatiques et l’absence ou présence d’irrigation</a:t>
            </a:r>
          </a:p>
          <a:p>
            <a:pPr lvl="1">
              <a:buFont typeface="Arial" panose="020B0604020202020204" pitchFamily="34" charset="0"/>
              <a:buChar char="•"/>
            </a:pPr>
            <a:r>
              <a:rPr lang="fr-FR" sz="1600" dirty="0"/>
              <a:t>Stratégie : processus de décision de la fertilisation azotée </a:t>
            </a:r>
            <a:r>
              <a:rPr lang="fr-FR" sz="1600" dirty="0" smtClean="0"/>
              <a:t>idéale établie </a:t>
            </a:r>
            <a:r>
              <a:rPr lang="fr-FR" sz="1600" dirty="0"/>
              <a:t>en début de campagne </a:t>
            </a:r>
          </a:p>
          <a:p>
            <a:pPr lvl="1">
              <a:buFont typeface="Arial" panose="020B0604020202020204" pitchFamily="34" charset="0"/>
              <a:buChar char="•"/>
            </a:pPr>
            <a:r>
              <a:rPr lang="fr-FR" sz="1600" dirty="0"/>
              <a:t>Pratique : fertilisation réellement appliquée au champ</a:t>
            </a:r>
          </a:p>
          <a:p>
            <a:pPr lvl="1">
              <a:buFont typeface="Arial" panose="020B0604020202020204" pitchFamily="34" charset="0"/>
              <a:buChar char="•"/>
            </a:pPr>
            <a:r>
              <a:rPr lang="fr-FR" sz="1600" dirty="0"/>
              <a:t>Mode décisionnel : tous les paramètres pris en compte pour établir la fertilisation</a:t>
            </a:r>
          </a:p>
          <a:p>
            <a:pPr lvl="1">
              <a:buFont typeface="Arial" panose="020B0604020202020204" pitchFamily="34" charset="0"/>
              <a:buChar char="•"/>
            </a:pPr>
            <a:endParaRPr lang="fr-FR" sz="1600" dirty="0"/>
          </a:p>
          <a:p>
            <a:pPr marL="457200" lvl="1" indent="0">
              <a:buNone/>
            </a:pPr>
            <a:endParaRPr lang="fr-FR" sz="1600" dirty="0"/>
          </a:p>
          <a:p>
            <a:pPr>
              <a:buFontTx/>
              <a:buChar char="-"/>
            </a:pPr>
            <a:endParaRPr lang="fr-FR" sz="20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Titre 8"/>
          <p:cNvSpPr>
            <a:spLocks noGrp="1"/>
          </p:cNvSpPr>
          <p:nvPr>
            <p:ph type="title"/>
          </p:nvPr>
        </p:nvSpPr>
        <p:spPr>
          <a:xfrm>
            <a:off x="1403648" y="-27384"/>
            <a:ext cx="7283152" cy="1143000"/>
          </a:xfrm>
        </p:spPr>
        <p:txBody>
          <a:bodyPr>
            <a:normAutofit/>
          </a:bodyPr>
          <a:lstStyle/>
          <a:p>
            <a:r>
              <a:rPr lang="fr-FR" sz="4000" dirty="0">
                <a:solidFill>
                  <a:schemeClr val="accent2"/>
                </a:solidFill>
              </a:rPr>
              <a:t>III. Démarche de l’étude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15</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51447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074342" y="1772816"/>
            <a:ext cx="3528392" cy="48667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 name="Espace réservé du contenu 2"/>
          <p:cNvSpPr>
            <a:spLocks noGrp="1"/>
          </p:cNvSpPr>
          <p:nvPr>
            <p:ph idx="1"/>
          </p:nvPr>
        </p:nvSpPr>
        <p:spPr>
          <a:xfrm>
            <a:off x="1403648" y="1133772"/>
            <a:ext cx="7283152" cy="4992392"/>
          </a:xfrm>
        </p:spPr>
        <p:txBody>
          <a:bodyPr/>
          <a:lstStyle/>
          <a:p>
            <a:pPr marL="0" indent="0">
              <a:buNone/>
            </a:pPr>
            <a:r>
              <a:rPr lang="fr-FR" dirty="0">
                <a:solidFill>
                  <a:schemeClr val="accent5">
                    <a:lumMod val="75000"/>
                  </a:schemeClr>
                </a:solidFill>
              </a:rPr>
              <a:t>4</a:t>
            </a:r>
            <a:r>
              <a:rPr lang="fr-FR" baseline="30000" dirty="0">
                <a:solidFill>
                  <a:schemeClr val="accent5">
                    <a:lumMod val="75000"/>
                  </a:schemeClr>
                </a:solidFill>
              </a:rPr>
              <a:t>ème</a:t>
            </a:r>
            <a:r>
              <a:rPr lang="fr-FR" dirty="0">
                <a:solidFill>
                  <a:schemeClr val="accent5">
                    <a:lumMod val="75000"/>
                  </a:schemeClr>
                </a:solidFill>
              </a:rPr>
              <a:t> étape : traiter les résultats</a:t>
            </a:r>
          </a:p>
          <a:p>
            <a:pPr marL="457200" lvl="1" indent="0">
              <a:buNone/>
            </a:pPr>
            <a:endParaRPr lang="fr-FR" sz="1600" dirty="0"/>
          </a:p>
          <a:p>
            <a:pPr>
              <a:buFontTx/>
              <a:buChar char="-"/>
            </a:pPr>
            <a:r>
              <a:rPr lang="fr-FR" sz="2000" dirty="0"/>
              <a:t>Réalisation de 4 typologies : </a:t>
            </a:r>
          </a:p>
          <a:p>
            <a:pPr>
              <a:buFontTx/>
              <a:buChar char="-"/>
            </a:pPr>
            <a:endParaRPr lang="fr-FR" sz="20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Titre 8"/>
          <p:cNvSpPr>
            <a:spLocks noGrp="1"/>
          </p:cNvSpPr>
          <p:nvPr>
            <p:ph type="title"/>
          </p:nvPr>
        </p:nvSpPr>
        <p:spPr>
          <a:xfrm>
            <a:off x="1547664" y="-27384"/>
            <a:ext cx="7139136" cy="1143000"/>
          </a:xfrm>
        </p:spPr>
        <p:txBody>
          <a:bodyPr>
            <a:normAutofit/>
          </a:bodyPr>
          <a:lstStyle/>
          <a:p>
            <a:r>
              <a:rPr lang="fr-FR" sz="4000" dirty="0">
                <a:solidFill>
                  <a:schemeClr val="accent2"/>
                </a:solidFill>
              </a:rPr>
              <a:t>III. Démarche de l’étude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16</a:t>
            </a:fld>
            <a:endParaRPr lang="fr-FR"/>
          </a:p>
        </p:txBody>
      </p:sp>
      <p:sp>
        <p:nvSpPr>
          <p:cNvPr id="12" name="Rectangle 11"/>
          <p:cNvSpPr/>
          <p:nvPr/>
        </p:nvSpPr>
        <p:spPr>
          <a:xfrm>
            <a:off x="1619672" y="3832144"/>
            <a:ext cx="2232248"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Type d’exploitation agricole</a:t>
            </a:r>
          </a:p>
        </p:txBody>
      </p:sp>
      <p:sp>
        <p:nvSpPr>
          <p:cNvPr id="13" name="Rectangle 12"/>
          <p:cNvSpPr/>
          <p:nvPr/>
        </p:nvSpPr>
        <p:spPr>
          <a:xfrm>
            <a:off x="5724128" y="3939289"/>
            <a:ext cx="2232248"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Type de pratique</a:t>
            </a:r>
          </a:p>
        </p:txBody>
      </p:sp>
      <p:sp>
        <p:nvSpPr>
          <p:cNvPr id="14" name="Rectangle 13"/>
          <p:cNvSpPr/>
          <p:nvPr/>
        </p:nvSpPr>
        <p:spPr>
          <a:xfrm>
            <a:off x="5724128" y="2247968"/>
            <a:ext cx="2232248"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Type de stratégie</a:t>
            </a:r>
          </a:p>
        </p:txBody>
      </p:sp>
      <p:sp>
        <p:nvSpPr>
          <p:cNvPr id="15" name="Rectangle 14"/>
          <p:cNvSpPr/>
          <p:nvPr/>
        </p:nvSpPr>
        <p:spPr>
          <a:xfrm>
            <a:off x="5722414" y="5632344"/>
            <a:ext cx="2232248"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Mode décisionnel</a:t>
            </a:r>
          </a:p>
        </p:txBody>
      </p:sp>
      <p:sp>
        <p:nvSpPr>
          <p:cNvPr id="16" name="Flèche vers le bas 15"/>
          <p:cNvSpPr/>
          <p:nvPr/>
        </p:nvSpPr>
        <p:spPr>
          <a:xfrm>
            <a:off x="6597936" y="2968048"/>
            <a:ext cx="484632" cy="978408"/>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0800000">
            <a:off x="6585941" y="4659369"/>
            <a:ext cx="484632" cy="978408"/>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3851920" y="3904152"/>
            <a:ext cx="1224136" cy="533760"/>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951649" y="1810407"/>
            <a:ext cx="1935273" cy="369332"/>
          </a:xfrm>
          <a:prstGeom prst="rect">
            <a:avLst/>
          </a:prstGeom>
          <a:noFill/>
        </p:spPr>
        <p:txBody>
          <a:bodyPr wrap="none" rtlCol="0">
            <a:spAutoFit/>
          </a:bodyPr>
          <a:lstStyle/>
          <a:p>
            <a:r>
              <a:rPr lang="fr-FR" b="1" dirty="0"/>
              <a:t>Groupe de gestion</a:t>
            </a:r>
          </a:p>
        </p:txBody>
      </p:sp>
      <p:sp>
        <p:nvSpPr>
          <p:cNvPr id="2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94989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36512"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1336104" y="3284984"/>
            <a:ext cx="7772400" cy="1362075"/>
          </a:xfrm>
        </p:spPr>
        <p:txBody>
          <a:bodyPr>
            <a:noAutofit/>
          </a:bodyPr>
          <a:lstStyle/>
          <a:p>
            <a:pPr lvl="1" algn="ctr" rtl="0">
              <a:spcBef>
                <a:spcPct val="0"/>
              </a:spcBef>
            </a:pPr>
            <a:r>
              <a:rPr lang="fr-FR" sz="2800" dirty="0">
                <a:latin typeface="+mn-lt"/>
              </a:rPr>
              <a:t>État des lieux des exploitations enquêtées et de leurs pratiques de fertilisation azotée</a:t>
            </a:r>
          </a:p>
        </p:txBody>
      </p:sp>
      <p:sp>
        <p:nvSpPr>
          <p:cNvPr id="3" name="Espace réservé du texte 2"/>
          <p:cNvSpPr>
            <a:spLocks noGrp="1"/>
          </p:cNvSpPr>
          <p:nvPr>
            <p:ph type="body" idx="1"/>
          </p:nvPr>
        </p:nvSpPr>
        <p:spPr>
          <a:xfrm>
            <a:off x="1187624" y="1556792"/>
            <a:ext cx="7772400" cy="1500187"/>
          </a:xfrm>
        </p:spPr>
        <p:txBody>
          <a:bodyPr>
            <a:normAutofit/>
          </a:bodyPr>
          <a:lstStyle/>
          <a:p>
            <a:pPr algn="ctr"/>
            <a:r>
              <a:rPr lang="fr-FR" sz="6000" b="1" dirty="0">
                <a:solidFill>
                  <a:schemeClr val="accent2"/>
                </a:solidFill>
              </a:rPr>
              <a:t>Partie 2</a:t>
            </a:r>
            <a:endParaRPr lang="fr-FR" sz="6000" dirty="0">
              <a:solidFill>
                <a:schemeClr val="accent2"/>
              </a:solidFill>
            </a:endParaRPr>
          </a:p>
        </p:txBody>
      </p:sp>
      <p:sp>
        <p:nvSpPr>
          <p:cNvPr id="15" name="Espace réservé du numéro de diapositive 14"/>
          <p:cNvSpPr>
            <a:spLocks noGrp="1"/>
          </p:cNvSpPr>
          <p:nvPr>
            <p:ph type="sldNum" sz="quarter" idx="12"/>
          </p:nvPr>
        </p:nvSpPr>
        <p:spPr/>
        <p:txBody>
          <a:bodyPr/>
          <a:lstStyle/>
          <a:p>
            <a:fld id="{F5AD09F1-7F1A-40E0-A08E-C80FD419D747}" type="slidenum">
              <a:rPr lang="fr-FR" smtClean="0"/>
              <a:t>17</a:t>
            </a:fld>
            <a:endParaRPr lang="fr-FR" dirty="0"/>
          </a:p>
        </p:txBody>
      </p:sp>
      <p:sp>
        <p:nvSpPr>
          <p:cNvPr id="11"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055105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59632" y="2720063"/>
            <a:ext cx="7772400" cy="1500187"/>
          </a:xfrm>
        </p:spPr>
        <p:txBody>
          <a:bodyPr>
            <a:normAutofit/>
          </a:bodyPr>
          <a:lstStyle/>
          <a:p>
            <a:r>
              <a:rPr lang="fr-FR" sz="4400" dirty="0">
                <a:solidFill>
                  <a:schemeClr val="accent5">
                    <a:lumMod val="75000"/>
                  </a:schemeClr>
                </a:solidFill>
              </a:rPr>
              <a:t>I. Caractéristiques générales des exploitations enquêtées</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Espace réservé du numéro de diapositive 10"/>
          <p:cNvSpPr>
            <a:spLocks noGrp="1"/>
          </p:cNvSpPr>
          <p:nvPr>
            <p:ph type="sldNum" sz="quarter" idx="12"/>
          </p:nvPr>
        </p:nvSpPr>
        <p:spPr/>
        <p:txBody>
          <a:bodyPr/>
          <a:lstStyle/>
          <a:p>
            <a:fld id="{F5AD09F1-7F1A-40E0-A08E-C80FD419D747}" type="slidenum">
              <a:rPr lang="fr-FR" smtClean="0"/>
              <a:t>18</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78915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8694" y="897"/>
            <a:ext cx="1094544" cy="6868282"/>
            <a:chOff x="-36513" y="-984"/>
            <a:chExt cx="1094544" cy="6868282"/>
          </a:xfrm>
        </p:grpSpPr>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7" name="Image 1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8" name="Image 1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20" name="Image 19"/>
            <p:cNvPicPr>
              <a:picLocks noChangeAspect="1"/>
            </p:cNvPicPr>
            <p:nvPr/>
          </p:nvPicPr>
          <p:blipFill rotWithShape="1">
            <a:blip r:embed="rId8" cstate="print">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Titre 1"/>
          <p:cNvSpPr>
            <a:spLocks noGrp="1"/>
          </p:cNvSpPr>
          <p:nvPr>
            <p:ph type="title"/>
          </p:nvPr>
        </p:nvSpPr>
        <p:spPr>
          <a:xfrm>
            <a:off x="1149796" y="188640"/>
            <a:ext cx="7886700" cy="994172"/>
          </a:xfrm>
        </p:spPr>
        <p:txBody>
          <a:bodyPr>
            <a:normAutofit fontScale="90000"/>
          </a:bodyPr>
          <a:lstStyle/>
          <a:p>
            <a:r>
              <a:rPr lang="fr-FR" dirty="0"/>
              <a:t>Place du blé dur dans l’exploitation</a:t>
            </a:r>
          </a:p>
        </p:txBody>
      </p:sp>
      <p:grpSp>
        <p:nvGrpSpPr>
          <p:cNvPr id="5" name="Groupe 4"/>
          <p:cNvGrpSpPr/>
          <p:nvPr/>
        </p:nvGrpSpPr>
        <p:grpSpPr>
          <a:xfrm>
            <a:off x="336410" y="1153692"/>
            <a:ext cx="8713923" cy="4492929"/>
            <a:chOff x="-86745" y="1953436"/>
            <a:chExt cx="7713827" cy="3637016"/>
          </a:xfrm>
        </p:grpSpPr>
        <p:graphicFrame>
          <p:nvGraphicFramePr>
            <p:cNvPr id="4" name="Graphique 3"/>
            <p:cNvGraphicFramePr>
              <a:graphicFrameLocks/>
            </p:cNvGraphicFramePr>
            <p:nvPr>
              <p:extLst>
                <p:ext uri="{D42A27DB-BD31-4B8C-83A1-F6EECF244321}">
                  <p14:modId xmlns:p14="http://schemas.microsoft.com/office/powerpoint/2010/main" val="3646557636"/>
                </p:ext>
              </p:extLst>
            </p:nvPr>
          </p:nvGraphicFramePr>
          <p:xfrm>
            <a:off x="753415" y="1953436"/>
            <a:ext cx="6393908" cy="3637016"/>
          </p:xfrm>
          <a:graphic>
            <a:graphicData uri="http://schemas.openxmlformats.org/drawingml/2006/chart">
              <c:chart xmlns:c="http://schemas.openxmlformats.org/drawingml/2006/chart" xmlns:r="http://schemas.openxmlformats.org/officeDocument/2006/relationships" r:id="rId9"/>
            </a:graphicData>
          </a:graphic>
        </p:graphicFrame>
        <p:grpSp>
          <p:nvGrpSpPr>
            <p:cNvPr id="3" name="Groupe 2"/>
            <p:cNvGrpSpPr/>
            <p:nvPr/>
          </p:nvGrpSpPr>
          <p:grpSpPr>
            <a:xfrm>
              <a:off x="-86745" y="4340430"/>
              <a:ext cx="7713827" cy="1122054"/>
              <a:chOff x="-86745" y="4340430"/>
              <a:chExt cx="7713827" cy="1122054"/>
            </a:xfrm>
          </p:grpSpPr>
          <p:cxnSp>
            <p:nvCxnSpPr>
              <p:cNvPr id="8" name="Connecteur droit 7"/>
              <p:cNvCxnSpPr>
                <a:endCxn id="13" idx="1"/>
              </p:cNvCxnSpPr>
              <p:nvPr/>
            </p:nvCxnSpPr>
            <p:spPr>
              <a:xfrm flipV="1">
                <a:off x="1072166" y="5097617"/>
                <a:ext cx="5218378"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1072166" y="4632367"/>
                <a:ext cx="5312535" cy="482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86745" y="4340430"/>
                <a:ext cx="1158910" cy="729733"/>
              </a:xfrm>
              <a:prstGeom prst="rect">
                <a:avLst/>
              </a:prstGeom>
              <a:solidFill>
                <a:schemeClr val="bg1"/>
              </a:solidFill>
              <a:ln>
                <a:solidFill>
                  <a:srgbClr val="0070C0"/>
                </a:solidFill>
              </a:ln>
            </p:spPr>
            <p:txBody>
              <a:bodyPr wrap="square" rtlCol="0">
                <a:spAutoFit/>
              </a:bodyPr>
              <a:lstStyle/>
              <a:p>
                <a:pPr algn="ctr"/>
                <a:r>
                  <a:rPr lang="fr-FR" dirty="0"/>
                  <a:t>SAU totale moyenne</a:t>
                </a:r>
              </a:p>
              <a:p>
                <a:pPr algn="ctr"/>
                <a:r>
                  <a:rPr lang="fr-FR" dirty="0"/>
                  <a:t>169 ha</a:t>
                </a:r>
              </a:p>
            </p:txBody>
          </p:sp>
          <p:sp>
            <p:nvSpPr>
              <p:cNvPr id="13" name="ZoneTexte 12"/>
              <p:cNvSpPr txBox="1"/>
              <p:nvPr/>
            </p:nvSpPr>
            <p:spPr>
              <a:xfrm>
                <a:off x="6290545" y="4732751"/>
                <a:ext cx="1336537" cy="729733"/>
              </a:xfrm>
              <a:prstGeom prst="rect">
                <a:avLst/>
              </a:prstGeom>
              <a:noFill/>
              <a:ln>
                <a:solidFill>
                  <a:schemeClr val="accent2">
                    <a:lumMod val="75000"/>
                  </a:schemeClr>
                </a:solidFill>
              </a:ln>
            </p:spPr>
            <p:txBody>
              <a:bodyPr wrap="square" rtlCol="0">
                <a:spAutoFit/>
              </a:bodyPr>
              <a:lstStyle/>
              <a:p>
                <a:pPr algn="ctr"/>
                <a:r>
                  <a:rPr lang="fr-FR" dirty="0"/>
                  <a:t>SAU moyenne en Blé Dur</a:t>
                </a:r>
              </a:p>
              <a:p>
                <a:pPr algn="ctr"/>
                <a:r>
                  <a:rPr lang="fr-FR" dirty="0"/>
                  <a:t>54 ha</a:t>
                </a:r>
              </a:p>
            </p:txBody>
          </p:sp>
        </p:grpSp>
      </p:grpSp>
      <p:graphicFrame>
        <p:nvGraphicFramePr>
          <p:cNvPr id="10" name="Tableau 9"/>
          <p:cNvGraphicFramePr>
            <a:graphicFrameLocks noGrp="1"/>
          </p:cNvGraphicFramePr>
          <p:nvPr>
            <p:extLst>
              <p:ext uri="{D42A27DB-BD31-4B8C-83A1-F6EECF244321}">
                <p14:modId xmlns:p14="http://schemas.microsoft.com/office/powerpoint/2010/main" val="2928580514"/>
              </p:ext>
            </p:extLst>
          </p:nvPr>
        </p:nvGraphicFramePr>
        <p:xfrm>
          <a:off x="2051720" y="5898711"/>
          <a:ext cx="6096001" cy="685800"/>
        </p:xfrm>
        <a:graphic>
          <a:graphicData uri="http://schemas.openxmlformats.org/drawingml/2006/table">
            <a:tbl>
              <a:tblPr firstRow="1" bandRow="1">
                <a:tableStyleId>{2D5ABB26-0587-4C30-8999-92F81FD0307C}</a:tableStyleId>
              </a:tblPr>
              <a:tblGrid>
                <a:gridCol w="5044226">
                  <a:extLst>
                    <a:ext uri="{9D8B030D-6E8A-4147-A177-3AD203B41FA5}">
                      <a16:colId xmlns="" xmlns:a16="http://schemas.microsoft.com/office/drawing/2014/main" val="20000"/>
                    </a:ext>
                  </a:extLst>
                </a:gridCol>
                <a:gridCol w="1051775">
                  <a:extLst>
                    <a:ext uri="{9D8B030D-6E8A-4147-A177-3AD203B41FA5}">
                      <a16:colId xmlns="" xmlns:a16="http://schemas.microsoft.com/office/drawing/2014/main" val="20001"/>
                    </a:ext>
                  </a:extLst>
                </a:gridCol>
              </a:tblGrid>
              <a:tr h="342900">
                <a:tc>
                  <a:txBody>
                    <a:bodyPr/>
                    <a:lstStyle/>
                    <a:p>
                      <a:r>
                        <a:rPr lang="fr-FR" sz="1800" dirty="0"/>
                        <a:t>Part moyenne du blé dur dans</a:t>
                      </a:r>
                      <a:r>
                        <a:rPr lang="fr-FR" sz="1800" baseline="0" dirty="0"/>
                        <a:t> la SAU</a:t>
                      </a:r>
                      <a:endParaRPr lang="fr-FR"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800" dirty="0"/>
                        <a:t>35%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2900">
                <a:tc>
                  <a:txBody>
                    <a:bodyPr/>
                    <a:lstStyle/>
                    <a:p>
                      <a:r>
                        <a:rPr lang="fr-FR" sz="1800" dirty="0"/>
                        <a:t>Part</a:t>
                      </a:r>
                      <a:r>
                        <a:rPr lang="fr-FR" sz="1800" baseline="0" dirty="0"/>
                        <a:t> moyenne du blé dur dans la marge brute</a:t>
                      </a:r>
                      <a:endParaRPr lang="fr-FR"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800" dirty="0"/>
                        <a:t>29%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1" name="ZoneTexte 20"/>
          <p:cNvSpPr txBox="1"/>
          <p:nvPr/>
        </p:nvSpPr>
        <p:spPr>
          <a:xfrm>
            <a:off x="7392609" y="2623579"/>
            <a:ext cx="1238840" cy="646331"/>
          </a:xfrm>
          <a:prstGeom prst="rect">
            <a:avLst/>
          </a:prstGeom>
          <a:noFill/>
          <a:ln>
            <a:solidFill>
              <a:schemeClr val="bg2">
                <a:lumMod val="50000"/>
              </a:schemeClr>
            </a:solidFill>
          </a:ln>
        </p:spPr>
        <p:txBody>
          <a:bodyPr wrap="square" rtlCol="0">
            <a:spAutoFit/>
          </a:bodyPr>
          <a:lstStyle/>
          <a:p>
            <a:pPr algn="ctr"/>
            <a:r>
              <a:rPr lang="fr-FR" dirty="0"/>
              <a:t>Moyenne : 2 UTH</a:t>
            </a:r>
          </a:p>
        </p:txBody>
      </p:sp>
      <p:sp>
        <p:nvSpPr>
          <p:cNvPr id="6" name="ZoneTexte 5"/>
          <p:cNvSpPr txBox="1"/>
          <p:nvPr/>
        </p:nvSpPr>
        <p:spPr>
          <a:xfrm>
            <a:off x="5326789" y="5475543"/>
            <a:ext cx="3816424" cy="276999"/>
          </a:xfrm>
          <a:prstGeom prst="rect">
            <a:avLst/>
          </a:prstGeom>
          <a:noFill/>
        </p:spPr>
        <p:txBody>
          <a:bodyPr wrap="square" rtlCol="0">
            <a:spAutoFit/>
          </a:bodyPr>
          <a:lstStyle/>
          <a:p>
            <a:r>
              <a:rPr lang="fr-FR" sz="1200" i="1" dirty="0"/>
              <a:t>Source : Données terrains et </a:t>
            </a:r>
            <a:r>
              <a:rPr lang="fr-FR" sz="1200" i="1" dirty="0" smtClean="0"/>
              <a:t>téléphoniques, 96 </a:t>
            </a:r>
            <a:r>
              <a:rPr lang="fr-FR" sz="1200" i="1" dirty="0"/>
              <a:t>agriculteurs</a:t>
            </a:r>
          </a:p>
        </p:txBody>
      </p:sp>
      <p:sp>
        <p:nvSpPr>
          <p:cNvPr id="7" name="Espace réservé du numéro de diapositive 6"/>
          <p:cNvSpPr>
            <a:spLocks noGrp="1"/>
          </p:cNvSpPr>
          <p:nvPr>
            <p:ph type="sldNum" sz="quarter" idx="12"/>
          </p:nvPr>
        </p:nvSpPr>
        <p:spPr/>
        <p:txBody>
          <a:bodyPr/>
          <a:lstStyle/>
          <a:p>
            <a:fld id="{F5AD09F1-7F1A-40E0-A08E-C80FD419D747}" type="slidenum">
              <a:rPr lang="fr-FR" smtClean="0"/>
              <a:t>19</a:t>
            </a:fld>
            <a:endParaRPr lang="fr-FR"/>
          </a:p>
        </p:txBody>
      </p:sp>
      <p:sp>
        <p:nvSpPr>
          <p:cNvPr id="2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55191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7" name="Titre 16"/>
          <p:cNvSpPr>
            <a:spLocks noGrp="1"/>
          </p:cNvSpPr>
          <p:nvPr>
            <p:ph type="title"/>
          </p:nvPr>
        </p:nvSpPr>
        <p:spPr>
          <a:xfrm>
            <a:off x="765883" y="0"/>
            <a:ext cx="8229600" cy="789682"/>
          </a:xfrm>
        </p:spPr>
        <p:txBody>
          <a:bodyPr>
            <a:normAutofit/>
          </a:bodyPr>
          <a:lstStyle/>
          <a:p>
            <a:r>
              <a:rPr lang="fr-FR" sz="4000" dirty="0">
                <a:solidFill>
                  <a:schemeClr val="accent2"/>
                </a:solidFill>
              </a:rPr>
              <a:t>Sommaire</a:t>
            </a:r>
            <a:endParaRPr lang="fr-FR" dirty="0">
              <a:solidFill>
                <a:schemeClr val="accent2"/>
              </a:solidFill>
            </a:endParaRPr>
          </a:p>
        </p:txBody>
      </p:sp>
      <p:sp>
        <p:nvSpPr>
          <p:cNvPr id="18" name="Espace réservé du contenu 17"/>
          <p:cNvSpPr>
            <a:spLocks noGrp="1"/>
          </p:cNvSpPr>
          <p:nvPr>
            <p:ph idx="1"/>
          </p:nvPr>
        </p:nvSpPr>
        <p:spPr>
          <a:xfrm>
            <a:off x="1259632" y="476672"/>
            <a:ext cx="7704856" cy="6093296"/>
          </a:xfrm>
        </p:spPr>
        <p:txBody>
          <a:bodyPr>
            <a:noAutofit/>
          </a:bodyPr>
          <a:lstStyle/>
          <a:p>
            <a:pPr marL="0" indent="0">
              <a:buNone/>
            </a:pPr>
            <a:r>
              <a:rPr lang="fr-FR" sz="1800" b="1" dirty="0">
                <a:solidFill>
                  <a:schemeClr val="accent5"/>
                </a:solidFill>
              </a:rPr>
              <a:t>Partie 1</a:t>
            </a:r>
          </a:p>
          <a:p>
            <a:pPr marL="400050" lvl="1" indent="0">
              <a:buNone/>
            </a:pPr>
            <a:r>
              <a:rPr lang="fr-FR" sz="1800" b="1" dirty="0"/>
              <a:t>Présentation du contexte, des objectifs de l’étude et de la méthodologie utilisée</a:t>
            </a:r>
          </a:p>
          <a:p>
            <a:pPr marL="0" indent="0">
              <a:buNone/>
            </a:pPr>
            <a:r>
              <a:rPr lang="fr-FR" sz="1800" b="1" dirty="0">
                <a:solidFill>
                  <a:schemeClr val="accent5"/>
                </a:solidFill>
              </a:rPr>
              <a:t>Partie 2</a:t>
            </a:r>
            <a:endParaRPr lang="fr-FR" sz="1800" b="1" dirty="0">
              <a:solidFill>
                <a:schemeClr val="accent5"/>
              </a:solidFill>
              <a:effectLst/>
            </a:endParaRPr>
          </a:p>
          <a:p>
            <a:pPr marL="400050" lvl="1" indent="0">
              <a:buNone/>
            </a:pPr>
            <a:r>
              <a:rPr lang="fr-FR" sz="1800" b="1" dirty="0"/>
              <a:t>État des lieux des exploitations enquêtées et de leurs pratiques de fertilisation azotée</a:t>
            </a:r>
          </a:p>
          <a:p>
            <a:pPr marL="400050" lvl="1" indent="0">
              <a:buNone/>
            </a:pPr>
            <a:r>
              <a:rPr lang="fr-FR" sz="1800" b="1" dirty="0">
                <a:effectLst/>
              </a:rPr>
              <a:t> 	</a:t>
            </a:r>
            <a:r>
              <a:rPr lang="fr-FR" sz="1800" b="1" i="1" dirty="0">
                <a:solidFill>
                  <a:schemeClr val="accent3"/>
                </a:solidFill>
                <a:effectLst/>
              </a:rPr>
              <a:t>Discussion</a:t>
            </a:r>
          </a:p>
          <a:p>
            <a:pPr marL="0" indent="0">
              <a:buNone/>
            </a:pPr>
            <a:r>
              <a:rPr lang="fr-FR" sz="1800" b="1" dirty="0">
                <a:solidFill>
                  <a:schemeClr val="accent5"/>
                </a:solidFill>
              </a:rPr>
              <a:t>Partie 3</a:t>
            </a:r>
            <a:endParaRPr lang="fr-FR" sz="1800" b="1" dirty="0">
              <a:solidFill>
                <a:schemeClr val="accent5"/>
              </a:solidFill>
              <a:effectLst/>
            </a:endParaRPr>
          </a:p>
          <a:p>
            <a:pPr marL="400050" lvl="1" indent="0">
              <a:buNone/>
            </a:pPr>
            <a:r>
              <a:rPr lang="fr-FR" sz="1800" b="1" dirty="0">
                <a:effectLst/>
              </a:rPr>
              <a:t>Comment les agriculteurs ajustent-ils leur fertilisation sur blé dur ?</a:t>
            </a:r>
          </a:p>
          <a:p>
            <a:pPr marL="400050" lvl="1" indent="0">
              <a:buNone/>
            </a:pPr>
            <a:r>
              <a:rPr lang="fr-FR" sz="1800" b="1" i="1" dirty="0"/>
              <a:t> 	</a:t>
            </a:r>
            <a:r>
              <a:rPr lang="fr-FR" sz="1800" b="1" i="1" dirty="0">
                <a:solidFill>
                  <a:schemeClr val="accent3"/>
                </a:solidFill>
              </a:rPr>
              <a:t>Discussion</a:t>
            </a:r>
            <a:endParaRPr lang="fr-FR" sz="1800" b="1" dirty="0">
              <a:solidFill>
                <a:schemeClr val="accent3"/>
              </a:solidFill>
            </a:endParaRPr>
          </a:p>
          <a:p>
            <a:pPr marL="0" indent="0">
              <a:buNone/>
            </a:pPr>
            <a:r>
              <a:rPr lang="fr-FR" sz="1800" b="1" dirty="0">
                <a:solidFill>
                  <a:schemeClr val="accent5"/>
                </a:solidFill>
              </a:rPr>
              <a:t>Partie 4</a:t>
            </a:r>
          </a:p>
          <a:p>
            <a:pPr marL="400050" lvl="1" indent="0">
              <a:buNone/>
            </a:pPr>
            <a:r>
              <a:rPr lang="fr-FR" sz="1800" b="1" dirty="0"/>
              <a:t>Comment les agriculteurs intègrent-ils l’hétérogénéité de leurs parcelles ?</a:t>
            </a:r>
          </a:p>
          <a:p>
            <a:pPr marL="0" indent="0">
              <a:buNone/>
            </a:pPr>
            <a:r>
              <a:rPr lang="fr-FR" sz="1800" b="1" dirty="0">
                <a:effectLst/>
              </a:rPr>
              <a:t> 	</a:t>
            </a:r>
            <a:r>
              <a:rPr lang="fr-FR" sz="1800" b="1" i="1" dirty="0"/>
              <a:t> </a:t>
            </a:r>
            <a:r>
              <a:rPr lang="fr-FR" sz="1800" b="1" i="1" dirty="0">
                <a:solidFill>
                  <a:schemeClr val="accent3"/>
                </a:solidFill>
              </a:rPr>
              <a:t>Discussion</a:t>
            </a:r>
            <a:endParaRPr lang="fr-FR" sz="1800" b="1" dirty="0">
              <a:solidFill>
                <a:schemeClr val="accent3"/>
              </a:solidFill>
              <a:effectLst/>
            </a:endParaRPr>
          </a:p>
          <a:p>
            <a:pPr marL="0" indent="0">
              <a:buNone/>
            </a:pPr>
            <a:r>
              <a:rPr lang="fr-FR" sz="1800" b="1" dirty="0">
                <a:solidFill>
                  <a:schemeClr val="accent5"/>
                </a:solidFill>
              </a:rPr>
              <a:t>Partie 5</a:t>
            </a:r>
          </a:p>
          <a:p>
            <a:pPr marL="400050" lvl="1" indent="0">
              <a:buNone/>
            </a:pPr>
            <a:r>
              <a:rPr lang="fr-FR" sz="1800" b="1" dirty="0"/>
              <a:t>Comment les conseillers interagissent-ils avec les agriculteurs dans ce processus de décision ? Quelle est la place des OAD ?</a:t>
            </a:r>
          </a:p>
          <a:p>
            <a:pPr marL="800100" lvl="2" indent="0">
              <a:buNone/>
            </a:pPr>
            <a:r>
              <a:rPr lang="fr-FR" sz="1800" b="1" i="1" dirty="0"/>
              <a:t> </a:t>
            </a:r>
            <a:r>
              <a:rPr lang="fr-FR" sz="1800" b="1" i="1" dirty="0" smtClean="0">
                <a:solidFill>
                  <a:schemeClr val="accent3"/>
                </a:solidFill>
              </a:rPr>
              <a:t>Discussion</a:t>
            </a:r>
          </a:p>
          <a:p>
            <a:pPr marL="800100" lvl="2" indent="0">
              <a:buNone/>
            </a:pPr>
            <a:endParaRPr lang="fr-FR" sz="300" b="1" dirty="0">
              <a:effectLst/>
            </a:endParaRPr>
          </a:p>
          <a:p>
            <a:pPr marL="0" indent="0">
              <a:buNone/>
            </a:pPr>
            <a:r>
              <a:rPr lang="fr-FR" sz="1800" b="1" dirty="0">
                <a:solidFill>
                  <a:schemeClr val="accent5"/>
                </a:solidFill>
              </a:rPr>
              <a:t>C</a:t>
            </a:r>
            <a:r>
              <a:rPr lang="en-US" sz="1800" b="1" dirty="0" err="1">
                <a:solidFill>
                  <a:schemeClr val="accent5"/>
                </a:solidFill>
              </a:rPr>
              <a:t>onclusions</a:t>
            </a:r>
            <a:r>
              <a:rPr lang="en-US" sz="1800" b="1" dirty="0">
                <a:solidFill>
                  <a:schemeClr val="accent5"/>
                </a:solidFill>
              </a:rPr>
              <a:t> et perspectives</a:t>
            </a:r>
            <a:endParaRPr lang="fr-FR" sz="1800" b="1" dirty="0">
              <a:solidFill>
                <a:schemeClr val="accent5"/>
              </a:solidFill>
            </a:endParaRPr>
          </a:p>
        </p:txBody>
      </p:sp>
      <p:sp>
        <p:nvSpPr>
          <p:cNvPr id="15" name="Espace réservé du numéro de diapositive 14"/>
          <p:cNvSpPr>
            <a:spLocks noGrp="1"/>
          </p:cNvSpPr>
          <p:nvPr>
            <p:ph type="sldNum" sz="quarter" idx="12"/>
          </p:nvPr>
        </p:nvSpPr>
        <p:spPr/>
        <p:txBody>
          <a:bodyPr/>
          <a:lstStyle/>
          <a:p>
            <a:fld id="{F5AD09F1-7F1A-40E0-A08E-C80FD419D747}" type="slidenum">
              <a:rPr lang="fr-FR" smtClean="0"/>
              <a:t>2</a:t>
            </a:fld>
            <a:endParaRPr lang="fr-FR" dirty="0"/>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15260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0408" y="10937"/>
            <a:ext cx="1094544" cy="6868282"/>
            <a:chOff x="-36513" y="-984"/>
            <a:chExt cx="1094544" cy="6868282"/>
          </a:xfrm>
        </p:grpSpPr>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7" name="Image 1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8" name="Image 1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20" name="Image 19"/>
            <p:cNvPicPr>
              <a:picLocks noChangeAspect="1"/>
            </p:cNvPicPr>
            <p:nvPr/>
          </p:nvPicPr>
          <p:blipFill rotWithShape="1">
            <a:blip r:embed="rId8" cstate="print">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Titre 1"/>
          <p:cNvSpPr>
            <a:spLocks noGrp="1"/>
          </p:cNvSpPr>
          <p:nvPr>
            <p:ph type="title"/>
          </p:nvPr>
        </p:nvSpPr>
        <p:spPr>
          <a:xfrm>
            <a:off x="1149796" y="188640"/>
            <a:ext cx="7886700" cy="994172"/>
          </a:xfrm>
        </p:spPr>
        <p:txBody>
          <a:bodyPr>
            <a:normAutofit/>
          </a:bodyPr>
          <a:lstStyle/>
          <a:p>
            <a:r>
              <a:rPr lang="fr-FR" sz="4000" dirty="0"/>
              <a:t>Répartition des rendements</a:t>
            </a:r>
          </a:p>
        </p:txBody>
      </p:sp>
      <p:sp>
        <p:nvSpPr>
          <p:cNvPr id="6" name="ZoneTexte 5"/>
          <p:cNvSpPr txBox="1"/>
          <p:nvPr/>
        </p:nvSpPr>
        <p:spPr>
          <a:xfrm>
            <a:off x="5527428" y="6113151"/>
            <a:ext cx="3427824" cy="276999"/>
          </a:xfrm>
          <a:prstGeom prst="rect">
            <a:avLst/>
          </a:prstGeom>
          <a:noFill/>
        </p:spPr>
        <p:txBody>
          <a:bodyPr wrap="square" rtlCol="0">
            <a:spAutoFit/>
          </a:bodyPr>
          <a:lstStyle/>
          <a:p>
            <a:r>
              <a:rPr lang="fr-FR" sz="1200" i="1" dirty="0"/>
              <a:t>Source : Données téléphoniques pour 66 agriculteurs</a:t>
            </a:r>
          </a:p>
        </p:txBody>
      </p:sp>
      <p:sp>
        <p:nvSpPr>
          <p:cNvPr id="7" name="ZoneTexte 6"/>
          <p:cNvSpPr txBox="1"/>
          <p:nvPr/>
        </p:nvSpPr>
        <p:spPr>
          <a:xfrm>
            <a:off x="1547664" y="1167889"/>
            <a:ext cx="7344816"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a:t>Caractérisation des rendements observés dans notre échantillon : </a:t>
            </a:r>
          </a:p>
          <a:p>
            <a:pPr lvl="1"/>
            <a:r>
              <a:rPr lang="fr-FR" sz="2000" dirty="0">
                <a:sym typeface="Wingdings" panose="05000000000000000000" pitchFamily="2" charset="2"/>
              </a:rPr>
              <a:t> </a:t>
            </a:r>
            <a:r>
              <a:rPr lang="fr-FR" sz="2000" b="1" dirty="0"/>
              <a:t>60% des agriculteurs se trouvent entre 30 et 60 quintaux</a:t>
            </a:r>
          </a:p>
        </p:txBody>
      </p:sp>
      <p:graphicFrame>
        <p:nvGraphicFramePr>
          <p:cNvPr id="13" name="Graphique 12"/>
          <p:cNvGraphicFramePr>
            <a:graphicFrameLocks/>
          </p:cNvGraphicFramePr>
          <p:nvPr>
            <p:extLst>
              <p:ext uri="{D42A27DB-BD31-4B8C-83A1-F6EECF244321}">
                <p14:modId xmlns:p14="http://schemas.microsoft.com/office/powerpoint/2010/main" val="171488616"/>
              </p:ext>
            </p:extLst>
          </p:nvPr>
        </p:nvGraphicFramePr>
        <p:xfrm>
          <a:off x="1475656" y="1911686"/>
          <a:ext cx="7416824" cy="4344742"/>
        </p:xfrm>
        <a:graphic>
          <a:graphicData uri="http://schemas.openxmlformats.org/drawingml/2006/chart">
            <c:chart xmlns:c="http://schemas.openxmlformats.org/drawingml/2006/chart" xmlns:r="http://schemas.openxmlformats.org/officeDocument/2006/relationships" r:id="rId9"/>
          </a:graphicData>
        </a:graphic>
      </p:graphicFrame>
      <p:sp>
        <p:nvSpPr>
          <p:cNvPr id="3" name="Espace réservé du numéro de diapositive 2"/>
          <p:cNvSpPr>
            <a:spLocks noGrp="1"/>
          </p:cNvSpPr>
          <p:nvPr>
            <p:ph type="sldNum" sz="quarter" idx="12"/>
          </p:nvPr>
        </p:nvSpPr>
        <p:spPr/>
        <p:txBody>
          <a:bodyPr/>
          <a:lstStyle/>
          <a:p>
            <a:fld id="{F5AD09F1-7F1A-40E0-A08E-C80FD419D747}" type="slidenum">
              <a:rPr lang="fr-FR" smtClean="0"/>
              <a:t>20</a:t>
            </a:fld>
            <a:endParaRPr lang="fr-FR"/>
          </a:p>
        </p:txBody>
      </p:sp>
      <p:sp>
        <p:nvSpPr>
          <p:cNvPr id="21"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9983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3173" y="-189640"/>
            <a:ext cx="8229600" cy="1143000"/>
          </a:xfrm>
        </p:spPr>
        <p:txBody>
          <a:bodyPr>
            <a:normAutofit fontScale="90000"/>
          </a:bodyPr>
          <a:lstStyle/>
          <a:p>
            <a:r>
              <a:rPr lang="fr-FR" sz="4000" dirty="0"/>
              <a:t>Deux points essentiels de l’hétérogénéité</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graphicFrame>
        <p:nvGraphicFramePr>
          <p:cNvPr id="11" name="Graphique 10"/>
          <p:cNvGraphicFramePr>
            <a:graphicFrameLocks/>
          </p:cNvGraphicFramePr>
          <p:nvPr>
            <p:extLst>
              <p:ext uri="{D42A27DB-BD31-4B8C-83A1-F6EECF244321}">
                <p14:modId xmlns:p14="http://schemas.microsoft.com/office/powerpoint/2010/main" val="988925386"/>
              </p:ext>
            </p:extLst>
          </p:nvPr>
        </p:nvGraphicFramePr>
        <p:xfrm>
          <a:off x="2859479" y="566393"/>
          <a:ext cx="8280920" cy="304723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Espace réservé du contenu 3"/>
          <p:cNvGraphicFramePr>
            <a:graphicFrameLocks noGrp="1"/>
          </p:cNvGraphicFramePr>
          <p:nvPr>
            <p:ph idx="1"/>
            <p:extLst>
              <p:ext uri="{D42A27DB-BD31-4B8C-83A1-F6EECF244321}">
                <p14:modId xmlns:p14="http://schemas.microsoft.com/office/powerpoint/2010/main" val="1720851169"/>
              </p:ext>
            </p:extLst>
          </p:nvPr>
        </p:nvGraphicFramePr>
        <p:xfrm>
          <a:off x="1212326" y="3387052"/>
          <a:ext cx="8066076" cy="3251161"/>
        </p:xfrm>
        <a:graphic>
          <a:graphicData uri="http://schemas.openxmlformats.org/drawingml/2006/chart">
            <c:chart xmlns:c="http://schemas.openxmlformats.org/drawingml/2006/chart" xmlns:r="http://schemas.openxmlformats.org/officeDocument/2006/relationships" r:id="rId10"/>
          </a:graphicData>
        </a:graphic>
      </p:graphicFrame>
      <p:sp>
        <p:nvSpPr>
          <p:cNvPr id="14" name="ZoneTexte 13"/>
          <p:cNvSpPr txBox="1"/>
          <p:nvPr/>
        </p:nvSpPr>
        <p:spPr>
          <a:xfrm>
            <a:off x="1504962" y="1340768"/>
            <a:ext cx="3263091" cy="1200329"/>
          </a:xfrm>
          <a:prstGeom prst="rect">
            <a:avLst/>
          </a:prstGeom>
          <a:noFill/>
        </p:spPr>
        <p:txBody>
          <a:bodyPr wrap="square" rtlCol="0">
            <a:spAutoFit/>
          </a:bodyPr>
          <a:lstStyle/>
          <a:p>
            <a:pPr marL="285750" indent="-285750">
              <a:buFont typeface="Arial" panose="020B0604020202020204" pitchFamily="34" charset="0"/>
              <a:buChar char="•"/>
            </a:pPr>
            <a:r>
              <a:rPr lang="fr-FR" dirty="0">
                <a:sym typeface="Wingdings" panose="05000000000000000000" pitchFamily="2" charset="2"/>
              </a:rPr>
              <a:t> </a:t>
            </a:r>
            <a:r>
              <a:rPr lang="fr-FR" dirty="0"/>
              <a:t>50% des agriculteurs enquêtés ont accès à l’irrigation sur leur exploitation</a:t>
            </a:r>
          </a:p>
        </p:txBody>
      </p:sp>
      <p:sp>
        <p:nvSpPr>
          <p:cNvPr id="15" name="ZoneTexte 14"/>
          <p:cNvSpPr txBox="1"/>
          <p:nvPr/>
        </p:nvSpPr>
        <p:spPr>
          <a:xfrm>
            <a:off x="1532775" y="6381328"/>
            <a:ext cx="6855649" cy="276999"/>
          </a:xfrm>
          <a:prstGeom prst="rect">
            <a:avLst/>
          </a:prstGeom>
          <a:noFill/>
        </p:spPr>
        <p:txBody>
          <a:bodyPr wrap="square" rtlCol="0">
            <a:spAutoFit/>
          </a:bodyPr>
          <a:lstStyle/>
          <a:p>
            <a:r>
              <a:rPr lang="fr-FR" sz="1200" i="1" dirty="0"/>
              <a:t>Source : Données téléphoniques pour 30 agriculteurs</a:t>
            </a:r>
          </a:p>
        </p:txBody>
      </p:sp>
      <p:sp>
        <p:nvSpPr>
          <p:cNvPr id="16" name="ZoneTexte 15"/>
          <p:cNvSpPr txBox="1"/>
          <p:nvPr/>
        </p:nvSpPr>
        <p:spPr>
          <a:xfrm>
            <a:off x="1403649" y="2962736"/>
            <a:ext cx="4104456" cy="276999"/>
          </a:xfrm>
          <a:prstGeom prst="rect">
            <a:avLst/>
          </a:prstGeom>
          <a:noFill/>
        </p:spPr>
        <p:txBody>
          <a:bodyPr wrap="square" rtlCol="0">
            <a:spAutoFit/>
          </a:bodyPr>
          <a:lstStyle/>
          <a:p>
            <a:r>
              <a:rPr lang="fr-FR" sz="1200" i="1" dirty="0"/>
              <a:t>Source : Données terrains et téléphoniques pour 96 agriculteurs</a:t>
            </a:r>
          </a:p>
        </p:txBody>
      </p:sp>
      <p:sp>
        <p:nvSpPr>
          <p:cNvPr id="17" name="ZoneTexte 16"/>
          <p:cNvSpPr txBox="1"/>
          <p:nvPr/>
        </p:nvSpPr>
        <p:spPr>
          <a:xfrm>
            <a:off x="1403647" y="3735758"/>
            <a:ext cx="2160240" cy="2308324"/>
          </a:xfrm>
          <a:prstGeom prst="rect">
            <a:avLst/>
          </a:prstGeom>
          <a:noFill/>
        </p:spPr>
        <p:txBody>
          <a:bodyPr wrap="square" rtlCol="0">
            <a:spAutoFit/>
          </a:bodyPr>
          <a:lstStyle/>
          <a:p>
            <a:pPr marL="285750" indent="-285750">
              <a:buFont typeface="Arial" panose="020B0604020202020204" pitchFamily="34" charset="0"/>
              <a:buChar char="•"/>
            </a:pPr>
            <a:r>
              <a:rPr lang="fr-FR" dirty="0">
                <a:sym typeface="Wingdings" panose="05000000000000000000" pitchFamily="2" charset="2"/>
              </a:rPr>
              <a:t> </a:t>
            </a:r>
            <a:r>
              <a:rPr lang="fr-FR" dirty="0"/>
              <a:t>Blé dur s’insère dans des rotations très diverses</a:t>
            </a:r>
          </a:p>
          <a:p>
            <a:pPr marL="285750" indent="-285750">
              <a:buFont typeface="Arial" panose="020B0604020202020204" pitchFamily="34" charset="0"/>
              <a:buChar char="•"/>
            </a:pPr>
            <a:r>
              <a:rPr lang="fr-FR" dirty="0"/>
              <a:t>Culture « délai de retour » : rompre le cycle d’autres cultures</a:t>
            </a:r>
          </a:p>
        </p:txBody>
      </p:sp>
      <p:sp>
        <p:nvSpPr>
          <p:cNvPr id="3" name="ZoneTexte 2"/>
          <p:cNvSpPr txBox="1"/>
          <p:nvPr/>
        </p:nvSpPr>
        <p:spPr>
          <a:xfrm>
            <a:off x="7020272" y="4522588"/>
            <a:ext cx="1008112" cy="338554"/>
          </a:xfrm>
          <a:prstGeom prst="rect">
            <a:avLst/>
          </a:prstGeom>
          <a:solidFill>
            <a:schemeClr val="bg1"/>
          </a:solidFill>
        </p:spPr>
        <p:txBody>
          <a:bodyPr wrap="square" rtlCol="0">
            <a:spAutoFit/>
          </a:bodyPr>
          <a:lstStyle/>
          <a:p>
            <a:r>
              <a:rPr lang="fr-FR" sz="1600" dirty="0"/>
              <a:t>pérenne</a:t>
            </a:r>
          </a:p>
        </p:txBody>
      </p:sp>
      <p:sp>
        <p:nvSpPr>
          <p:cNvPr id="12" name="Espace réservé du numéro de diapositive 11"/>
          <p:cNvSpPr>
            <a:spLocks noGrp="1"/>
          </p:cNvSpPr>
          <p:nvPr>
            <p:ph type="sldNum" sz="quarter" idx="12"/>
          </p:nvPr>
        </p:nvSpPr>
        <p:spPr/>
        <p:txBody>
          <a:bodyPr/>
          <a:lstStyle/>
          <a:p>
            <a:fld id="{F5AD09F1-7F1A-40E0-A08E-C80FD419D747}" type="slidenum">
              <a:rPr lang="fr-FR" smtClean="0"/>
              <a:t>21</a:t>
            </a:fld>
            <a:endParaRPr lang="fr-FR"/>
          </a:p>
        </p:txBody>
      </p:sp>
      <p:sp>
        <p:nvSpPr>
          <p:cNvPr id="18"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07825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590872" y="91977"/>
            <a:ext cx="8229600" cy="816743"/>
          </a:xfrm>
        </p:spPr>
        <p:txBody>
          <a:bodyPr/>
          <a:lstStyle/>
          <a:p>
            <a:r>
              <a:rPr lang="fr-FR" altLang="fr-FR" sz="4000" dirty="0"/>
              <a:t>Typologie des exploitations agricoles</a:t>
            </a:r>
          </a:p>
        </p:txBody>
      </p:sp>
      <p:pic>
        <p:nvPicPr>
          <p:cNvPr id="4099" name="Image 2"/>
          <p:cNvPicPr>
            <a:picLocks noChangeAspect="1"/>
          </p:cNvPicPr>
          <p:nvPr/>
        </p:nvPicPr>
        <p:blipFill rotWithShape="1">
          <a:blip r:embed="rId3">
            <a:extLst>
              <a:ext uri="{28A0092B-C50C-407E-A947-70E740481C1C}">
                <a14:useLocalDpi xmlns:a14="http://schemas.microsoft.com/office/drawing/2010/main" val="0"/>
              </a:ext>
            </a:extLst>
          </a:blip>
          <a:srcRect l="26282" t="26301" r="21010" b="8333"/>
          <a:stretch/>
        </p:blipFill>
        <p:spPr bwMode="auto">
          <a:xfrm>
            <a:off x="796424" y="1004795"/>
            <a:ext cx="7728152" cy="538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7096553" y="5039014"/>
            <a:ext cx="1944215" cy="135421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a:solidFill>
                  <a:schemeClr val="accent2"/>
                </a:solidFill>
              </a:rPr>
              <a:t>Type 1</a:t>
            </a:r>
          </a:p>
          <a:p>
            <a:r>
              <a:rPr lang="fr-FR" sz="1600" dirty="0"/>
              <a:t>Plateau de Valensole</a:t>
            </a:r>
          </a:p>
          <a:p>
            <a:r>
              <a:rPr lang="fr-FR" sz="1600" dirty="0"/>
              <a:t>Sans irrigation</a:t>
            </a:r>
          </a:p>
          <a:p>
            <a:r>
              <a:rPr lang="fr-FR" sz="1600" dirty="0"/>
              <a:t>PPAM</a:t>
            </a:r>
          </a:p>
          <a:p>
            <a:r>
              <a:rPr lang="fr-FR" sz="1600" dirty="0"/>
              <a:t>%BD moyenne</a:t>
            </a:r>
          </a:p>
        </p:txBody>
      </p:sp>
      <p:sp>
        <p:nvSpPr>
          <p:cNvPr id="2" name="Ellipse 1"/>
          <p:cNvSpPr/>
          <p:nvPr/>
        </p:nvSpPr>
        <p:spPr>
          <a:xfrm>
            <a:off x="6769511" y="3318397"/>
            <a:ext cx="1755065" cy="136464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 name="ZoneTexte 5"/>
          <p:cNvSpPr txBox="1"/>
          <p:nvPr/>
        </p:nvSpPr>
        <p:spPr>
          <a:xfrm>
            <a:off x="237453" y="2749010"/>
            <a:ext cx="1117935" cy="1138773"/>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fr-FR" b="1" dirty="0">
                <a:solidFill>
                  <a:schemeClr val="accent4"/>
                </a:solidFill>
              </a:rPr>
              <a:t>Type 4</a:t>
            </a:r>
          </a:p>
          <a:p>
            <a:r>
              <a:rPr lang="fr-FR" sz="1600" dirty="0"/>
              <a:t>Camargue</a:t>
            </a:r>
          </a:p>
          <a:p>
            <a:r>
              <a:rPr lang="fr-FR" sz="1600" dirty="0"/>
              <a:t>SAU élevée</a:t>
            </a:r>
          </a:p>
          <a:p>
            <a:r>
              <a:rPr lang="fr-FR" sz="1600" dirty="0"/>
              <a:t>% BD forte</a:t>
            </a:r>
          </a:p>
        </p:txBody>
      </p:sp>
      <p:sp>
        <p:nvSpPr>
          <p:cNvPr id="7" name="ZoneTexte 6"/>
          <p:cNvSpPr txBox="1"/>
          <p:nvPr/>
        </p:nvSpPr>
        <p:spPr>
          <a:xfrm>
            <a:off x="3983637" y="1299023"/>
            <a:ext cx="1938735" cy="861774"/>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b="1" dirty="0">
                <a:solidFill>
                  <a:srgbClr val="00B050"/>
                </a:solidFill>
              </a:rPr>
              <a:t>Type 3</a:t>
            </a:r>
          </a:p>
          <a:p>
            <a:r>
              <a:rPr lang="fr-FR" sz="1600" dirty="0">
                <a:solidFill>
                  <a:schemeClr val="tx1"/>
                </a:solidFill>
              </a:rPr>
              <a:t>Vallée de la Durance</a:t>
            </a:r>
          </a:p>
          <a:p>
            <a:r>
              <a:rPr lang="fr-FR" sz="1600" dirty="0"/>
              <a:t>BD semence</a:t>
            </a:r>
          </a:p>
        </p:txBody>
      </p:sp>
      <p:sp>
        <p:nvSpPr>
          <p:cNvPr id="3" name="Ellipse 2"/>
          <p:cNvSpPr/>
          <p:nvPr/>
        </p:nvSpPr>
        <p:spPr>
          <a:xfrm>
            <a:off x="5796117" y="1897347"/>
            <a:ext cx="1850926" cy="2878157"/>
          </a:xfrm>
          <a:prstGeom prst="ellipse">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Ellipse 4"/>
          <p:cNvSpPr/>
          <p:nvPr/>
        </p:nvSpPr>
        <p:spPr>
          <a:xfrm>
            <a:off x="796420" y="4188553"/>
            <a:ext cx="2256495" cy="209426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9" name="Ellipse 8"/>
          <p:cNvSpPr/>
          <p:nvPr/>
        </p:nvSpPr>
        <p:spPr>
          <a:xfrm>
            <a:off x="6430296" y="1268371"/>
            <a:ext cx="2094279" cy="256040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8" name="ZoneTexte 7"/>
          <p:cNvSpPr txBox="1"/>
          <p:nvPr/>
        </p:nvSpPr>
        <p:spPr>
          <a:xfrm>
            <a:off x="7542217" y="1035573"/>
            <a:ext cx="1498551" cy="861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a:solidFill>
                  <a:schemeClr val="accent1"/>
                </a:solidFill>
              </a:rPr>
              <a:t>Type 2</a:t>
            </a:r>
          </a:p>
          <a:p>
            <a:r>
              <a:rPr lang="fr-FR" sz="1600" dirty="0"/>
              <a:t>Faible SAU/UTH</a:t>
            </a:r>
          </a:p>
          <a:p>
            <a:r>
              <a:rPr lang="fr-FR" sz="1600" dirty="0"/>
              <a:t>%BD faible</a:t>
            </a:r>
          </a:p>
        </p:txBody>
      </p:sp>
      <p:sp>
        <p:nvSpPr>
          <p:cNvPr id="10" name="ZoneTexte 9"/>
          <p:cNvSpPr txBox="1"/>
          <p:nvPr/>
        </p:nvSpPr>
        <p:spPr>
          <a:xfrm>
            <a:off x="-74794" y="6393231"/>
            <a:ext cx="4070730" cy="276999"/>
          </a:xfrm>
          <a:prstGeom prst="rect">
            <a:avLst/>
          </a:prstGeom>
          <a:noFill/>
        </p:spPr>
        <p:txBody>
          <a:bodyPr wrap="none" rtlCol="0">
            <a:spAutoFit/>
          </a:bodyPr>
          <a:lstStyle/>
          <a:p>
            <a:r>
              <a:rPr lang="fr-FR" sz="1200" i="1" dirty="0"/>
              <a:t>Sources : données des enquêtes téléphoniques et terrain. N=93</a:t>
            </a:r>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22</a:t>
            </a:fld>
            <a:endParaRPr lang="fr-FR"/>
          </a:p>
        </p:txBody>
      </p:sp>
      <p:sp>
        <p:nvSpPr>
          <p:cNvPr id="14"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87093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3200" dirty="0"/>
              <a:t>Typologie des pratiques</a:t>
            </a:r>
          </a:p>
        </p:txBody>
      </p:sp>
      <p:sp>
        <p:nvSpPr>
          <p:cNvPr id="3" name="Espace réservé du contenu 2"/>
          <p:cNvSpPr>
            <a:spLocks noGrp="1"/>
          </p:cNvSpPr>
          <p:nvPr>
            <p:ph idx="1"/>
          </p:nvPr>
        </p:nvSpPr>
        <p:spPr>
          <a:xfrm>
            <a:off x="467544" y="2564904"/>
            <a:ext cx="8219256" cy="3561259"/>
          </a:xfrm>
        </p:spPr>
        <p:txBody>
          <a:bodyPr/>
          <a:lstStyle/>
          <a:p>
            <a:r>
              <a:rPr lang="fr-FR" dirty="0"/>
              <a:t>Ajustement des dates des apports stades </a:t>
            </a:r>
            <a:r>
              <a:rPr lang="fr-FR" dirty="0" err="1"/>
              <a:t>phénologiques</a:t>
            </a:r>
            <a:endParaRPr lang="fr-FR" dirty="0"/>
          </a:p>
          <a:p>
            <a:pPr>
              <a:buNone/>
            </a:pPr>
            <a:endParaRPr lang="fr-FR" dirty="0"/>
          </a:p>
        </p:txBody>
      </p:sp>
      <p:graphicFrame>
        <p:nvGraphicFramePr>
          <p:cNvPr id="4" name="Tableau 3"/>
          <p:cNvGraphicFramePr>
            <a:graphicFrameLocks noGrp="1"/>
          </p:cNvGraphicFramePr>
          <p:nvPr/>
        </p:nvGraphicFramePr>
        <p:xfrm>
          <a:off x="1403648" y="1124744"/>
          <a:ext cx="6012162" cy="1320292"/>
        </p:xfrm>
        <a:graphic>
          <a:graphicData uri="http://schemas.openxmlformats.org/drawingml/2006/table">
            <a:tbl>
              <a:tblPr firstRow="1" bandRow="1">
                <a:tableStyleId>{5C22544A-7EE6-4342-B048-85BDC9FD1C3A}</a:tableStyleId>
              </a:tblPr>
              <a:tblGrid>
                <a:gridCol w="1002027">
                  <a:extLst>
                    <a:ext uri="{9D8B030D-6E8A-4147-A177-3AD203B41FA5}">
                      <a16:colId xmlns="" xmlns:a16="http://schemas.microsoft.com/office/drawing/2014/main" val="20000"/>
                    </a:ext>
                  </a:extLst>
                </a:gridCol>
                <a:gridCol w="1002027">
                  <a:extLst>
                    <a:ext uri="{9D8B030D-6E8A-4147-A177-3AD203B41FA5}">
                      <a16:colId xmlns="" xmlns:a16="http://schemas.microsoft.com/office/drawing/2014/main" val="20001"/>
                    </a:ext>
                  </a:extLst>
                </a:gridCol>
                <a:gridCol w="1002027">
                  <a:extLst>
                    <a:ext uri="{9D8B030D-6E8A-4147-A177-3AD203B41FA5}">
                      <a16:colId xmlns="" xmlns:a16="http://schemas.microsoft.com/office/drawing/2014/main" val="20002"/>
                    </a:ext>
                  </a:extLst>
                </a:gridCol>
                <a:gridCol w="1002027">
                  <a:extLst>
                    <a:ext uri="{9D8B030D-6E8A-4147-A177-3AD203B41FA5}">
                      <a16:colId xmlns="" xmlns:a16="http://schemas.microsoft.com/office/drawing/2014/main" val="20003"/>
                    </a:ext>
                  </a:extLst>
                </a:gridCol>
                <a:gridCol w="1002027">
                  <a:extLst>
                    <a:ext uri="{9D8B030D-6E8A-4147-A177-3AD203B41FA5}">
                      <a16:colId xmlns="" xmlns:a16="http://schemas.microsoft.com/office/drawing/2014/main" val="20004"/>
                    </a:ext>
                  </a:extLst>
                </a:gridCol>
                <a:gridCol w="1002027">
                  <a:extLst>
                    <a:ext uri="{9D8B030D-6E8A-4147-A177-3AD203B41FA5}">
                      <a16:colId xmlns="" xmlns:a16="http://schemas.microsoft.com/office/drawing/2014/main" val="20005"/>
                    </a:ext>
                  </a:extLst>
                </a:gridCol>
              </a:tblGrid>
              <a:tr h="370840">
                <a:tc>
                  <a:txBody>
                    <a:bodyPr/>
                    <a:lstStyle/>
                    <a:p>
                      <a:pPr>
                        <a:lnSpc>
                          <a:spcPct val="115000"/>
                        </a:lnSpc>
                        <a:spcAft>
                          <a:spcPts val="1000"/>
                        </a:spcAft>
                      </a:pPr>
                      <a:endParaRPr lang="fr-FR"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nSpc>
                          <a:spcPct val="115000"/>
                        </a:lnSpc>
                        <a:spcAft>
                          <a:spcPts val="1000"/>
                        </a:spcAft>
                      </a:pPr>
                      <a:r>
                        <a:rPr lang="fr-FR" sz="1400" dirty="0">
                          <a:latin typeface="Calibri"/>
                          <a:ea typeface="Calibri"/>
                          <a:cs typeface="Times New Roman"/>
                        </a:rPr>
                        <a:t>2 feuilles</a:t>
                      </a:r>
                    </a:p>
                  </a:txBody>
                  <a:tcPr marL="68580" marR="68580" marT="0" marB="0">
                    <a:lnL w="12700" cmpd="sng">
                      <a:noFill/>
                    </a:lnL>
                    <a:lnT w="127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fr-FR" sz="1400" dirty="0">
                          <a:latin typeface="Calibri"/>
                          <a:ea typeface="Calibri"/>
                          <a:cs typeface="Times New Roman"/>
                        </a:rPr>
                        <a:t>Tallage</a:t>
                      </a: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fr-FR" sz="1400">
                          <a:latin typeface="Calibri"/>
                          <a:ea typeface="Calibri"/>
                          <a:cs typeface="Times New Roman"/>
                        </a:rPr>
                        <a:t>Montaison (épis 1cm)</a:t>
                      </a: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fr-FR" sz="1400">
                          <a:latin typeface="Calibri"/>
                          <a:ea typeface="Calibri"/>
                          <a:cs typeface="Times New Roman"/>
                        </a:rPr>
                        <a:t>Epiaison</a:t>
                      </a: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fr-FR" sz="1400">
                          <a:latin typeface="Calibri"/>
                          <a:ea typeface="Calibri"/>
                          <a:cs typeface="Times New Roman"/>
                        </a:rPr>
                        <a:t>Floraison</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370840">
                <a:tc>
                  <a:txBody>
                    <a:bodyPr/>
                    <a:lstStyle/>
                    <a:p>
                      <a:pPr>
                        <a:lnSpc>
                          <a:spcPct val="100000"/>
                        </a:lnSpc>
                        <a:spcAft>
                          <a:spcPts val="0"/>
                        </a:spcAft>
                      </a:pPr>
                      <a:r>
                        <a:rPr lang="fr-FR" sz="1400" dirty="0">
                          <a:latin typeface="Calibri"/>
                          <a:ea typeface="Calibri"/>
                          <a:cs typeface="Times New Roman"/>
                        </a:rPr>
                        <a:t>2012-2013</a:t>
                      </a:r>
                    </a:p>
                    <a:p>
                      <a:pPr>
                        <a:lnSpc>
                          <a:spcPct val="115000"/>
                        </a:lnSpc>
                        <a:spcAft>
                          <a:spcPts val="1000"/>
                        </a:spcAft>
                      </a:pPr>
                      <a:r>
                        <a:rPr lang="fr-FR" sz="1400" dirty="0">
                          <a:latin typeface="Calibri"/>
                          <a:ea typeface="Calibri"/>
                          <a:cs typeface="Times New Roman"/>
                        </a:rPr>
                        <a:t>2013-2014</a:t>
                      </a:r>
                    </a:p>
                  </a:txBody>
                  <a:tcPr marL="68580" marR="68580" marT="0" marB="0">
                    <a:lnL w="12700" cap="flat" cmpd="sng" algn="ctr">
                      <a:solidFill>
                        <a:schemeClr val="tx1"/>
                      </a:solidFill>
                      <a:prstDash val="solid"/>
                      <a:round/>
                      <a:headEnd type="none" w="med" len="med"/>
                      <a:tailEnd type="none" w="med" len="med"/>
                    </a:lnL>
                    <a:lnT w="38100" cmpd="sng">
                      <a:noFill/>
                    </a:lnT>
                  </a:tcPr>
                </a:tc>
                <a:tc>
                  <a:txBody>
                    <a:bodyPr/>
                    <a:lstStyle/>
                    <a:p>
                      <a:pPr>
                        <a:lnSpc>
                          <a:spcPct val="115000"/>
                        </a:lnSpc>
                        <a:spcAft>
                          <a:spcPts val="1000"/>
                        </a:spcAft>
                      </a:pPr>
                      <a:r>
                        <a:rPr lang="fr-FR" sz="1400" dirty="0">
                          <a:latin typeface="Calibri"/>
                          <a:ea typeface="Calibri"/>
                          <a:cs typeface="Times New Roman"/>
                        </a:rPr>
                        <a:t>11/12</a:t>
                      </a:r>
                    </a:p>
                  </a:txBody>
                  <a:tcPr marL="68580" marR="68580" marT="0" marB="0" anchor="ctr"/>
                </a:tc>
                <a:tc>
                  <a:txBody>
                    <a:bodyPr/>
                    <a:lstStyle/>
                    <a:p>
                      <a:pPr>
                        <a:lnSpc>
                          <a:spcPct val="115000"/>
                        </a:lnSpc>
                        <a:spcAft>
                          <a:spcPts val="1000"/>
                        </a:spcAft>
                      </a:pPr>
                      <a:r>
                        <a:rPr lang="fr-FR" sz="1400" dirty="0">
                          <a:latin typeface="Calibri"/>
                          <a:ea typeface="Calibri"/>
                          <a:cs typeface="Times New Roman"/>
                        </a:rPr>
                        <a:t>19/02</a:t>
                      </a:r>
                    </a:p>
                  </a:txBody>
                  <a:tcPr marL="68580" marR="68580" marT="0" marB="0" anchor="ctr"/>
                </a:tc>
                <a:tc>
                  <a:txBody>
                    <a:bodyPr/>
                    <a:lstStyle/>
                    <a:p>
                      <a:pPr>
                        <a:lnSpc>
                          <a:spcPct val="115000"/>
                        </a:lnSpc>
                        <a:spcAft>
                          <a:spcPts val="1000"/>
                        </a:spcAft>
                      </a:pPr>
                      <a:r>
                        <a:rPr lang="fr-FR" sz="1400" dirty="0">
                          <a:latin typeface="Calibri"/>
                          <a:ea typeface="Calibri"/>
                          <a:cs typeface="Times New Roman"/>
                        </a:rPr>
                        <a:t>11/03</a:t>
                      </a:r>
                    </a:p>
                  </a:txBody>
                  <a:tcPr marL="68580" marR="68580" marT="0" marB="0" anchor="ctr"/>
                </a:tc>
                <a:tc>
                  <a:txBody>
                    <a:bodyPr/>
                    <a:lstStyle/>
                    <a:p>
                      <a:pPr>
                        <a:lnSpc>
                          <a:spcPct val="115000"/>
                        </a:lnSpc>
                        <a:spcAft>
                          <a:spcPts val="1000"/>
                        </a:spcAft>
                      </a:pPr>
                      <a:r>
                        <a:rPr lang="fr-FR" sz="1400" dirty="0">
                          <a:latin typeface="Calibri"/>
                          <a:ea typeface="Calibri"/>
                          <a:cs typeface="Times New Roman"/>
                        </a:rPr>
                        <a:t>01/05</a:t>
                      </a:r>
                    </a:p>
                  </a:txBody>
                  <a:tcPr marL="68580" marR="68580" marT="0" marB="0" anchor="ctr"/>
                </a:tc>
                <a:tc>
                  <a:txBody>
                    <a:bodyPr/>
                    <a:lstStyle/>
                    <a:p>
                      <a:pPr>
                        <a:lnSpc>
                          <a:spcPct val="115000"/>
                        </a:lnSpc>
                        <a:spcAft>
                          <a:spcPts val="1000"/>
                        </a:spcAft>
                      </a:pPr>
                      <a:r>
                        <a:rPr lang="fr-FR" sz="1400" dirty="0">
                          <a:latin typeface="Calibri"/>
                          <a:ea typeface="Calibri"/>
                          <a:cs typeface="Times New Roman"/>
                        </a:rPr>
                        <a:t>10/05</a:t>
                      </a: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370840">
                <a:tc>
                  <a:txBody>
                    <a:bodyPr/>
                    <a:lstStyle/>
                    <a:p>
                      <a:pPr>
                        <a:lnSpc>
                          <a:spcPct val="115000"/>
                        </a:lnSpc>
                        <a:spcAft>
                          <a:spcPts val="1000"/>
                        </a:spcAft>
                      </a:pPr>
                      <a:r>
                        <a:rPr lang="fr-FR" sz="1400" dirty="0">
                          <a:latin typeface="Calibri"/>
                          <a:ea typeface="Calibri"/>
                          <a:cs typeface="Times New Roman"/>
                        </a:rPr>
                        <a:t>2014-2015</a:t>
                      </a: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fr-FR" sz="1400">
                          <a:latin typeface="Calibri"/>
                          <a:ea typeface="Calibri"/>
                          <a:cs typeface="Times New Roman"/>
                        </a:rPr>
                        <a:t>01/12</a:t>
                      </a: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fr-FR" sz="1400">
                          <a:latin typeface="Calibri"/>
                          <a:ea typeface="Calibri"/>
                          <a:cs typeface="Times New Roman"/>
                        </a:rPr>
                        <a:t>09/02</a:t>
                      </a: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fr-FR" sz="1400">
                          <a:latin typeface="Calibri"/>
                          <a:ea typeface="Calibri"/>
                          <a:cs typeface="Times New Roman"/>
                        </a:rPr>
                        <a:t>01/03</a:t>
                      </a: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fr-FR" sz="1400" dirty="0">
                          <a:latin typeface="Calibri"/>
                          <a:ea typeface="Calibri"/>
                          <a:cs typeface="Times New Roman"/>
                        </a:rPr>
                        <a:t>05/05</a:t>
                      </a: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fr-FR" sz="1400" dirty="0">
                          <a:latin typeface="Calibri"/>
                          <a:ea typeface="Calibri"/>
                          <a:cs typeface="Times New Roman"/>
                        </a:rPr>
                        <a:t>10/05</a:t>
                      </a: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Espace réservé du numéro de diapositive 4"/>
          <p:cNvSpPr>
            <a:spLocks noGrp="1"/>
          </p:cNvSpPr>
          <p:nvPr>
            <p:ph type="sldNum" sz="quarter" idx="12"/>
          </p:nvPr>
        </p:nvSpPr>
        <p:spPr/>
        <p:txBody>
          <a:bodyPr/>
          <a:lstStyle/>
          <a:p>
            <a:fld id="{F5AD09F1-7F1A-40E0-A08E-C80FD419D747}" type="slidenum">
              <a:rPr lang="fr-FR" smtClean="0"/>
              <a:pPr/>
              <a:t>23</a:t>
            </a:fld>
            <a:endParaRPr lang="fr-FR"/>
          </a:p>
        </p:txBody>
      </p:sp>
      <p:sp>
        <p:nvSpPr>
          <p:cNvPr id="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48121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Espace réservé du numéro de diapositive 1"/>
          <p:cNvSpPr>
            <a:spLocks noGrp="1"/>
          </p:cNvSpPr>
          <p:nvPr>
            <p:ph type="sldNum" sz="quarter" idx="12"/>
          </p:nvPr>
        </p:nvSpPr>
        <p:spPr/>
        <p:txBody>
          <a:bodyPr/>
          <a:lstStyle/>
          <a:p>
            <a:fld id="{F5AD09F1-7F1A-40E0-A08E-C80FD419D747}" type="slidenum">
              <a:rPr lang="fr-FR" smtClean="0"/>
              <a:pPr/>
              <a:t>24</a:t>
            </a:fld>
            <a:endParaRPr lang="fr-FR"/>
          </a:p>
        </p:txBody>
      </p:sp>
      <p:sp>
        <p:nvSpPr>
          <p:cNvPr id="15" name="Rectangle 14"/>
          <p:cNvSpPr/>
          <p:nvPr/>
        </p:nvSpPr>
        <p:spPr>
          <a:xfrm>
            <a:off x="1259632" y="1518438"/>
            <a:ext cx="7632848" cy="3194721"/>
          </a:xfrm>
          <a:prstGeom prst="rect">
            <a:avLst/>
          </a:prstGeom>
        </p:spPr>
        <p:txBody>
          <a:bodyPr wrap="square">
            <a:spAutoFit/>
          </a:bodyPr>
          <a:lstStyle/>
          <a:p>
            <a:pPr marL="342900" lvl="0" indent="-342900" algn="just">
              <a:spcBef>
                <a:spcPct val="20000"/>
              </a:spcBef>
              <a:buFont typeface="Arial" panose="020B0604020202020204" pitchFamily="34" charset="0"/>
              <a:buChar char="•"/>
            </a:pPr>
            <a:r>
              <a:rPr lang="fr-FR" sz="2400" dirty="0">
                <a:solidFill>
                  <a:prstClr val="black"/>
                </a:solidFill>
              </a:rPr>
              <a:t>Des hétérogénéités fortes dans le Sud-Est : irrigation, SAU/UTH, productions principales, profondeur du sol &lt;=&gt; loc</a:t>
            </a:r>
            <a:r>
              <a:rPr lang="fr-FR" sz="2400" dirty="0">
                <a:solidFill>
                  <a:prstClr val="black"/>
                </a:solidFill>
                <a:sym typeface="Wingdings" panose="05000000000000000000" pitchFamily="2" charset="2"/>
              </a:rPr>
              <a:t>alisation</a:t>
            </a:r>
            <a:endParaRPr lang="fr-FR" sz="2400" dirty="0">
              <a:solidFill>
                <a:prstClr val="black"/>
              </a:solidFill>
            </a:endParaRPr>
          </a:p>
          <a:p>
            <a:pPr marL="342900" lvl="0" indent="-342900" algn="just">
              <a:spcBef>
                <a:spcPct val="20000"/>
              </a:spcBef>
              <a:buFont typeface="Arial" panose="020B0604020202020204" pitchFamily="34" charset="0"/>
              <a:buChar char="•"/>
            </a:pPr>
            <a:r>
              <a:rPr lang="fr-FR" sz="2400" dirty="0" smtClean="0">
                <a:solidFill>
                  <a:prstClr val="black"/>
                </a:solidFill>
              </a:rPr>
              <a:t>Le blé </a:t>
            </a:r>
            <a:r>
              <a:rPr lang="fr-FR" sz="2400" dirty="0">
                <a:solidFill>
                  <a:prstClr val="black"/>
                </a:solidFill>
              </a:rPr>
              <a:t>dur n’est pas la production principale des EA mais s’insère dans des rotations de cultures spécialisées (semences, PPAM, maraichage, riz etc….</a:t>
            </a:r>
          </a:p>
          <a:p>
            <a:pPr marL="342900" lvl="0" indent="-342900" algn="just">
              <a:spcBef>
                <a:spcPct val="20000"/>
              </a:spcBef>
              <a:buFont typeface="Arial" panose="020B0604020202020204" pitchFamily="34" charset="0"/>
              <a:buChar char="•"/>
            </a:pPr>
            <a:r>
              <a:rPr lang="fr-FR" sz="2400" dirty="0">
                <a:solidFill>
                  <a:prstClr val="black"/>
                </a:solidFill>
              </a:rPr>
              <a:t>Part relativement faible du blé dur dans l’EA (SAU ou marge brute)</a:t>
            </a:r>
          </a:p>
        </p:txBody>
      </p:sp>
      <p:sp>
        <p:nvSpPr>
          <p:cNvPr id="16" name="Titre 1"/>
          <p:cNvSpPr>
            <a:spLocks noGrp="1"/>
          </p:cNvSpPr>
          <p:nvPr>
            <p:ph type="title"/>
          </p:nvPr>
        </p:nvSpPr>
        <p:spPr>
          <a:xfrm>
            <a:off x="914400" y="76243"/>
            <a:ext cx="8229600" cy="1143000"/>
          </a:xfrm>
        </p:spPr>
        <p:txBody>
          <a:bodyPr>
            <a:noAutofit/>
          </a:bodyPr>
          <a:lstStyle/>
          <a:p>
            <a:pPr algn="ctr"/>
            <a:r>
              <a:rPr lang="fr-FR" b="0" cap="none" dirty="0" smtClean="0"/>
              <a:t>Bilan partiel des caractéristiques des exploitations</a:t>
            </a:r>
            <a:endParaRPr lang="fr-FR" b="0" cap="none" dirty="0"/>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087340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59632" y="2720063"/>
            <a:ext cx="7772400" cy="1500187"/>
          </a:xfrm>
        </p:spPr>
        <p:txBody>
          <a:bodyPr>
            <a:normAutofit/>
          </a:bodyPr>
          <a:lstStyle/>
          <a:p>
            <a:r>
              <a:rPr lang="fr-FR" sz="4400" dirty="0">
                <a:solidFill>
                  <a:schemeClr val="accent5">
                    <a:lumMod val="75000"/>
                  </a:schemeClr>
                </a:solidFill>
              </a:rPr>
              <a:t>II.</a:t>
            </a:r>
            <a:r>
              <a:rPr lang="fr-FR" sz="4400" dirty="0">
                <a:solidFill>
                  <a:schemeClr val="accent3"/>
                </a:solidFill>
              </a:rPr>
              <a:t> </a:t>
            </a:r>
            <a:r>
              <a:rPr lang="fr-FR" sz="4400" dirty="0">
                <a:solidFill>
                  <a:schemeClr val="accent5">
                    <a:lumMod val="75000"/>
                  </a:schemeClr>
                </a:solidFill>
              </a:rPr>
              <a:t>Caractérisation des pratiques de fertilisation azotée </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Espace réservé du numéro de diapositive 10"/>
          <p:cNvSpPr>
            <a:spLocks noGrp="1"/>
          </p:cNvSpPr>
          <p:nvPr>
            <p:ph type="sldNum" sz="quarter" idx="12"/>
          </p:nvPr>
        </p:nvSpPr>
        <p:spPr/>
        <p:txBody>
          <a:bodyPr/>
          <a:lstStyle/>
          <a:p>
            <a:fld id="{F5AD09F1-7F1A-40E0-A08E-C80FD419D747}" type="slidenum">
              <a:rPr lang="fr-FR" smtClean="0"/>
              <a:t>25</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85820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6513" y="-984"/>
            <a:ext cx="1094544" cy="6868282"/>
            <a:chOff x="-36513" y="-984"/>
            <a:chExt cx="1094544" cy="6868282"/>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graphicFrame>
        <p:nvGraphicFramePr>
          <p:cNvPr id="6" name="Graphique 5"/>
          <p:cNvGraphicFramePr>
            <a:graphicFrameLocks/>
          </p:cNvGraphicFramePr>
          <p:nvPr>
            <p:extLst>
              <p:ext uri="{D42A27DB-BD31-4B8C-83A1-F6EECF244321}">
                <p14:modId xmlns:p14="http://schemas.microsoft.com/office/powerpoint/2010/main" val="3574733137"/>
              </p:ext>
            </p:extLst>
          </p:nvPr>
        </p:nvGraphicFramePr>
        <p:xfrm>
          <a:off x="467544" y="1556792"/>
          <a:ext cx="8496944" cy="2921328"/>
        </p:xfrm>
        <a:graphic>
          <a:graphicData uri="http://schemas.openxmlformats.org/drawingml/2006/chart">
            <c:chart xmlns:c="http://schemas.openxmlformats.org/drawingml/2006/chart" xmlns:r="http://schemas.openxmlformats.org/officeDocument/2006/relationships" r:id="rId9"/>
          </a:graphicData>
        </a:graphic>
      </p:graphicFrame>
      <p:sp>
        <p:nvSpPr>
          <p:cNvPr id="13" name="Espace réservé du contenu 12"/>
          <p:cNvSpPr txBox="1">
            <a:spLocks noGrp="1"/>
          </p:cNvSpPr>
          <p:nvPr>
            <p:ph idx="1"/>
          </p:nvPr>
        </p:nvSpPr>
        <p:spPr>
          <a:xfrm>
            <a:off x="1691680" y="1084674"/>
            <a:ext cx="7354887" cy="400110"/>
          </a:xfrm>
          <a:prstGeom prst="rect">
            <a:avLst/>
          </a:prstGeom>
          <a:noFill/>
        </p:spPr>
        <p:txBody>
          <a:bodyPr wrap="square" rtlCol="0">
            <a:spAutoFit/>
          </a:bodyPr>
          <a:lstStyle/>
          <a:p>
            <a:pPr marL="0" indent="0">
              <a:buNone/>
            </a:pPr>
            <a:r>
              <a:rPr lang="fr-FR" sz="2000" dirty="0">
                <a:sym typeface="Wingdings" panose="05000000000000000000" pitchFamily="2" charset="2"/>
              </a:rPr>
              <a:t> </a:t>
            </a:r>
            <a:r>
              <a:rPr lang="fr-FR" sz="2000" dirty="0"/>
              <a:t>Dose moyenne appliquée par apport = 60U</a:t>
            </a:r>
          </a:p>
        </p:txBody>
      </p:sp>
      <p:sp>
        <p:nvSpPr>
          <p:cNvPr id="14" name="Titre 1"/>
          <p:cNvSpPr>
            <a:spLocks noGrp="1"/>
          </p:cNvSpPr>
          <p:nvPr>
            <p:ph type="title"/>
          </p:nvPr>
        </p:nvSpPr>
        <p:spPr>
          <a:xfrm>
            <a:off x="1058031" y="-984"/>
            <a:ext cx="8085969" cy="994172"/>
          </a:xfrm>
        </p:spPr>
        <p:txBody>
          <a:bodyPr>
            <a:noAutofit/>
          </a:bodyPr>
          <a:lstStyle/>
          <a:p>
            <a:r>
              <a:rPr lang="fr-FR" sz="3600" dirty="0"/>
              <a:t>Diversité des pratiques de fractionnement d’azote</a:t>
            </a:r>
          </a:p>
        </p:txBody>
      </p:sp>
      <p:graphicFrame>
        <p:nvGraphicFramePr>
          <p:cNvPr id="15" name="Graphique 14"/>
          <p:cNvGraphicFramePr>
            <a:graphicFrameLocks/>
          </p:cNvGraphicFramePr>
          <p:nvPr>
            <p:extLst>
              <p:ext uri="{D42A27DB-BD31-4B8C-83A1-F6EECF244321}">
                <p14:modId xmlns:p14="http://schemas.microsoft.com/office/powerpoint/2010/main" val="541330688"/>
              </p:ext>
            </p:extLst>
          </p:nvPr>
        </p:nvGraphicFramePr>
        <p:xfrm>
          <a:off x="1259632" y="4306776"/>
          <a:ext cx="7620792" cy="2551224"/>
        </p:xfrm>
        <a:graphic>
          <a:graphicData uri="http://schemas.openxmlformats.org/drawingml/2006/chart">
            <c:chart xmlns:c="http://schemas.openxmlformats.org/drawingml/2006/chart" xmlns:r="http://schemas.openxmlformats.org/officeDocument/2006/relationships" r:id="rId10"/>
          </a:graphicData>
        </a:graphic>
      </p:graphicFrame>
      <p:sp>
        <p:nvSpPr>
          <p:cNvPr id="16" name="ZoneTexte 15"/>
          <p:cNvSpPr txBox="1"/>
          <p:nvPr/>
        </p:nvSpPr>
        <p:spPr>
          <a:xfrm>
            <a:off x="1043608" y="6392361"/>
            <a:ext cx="6855649" cy="276999"/>
          </a:xfrm>
          <a:prstGeom prst="rect">
            <a:avLst/>
          </a:prstGeom>
          <a:noFill/>
        </p:spPr>
        <p:txBody>
          <a:bodyPr wrap="square" rtlCol="0">
            <a:spAutoFit/>
          </a:bodyPr>
          <a:lstStyle/>
          <a:p>
            <a:r>
              <a:rPr lang="fr-FR" sz="1200" i="1" dirty="0"/>
              <a:t>Source : Données terrains et téléphoniques pour 96 agriculteurs</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26</a:t>
            </a:fld>
            <a:endParaRPr lang="fr-FR"/>
          </a:p>
        </p:txBody>
      </p:sp>
      <p:sp>
        <p:nvSpPr>
          <p:cNvPr id="1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80312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36513" y="-984"/>
            <a:ext cx="1094544" cy="6868282"/>
            <a:chOff x="-36513" y="-984"/>
            <a:chExt cx="1094544" cy="6868282"/>
          </a:xfrm>
        </p:grpSpPr>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Titre 1"/>
          <p:cNvSpPr>
            <a:spLocks noGrp="1"/>
          </p:cNvSpPr>
          <p:nvPr>
            <p:ph type="title"/>
          </p:nvPr>
        </p:nvSpPr>
        <p:spPr>
          <a:xfrm>
            <a:off x="1058031" y="-984"/>
            <a:ext cx="8033383" cy="981712"/>
          </a:xfrm>
        </p:spPr>
        <p:txBody>
          <a:bodyPr>
            <a:noAutofit/>
          </a:bodyPr>
          <a:lstStyle/>
          <a:p>
            <a:r>
              <a:rPr lang="fr-FR" sz="3600" dirty="0"/>
              <a:t>Diversité des pratiques de fractionnement d’azote</a:t>
            </a:r>
          </a:p>
        </p:txBody>
      </p:sp>
      <p:graphicFrame>
        <p:nvGraphicFramePr>
          <p:cNvPr id="17" name="Graphique 16"/>
          <p:cNvGraphicFramePr>
            <a:graphicFrameLocks/>
          </p:cNvGraphicFramePr>
          <p:nvPr>
            <p:extLst>
              <p:ext uri="{D42A27DB-BD31-4B8C-83A1-F6EECF244321}">
                <p14:modId xmlns:p14="http://schemas.microsoft.com/office/powerpoint/2010/main" val="2803903103"/>
              </p:ext>
            </p:extLst>
          </p:nvPr>
        </p:nvGraphicFramePr>
        <p:xfrm>
          <a:off x="1756849" y="1012677"/>
          <a:ext cx="7020780" cy="4599485"/>
        </p:xfrm>
        <a:graphic>
          <a:graphicData uri="http://schemas.openxmlformats.org/drawingml/2006/chart">
            <c:chart xmlns:c="http://schemas.openxmlformats.org/drawingml/2006/chart" xmlns:r="http://schemas.openxmlformats.org/officeDocument/2006/relationships" r:id="rId8"/>
          </a:graphicData>
        </a:graphic>
      </p:graphicFrame>
      <p:sp>
        <p:nvSpPr>
          <p:cNvPr id="18" name="ZoneTexte 17"/>
          <p:cNvSpPr txBox="1"/>
          <p:nvPr/>
        </p:nvSpPr>
        <p:spPr>
          <a:xfrm>
            <a:off x="6012160" y="4714515"/>
            <a:ext cx="2880320" cy="461665"/>
          </a:xfrm>
          <a:prstGeom prst="rect">
            <a:avLst/>
          </a:prstGeom>
          <a:noFill/>
        </p:spPr>
        <p:txBody>
          <a:bodyPr wrap="square" rtlCol="0">
            <a:spAutoFit/>
          </a:bodyPr>
          <a:lstStyle/>
          <a:p>
            <a:r>
              <a:rPr lang="fr-FR" sz="1200" i="1" dirty="0"/>
              <a:t>Source : Données terrains et téléphoniques </a:t>
            </a:r>
            <a:endParaRPr lang="fr-FR" sz="1200" i="1" dirty="0" smtClean="0"/>
          </a:p>
          <a:p>
            <a:r>
              <a:rPr lang="fr-FR" sz="1200" i="1" dirty="0" smtClean="0"/>
              <a:t>pour </a:t>
            </a:r>
            <a:r>
              <a:rPr lang="fr-FR" sz="1200" i="1" dirty="0"/>
              <a:t>96 agriculteurs</a:t>
            </a:r>
          </a:p>
        </p:txBody>
      </p:sp>
      <p:sp>
        <p:nvSpPr>
          <p:cNvPr id="3" name="ZoneTexte 2"/>
          <p:cNvSpPr txBox="1"/>
          <p:nvPr/>
        </p:nvSpPr>
        <p:spPr>
          <a:xfrm>
            <a:off x="1440255" y="5589240"/>
            <a:ext cx="7687766" cy="1015663"/>
          </a:xfrm>
          <a:prstGeom prst="rect">
            <a:avLst/>
          </a:prstGeom>
          <a:noFill/>
        </p:spPr>
        <p:txBody>
          <a:bodyPr wrap="square" rtlCol="0">
            <a:spAutoFit/>
          </a:bodyPr>
          <a:lstStyle/>
          <a:p>
            <a:r>
              <a:rPr lang="fr-FR" sz="2000" dirty="0" smtClean="0">
                <a:sym typeface="Wingdings" panose="05000000000000000000" pitchFamily="2" charset="2"/>
              </a:rPr>
              <a:t> </a:t>
            </a:r>
            <a:r>
              <a:rPr lang="fr-FR" sz="2000" dirty="0" smtClean="0"/>
              <a:t>Apport </a:t>
            </a:r>
            <a:r>
              <a:rPr lang="fr-FR" sz="2000" dirty="0"/>
              <a:t>1 : TALLAGE</a:t>
            </a:r>
          </a:p>
          <a:p>
            <a:r>
              <a:rPr lang="fr-FR" sz="2000" dirty="0" smtClean="0">
                <a:sym typeface="Wingdings" panose="05000000000000000000" pitchFamily="2" charset="2"/>
              </a:rPr>
              <a:t> </a:t>
            </a:r>
            <a:r>
              <a:rPr lang="fr-FR" sz="2000" dirty="0" smtClean="0"/>
              <a:t>Apport </a:t>
            </a:r>
            <a:r>
              <a:rPr lang="fr-FR" sz="2000" dirty="0"/>
              <a:t>2, 3 et 4 : MONTAISON</a:t>
            </a:r>
          </a:p>
          <a:p>
            <a:r>
              <a:rPr lang="fr-FR" sz="2000" dirty="0" smtClean="0">
                <a:sym typeface="Wingdings" panose="05000000000000000000" pitchFamily="2" charset="2"/>
              </a:rPr>
              <a:t> </a:t>
            </a:r>
            <a:r>
              <a:rPr lang="fr-FR" sz="2000" dirty="0" smtClean="0"/>
              <a:t>Apport </a:t>
            </a:r>
            <a:r>
              <a:rPr lang="fr-FR" sz="2000" dirty="0"/>
              <a:t>5 : FLORAISON</a:t>
            </a:r>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pPr/>
              <a:t>27</a:t>
            </a:fld>
            <a:endParaRPr lang="fr-FR"/>
          </a:p>
        </p:txBody>
      </p:sp>
      <p:sp>
        <p:nvSpPr>
          <p:cNvPr id="1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00572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104" y="116632"/>
            <a:ext cx="8229600" cy="792088"/>
          </a:xfrm>
        </p:spPr>
        <p:txBody>
          <a:bodyPr>
            <a:normAutofit/>
          </a:bodyPr>
          <a:lstStyle/>
          <a:p>
            <a:r>
              <a:rPr lang="fr-FR" sz="4000" dirty="0"/>
              <a:t>Type de pratiques</a:t>
            </a:r>
          </a:p>
        </p:txBody>
      </p:sp>
      <p:grpSp>
        <p:nvGrpSpPr>
          <p:cNvPr id="17" name="Groupe 16"/>
          <p:cNvGrpSpPr/>
          <p:nvPr/>
        </p:nvGrpSpPr>
        <p:grpSpPr>
          <a:xfrm>
            <a:off x="395536" y="1124744"/>
            <a:ext cx="8639944" cy="5733256"/>
            <a:chOff x="395536" y="1124744"/>
            <a:chExt cx="8639944" cy="5733256"/>
          </a:xfrm>
        </p:grpSpPr>
        <p:cxnSp>
          <p:nvCxnSpPr>
            <p:cNvPr id="34" name="Connecteur droit 33"/>
            <p:cNvCxnSpPr/>
            <p:nvPr/>
          </p:nvCxnSpPr>
          <p:spPr>
            <a:xfrm>
              <a:off x="1475656" y="1700808"/>
              <a:ext cx="0" cy="5157192"/>
            </a:xfrm>
            <a:prstGeom prst="line">
              <a:avLst/>
            </a:prstGeom>
            <a:ln>
              <a:prstDash val="dash"/>
            </a:ln>
          </p:spPr>
          <p:style>
            <a:lnRef idx="2">
              <a:schemeClr val="accent3"/>
            </a:lnRef>
            <a:fillRef idx="0">
              <a:schemeClr val="accent3"/>
            </a:fillRef>
            <a:effectRef idx="1">
              <a:schemeClr val="accent3"/>
            </a:effectRef>
            <a:fontRef idx="minor">
              <a:schemeClr val="tx1"/>
            </a:fontRef>
          </p:style>
        </p:cxnSp>
        <p:cxnSp>
          <p:nvCxnSpPr>
            <p:cNvPr id="15" name="Connecteur droit 14"/>
            <p:cNvCxnSpPr/>
            <p:nvPr/>
          </p:nvCxnSpPr>
          <p:spPr>
            <a:xfrm>
              <a:off x="7092280" y="1700808"/>
              <a:ext cx="0" cy="5157192"/>
            </a:xfrm>
            <a:prstGeom prst="line">
              <a:avLst/>
            </a:prstGeom>
            <a:ln>
              <a:prstDash val="dash"/>
            </a:ln>
          </p:spPr>
          <p:style>
            <a:lnRef idx="2">
              <a:schemeClr val="accent3"/>
            </a:lnRef>
            <a:fillRef idx="0">
              <a:schemeClr val="accent3"/>
            </a:fillRef>
            <a:effectRef idx="1">
              <a:schemeClr val="accent3"/>
            </a:effectRef>
            <a:fontRef idx="minor">
              <a:schemeClr val="tx1"/>
            </a:fontRef>
          </p:style>
        </p:cxnSp>
        <p:cxnSp>
          <p:nvCxnSpPr>
            <p:cNvPr id="33" name="Connecteur droit 32"/>
            <p:cNvCxnSpPr/>
            <p:nvPr/>
          </p:nvCxnSpPr>
          <p:spPr>
            <a:xfrm>
              <a:off x="3779912" y="1700808"/>
              <a:ext cx="0" cy="5157192"/>
            </a:xfrm>
            <a:prstGeom prst="line">
              <a:avLst/>
            </a:prstGeom>
            <a:ln>
              <a:prstDash val="dash"/>
            </a:ln>
          </p:spPr>
          <p:style>
            <a:lnRef idx="2">
              <a:schemeClr val="accent3"/>
            </a:lnRef>
            <a:fillRef idx="0">
              <a:schemeClr val="accent3"/>
            </a:fillRef>
            <a:effectRef idx="1">
              <a:schemeClr val="accent3"/>
            </a:effectRef>
            <a:fontRef idx="minor">
              <a:schemeClr val="tx1"/>
            </a:fontRef>
          </p:style>
        </p:cxnSp>
        <p:graphicFrame>
          <p:nvGraphicFramePr>
            <p:cNvPr id="6" name="Diagramme 5"/>
            <p:cNvGraphicFramePr/>
            <p:nvPr>
              <p:extLst/>
            </p:nvPr>
          </p:nvGraphicFramePr>
          <p:xfrm>
            <a:off x="395536" y="1124744"/>
            <a:ext cx="8639944"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10" name="Groupe 9"/>
          <p:cNvGrpSpPr/>
          <p:nvPr/>
        </p:nvGrpSpPr>
        <p:grpSpPr>
          <a:xfrm>
            <a:off x="0" y="1950971"/>
            <a:ext cx="9324528" cy="1590107"/>
            <a:chOff x="0" y="1374907"/>
            <a:chExt cx="9324528" cy="1590107"/>
          </a:xfrm>
        </p:grpSpPr>
        <p:graphicFrame>
          <p:nvGraphicFramePr>
            <p:cNvPr id="4" name="Diagramme 3"/>
            <p:cNvGraphicFramePr/>
            <p:nvPr>
              <p:extLst>
                <p:ext uri="{D42A27DB-BD31-4B8C-83A1-F6EECF244321}">
                  <p14:modId xmlns:p14="http://schemas.microsoft.com/office/powerpoint/2010/main" val="4178639926"/>
                </p:ext>
              </p:extLst>
            </p:nvPr>
          </p:nvGraphicFramePr>
          <p:xfrm>
            <a:off x="1627995" y="1374907"/>
            <a:ext cx="7516005" cy="1411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Rectangle 24"/>
            <p:cNvSpPr/>
            <p:nvPr/>
          </p:nvSpPr>
          <p:spPr>
            <a:xfrm>
              <a:off x="7920880" y="2647945"/>
              <a:ext cx="1403648" cy="27699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a:solidFill>
                    <a:schemeClr val="accent4"/>
                  </a:solidFill>
                  <a:latin typeface="Arial"/>
                </a:rPr>
                <a:t>Seulement 20% </a:t>
              </a:r>
            </a:p>
          </p:txBody>
        </p:sp>
        <p:sp>
          <p:nvSpPr>
            <p:cNvPr id="26" name="Rectangle 25"/>
            <p:cNvSpPr/>
            <p:nvPr/>
          </p:nvSpPr>
          <p:spPr>
            <a:xfrm>
              <a:off x="6372200" y="2564904"/>
              <a:ext cx="1403648"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a:solidFill>
                    <a:schemeClr val="accent4"/>
                  </a:solidFill>
                  <a:latin typeface="Arial"/>
                </a:rPr>
                <a:t>Seulement</a:t>
              </a:r>
              <a:r>
                <a:rPr lang="fr-FR" sz="2000" b="1" dirty="0">
                  <a:solidFill>
                    <a:schemeClr val="accent6"/>
                  </a:solidFill>
                </a:rPr>
                <a:t> </a:t>
              </a:r>
              <a:r>
                <a:rPr lang="fr-FR" sz="1200" dirty="0">
                  <a:solidFill>
                    <a:schemeClr val="accent4"/>
                  </a:solidFill>
                  <a:latin typeface="Arial"/>
                </a:rPr>
                <a:t>55% </a:t>
              </a:r>
            </a:p>
          </p:txBody>
        </p:sp>
        <p:sp>
          <p:nvSpPr>
            <p:cNvPr id="12" name="ZoneTexte 11"/>
            <p:cNvSpPr txBox="1"/>
            <p:nvPr/>
          </p:nvSpPr>
          <p:spPr>
            <a:xfrm>
              <a:off x="0" y="1686818"/>
              <a:ext cx="1475656" cy="1138773"/>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000" b="1" dirty="0">
                  <a:solidFill>
                    <a:schemeClr val="accent6"/>
                  </a:solidFill>
                </a:rPr>
                <a:t>ITK_N1</a:t>
              </a:r>
            </a:p>
            <a:p>
              <a:pPr algn="ctr"/>
              <a:r>
                <a:rPr lang="fr-FR" sz="1600" dirty="0"/>
                <a:t>260 UN</a:t>
              </a:r>
            </a:p>
            <a:p>
              <a:pPr algn="ctr"/>
              <a:r>
                <a:rPr lang="fr-FR" sz="1600" dirty="0"/>
                <a:t>65 </a:t>
              </a:r>
              <a:r>
                <a:rPr lang="fr-FR" sz="1600" dirty="0" err="1"/>
                <a:t>Qtx</a:t>
              </a:r>
              <a:r>
                <a:rPr lang="fr-FR" sz="1600" dirty="0"/>
                <a:t>/ha</a:t>
              </a:r>
            </a:p>
            <a:p>
              <a:pPr algn="ctr"/>
              <a:r>
                <a:rPr lang="fr-FR" sz="1600" dirty="0">
                  <a:solidFill>
                    <a:schemeClr val="accent6"/>
                  </a:solidFill>
                </a:rPr>
                <a:t>17%</a:t>
              </a:r>
            </a:p>
          </p:txBody>
        </p:sp>
      </p:grpSp>
      <p:grpSp>
        <p:nvGrpSpPr>
          <p:cNvPr id="8" name="Groupe 7"/>
          <p:cNvGrpSpPr/>
          <p:nvPr/>
        </p:nvGrpSpPr>
        <p:grpSpPr>
          <a:xfrm>
            <a:off x="1" y="3601639"/>
            <a:ext cx="7074023" cy="1411537"/>
            <a:chOff x="1" y="2905437"/>
            <a:chExt cx="7164287" cy="1411537"/>
          </a:xfrm>
        </p:grpSpPr>
        <p:sp>
          <p:nvSpPr>
            <p:cNvPr id="13" name="ZoneTexte 12"/>
            <p:cNvSpPr txBox="1"/>
            <p:nvPr/>
          </p:nvSpPr>
          <p:spPr>
            <a:xfrm>
              <a:off x="1" y="3164846"/>
              <a:ext cx="1494485" cy="1138773"/>
            </a:xfrm>
            <a:prstGeom prst="rect">
              <a:avLst/>
            </a:prstGeom>
            <a:solidFill>
              <a:schemeClr val="accent2">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000" b="1" dirty="0">
                  <a:solidFill>
                    <a:schemeClr val="accent2">
                      <a:lumMod val="75000"/>
                    </a:schemeClr>
                  </a:solidFill>
                </a:rPr>
                <a:t>ITK_N2</a:t>
              </a:r>
            </a:p>
            <a:p>
              <a:pPr algn="ctr"/>
              <a:r>
                <a:rPr lang="fr-FR" sz="1600" dirty="0"/>
                <a:t>190 UN</a:t>
              </a:r>
            </a:p>
            <a:p>
              <a:pPr algn="ctr"/>
              <a:r>
                <a:rPr lang="fr-FR" sz="1600" dirty="0"/>
                <a:t>58 </a:t>
              </a:r>
              <a:r>
                <a:rPr lang="fr-FR" sz="1600" dirty="0" err="1"/>
                <a:t>Qtx</a:t>
              </a:r>
              <a:r>
                <a:rPr lang="fr-FR" sz="1600" dirty="0"/>
                <a:t>/ha</a:t>
              </a:r>
            </a:p>
            <a:p>
              <a:pPr algn="ctr"/>
              <a:r>
                <a:rPr lang="fr-FR" sz="1600" dirty="0">
                  <a:solidFill>
                    <a:schemeClr val="accent2">
                      <a:lumMod val="75000"/>
                    </a:schemeClr>
                  </a:solidFill>
                </a:rPr>
                <a:t>45%</a:t>
              </a:r>
            </a:p>
          </p:txBody>
        </p:sp>
        <p:graphicFrame>
          <p:nvGraphicFramePr>
            <p:cNvPr id="23" name="Diagramme 22"/>
            <p:cNvGraphicFramePr/>
            <p:nvPr>
              <p:extLst/>
            </p:nvPr>
          </p:nvGraphicFramePr>
          <p:xfrm>
            <a:off x="2096555" y="2905437"/>
            <a:ext cx="5067733" cy="14115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7" name="Groupe 6"/>
          <p:cNvGrpSpPr/>
          <p:nvPr/>
        </p:nvGrpSpPr>
        <p:grpSpPr>
          <a:xfrm>
            <a:off x="0" y="5135499"/>
            <a:ext cx="7236296" cy="1522828"/>
            <a:chOff x="0" y="5135499"/>
            <a:chExt cx="7236296" cy="1522828"/>
          </a:xfrm>
        </p:grpSpPr>
        <p:sp>
          <p:nvSpPr>
            <p:cNvPr id="14" name="ZoneTexte 13"/>
            <p:cNvSpPr txBox="1"/>
            <p:nvPr/>
          </p:nvSpPr>
          <p:spPr>
            <a:xfrm>
              <a:off x="0" y="5445224"/>
              <a:ext cx="1475657" cy="1138773"/>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000" b="1" dirty="0">
                  <a:solidFill>
                    <a:schemeClr val="accent4"/>
                  </a:solidFill>
                </a:rPr>
                <a:t>ITK_N3</a:t>
              </a:r>
            </a:p>
            <a:p>
              <a:pPr algn="ctr"/>
              <a:r>
                <a:rPr lang="fr-FR" sz="1600" dirty="0"/>
                <a:t>170 UN</a:t>
              </a:r>
            </a:p>
            <a:p>
              <a:pPr algn="ctr"/>
              <a:r>
                <a:rPr lang="fr-FR" sz="1600" dirty="0"/>
                <a:t>42 </a:t>
              </a:r>
              <a:r>
                <a:rPr lang="fr-FR" sz="1600" dirty="0" err="1"/>
                <a:t>Qtx</a:t>
              </a:r>
              <a:r>
                <a:rPr lang="fr-FR" sz="1600" dirty="0"/>
                <a:t>/ha</a:t>
              </a:r>
            </a:p>
            <a:p>
              <a:pPr algn="ctr"/>
              <a:r>
                <a:rPr lang="fr-FR" sz="1600" dirty="0">
                  <a:solidFill>
                    <a:schemeClr val="accent4"/>
                  </a:solidFill>
                </a:rPr>
                <a:t>35%</a:t>
              </a:r>
              <a:endParaRPr lang="fr-FR" sz="2000" dirty="0">
                <a:solidFill>
                  <a:schemeClr val="accent4"/>
                </a:solidFill>
              </a:endParaRPr>
            </a:p>
          </p:txBody>
        </p:sp>
        <p:sp>
          <p:nvSpPr>
            <p:cNvPr id="24" name="Rectangle 23"/>
            <p:cNvSpPr/>
            <p:nvPr/>
          </p:nvSpPr>
          <p:spPr>
            <a:xfrm>
              <a:off x="5926322" y="6381328"/>
              <a:ext cx="1309974" cy="276999"/>
            </a:xfrm>
            <a:prstGeom prst="rect">
              <a:avLst/>
            </a:prstGeom>
          </p:spPr>
          <p:txBody>
            <a:bodyPr wrap="none">
              <a:spAutoFit/>
            </a:bodyPr>
            <a:lstStyle/>
            <a:p>
              <a:r>
                <a:rPr lang="fr-FR" sz="1200" dirty="0">
                  <a:solidFill>
                    <a:schemeClr val="accent4"/>
                  </a:solidFill>
                  <a:latin typeface="Arial"/>
                </a:rPr>
                <a:t>Seulement 20% </a:t>
              </a:r>
              <a:endParaRPr lang="fr-FR" sz="1200" dirty="0">
                <a:solidFill>
                  <a:schemeClr val="accent4"/>
                </a:solidFill>
              </a:endParaRPr>
            </a:p>
          </p:txBody>
        </p:sp>
        <p:graphicFrame>
          <p:nvGraphicFramePr>
            <p:cNvPr id="31" name="Diagramme 30"/>
            <p:cNvGraphicFramePr/>
            <p:nvPr>
              <p:extLst/>
            </p:nvPr>
          </p:nvGraphicFramePr>
          <p:xfrm>
            <a:off x="1952539" y="5135499"/>
            <a:ext cx="5067733" cy="141153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 name="ZoneTexte 2"/>
          <p:cNvSpPr txBox="1"/>
          <p:nvPr/>
        </p:nvSpPr>
        <p:spPr>
          <a:xfrm>
            <a:off x="7254552" y="5518973"/>
            <a:ext cx="1368152" cy="646331"/>
          </a:xfrm>
          <a:prstGeom prst="rect">
            <a:avLst/>
          </a:prstGeom>
          <a:noFill/>
        </p:spPr>
        <p:txBody>
          <a:bodyPr wrap="square" rtlCol="0">
            <a:spAutoFit/>
          </a:bodyPr>
          <a:lstStyle/>
          <a:p>
            <a:pPr algn="ctr"/>
            <a:r>
              <a:rPr lang="fr-FR" b="1" dirty="0">
                <a:solidFill>
                  <a:schemeClr val="accent3"/>
                </a:solidFill>
              </a:rPr>
              <a:t>Pas d’apport qualité cité</a:t>
            </a:r>
          </a:p>
        </p:txBody>
      </p:sp>
      <p:sp>
        <p:nvSpPr>
          <p:cNvPr id="29" name="ZoneTexte 28"/>
          <p:cNvSpPr txBox="1"/>
          <p:nvPr/>
        </p:nvSpPr>
        <p:spPr>
          <a:xfrm>
            <a:off x="7308304" y="3861048"/>
            <a:ext cx="1728192" cy="923330"/>
          </a:xfrm>
          <a:prstGeom prst="rect">
            <a:avLst/>
          </a:prstGeom>
          <a:noFill/>
        </p:spPr>
        <p:txBody>
          <a:bodyPr wrap="square" rtlCol="0">
            <a:spAutoFit/>
          </a:bodyPr>
          <a:lstStyle/>
          <a:p>
            <a:pPr algn="ctr"/>
            <a:r>
              <a:rPr lang="fr-FR" b="1" dirty="0">
                <a:solidFill>
                  <a:schemeClr val="accent6"/>
                </a:solidFill>
              </a:rPr>
              <a:t>Apport qualité cité mais peu effectif</a:t>
            </a:r>
          </a:p>
        </p:txBody>
      </p:sp>
      <p:sp>
        <p:nvSpPr>
          <p:cNvPr id="5" name="Espace réservé du numéro de diapositive 4"/>
          <p:cNvSpPr>
            <a:spLocks noGrp="1"/>
          </p:cNvSpPr>
          <p:nvPr>
            <p:ph type="sldNum" sz="quarter" idx="12"/>
          </p:nvPr>
        </p:nvSpPr>
        <p:spPr/>
        <p:txBody>
          <a:bodyPr/>
          <a:lstStyle/>
          <a:p>
            <a:fld id="{F5AD09F1-7F1A-40E0-A08E-C80FD419D747}" type="slidenum">
              <a:rPr lang="fr-FR" smtClean="0"/>
              <a:pPr/>
              <a:t>28</a:t>
            </a:fld>
            <a:endParaRPr lang="fr-FR" dirty="0"/>
          </a:p>
        </p:txBody>
      </p:sp>
      <p:sp>
        <p:nvSpPr>
          <p:cNvPr id="2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920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603069"/>
            <a:ext cx="8676456" cy="5722513"/>
            <a:chOff x="0" y="603069"/>
            <a:chExt cx="6838950" cy="3810000"/>
          </a:xfrm>
        </p:grpSpPr>
        <p:graphicFrame>
          <p:nvGraphicFramePr>
            <p:cNvPr id="14" name="Graphique 13"/>
            <p:cNvGraphicFramePr/>
            <p:nvPr>
              <p:extLst/>
            </p:nvPr>
          </p:nvGraphicFramePr>
          <p:xfrm>
            <a:off x="0" y="603069"/>
            <a:ext cx="683895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Ellipse 8"/>
            <p:cNvSpPr/>
            <p:nvPr/>
          </p:nvSpPr>
          <p:spPr>
            <a:xfrm rot="21046829">
              <a:off x="2231268" y="1136525"/>
              <a:ext cx="2884543" cy="1878474"/>
            </a:xfrm>
            <a:prstGeom prst="ellipse">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8" name="Ellipse 7"/>
            <p:cNvSpPr/>
            <p:nvPr/>
          </p:nvSpPr>
          <p:spPr>
            <a:xfrm rot="4769256">
              <a:off x="4035420" y="1573678"/>
              <a:ext cx="2424485"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rot="5739966">
              <a:off x="2040928" y="897207"/>
              <a:ext cx="1988787" cy="286058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p:cNvSpPr txBox="1"/>
          <p:nvPr/>
        </p:nvSpPr>
        <p:spPr>
          <a:xfrm>
            <a:off x="973209" y="764439"/>
            <a:ext cx="1798591"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a:solidFill>
                  <a:schemeClr val="accent2"/>
                </a:solidFill>
              </a:rPr>
              <a:t>ITK_N2</a:t>
            </a:r>
          </a:p>
          <a:p>
            <a:r>
              <a:rPr lang="fr-FR" sz="1600" dirty="0" err="1"/>
              <a:t>Ntot</a:t>
            </a:r>
            <a:r>
              <a:rPr lang="fr-FR" sz="1600" dirty="0"/>
              <a:t>: 195 UN</a:t>
            </a:r>
          </a:p>
          <a:p>
            <a:r>
              <a:rPr lang="fr-FR" sz="1600" dirty="0"/>
              <a:t>3 Fractionnements</a:t>
            </a:r>
          </a:p>
        </p:txBody>
      </p:sp>
      <p:sp>
        <p:nvSpPr>
          <p:cNvPr id="6" name="ZoneTexte 5"/>
          <p:cNvSpPr txBox="1"/>
          <p:nvPr/>
        </p:nvSpPr>
        <p:spPr>
          <a:xfrm>
            <a:off x="7092280" y="908720"/>
            <a:ext cx="1944216" cy="86177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a:solidFill>
                  <a:schemeClr val="accent1"/>
                </a:solidFill>
              </a:rPr>
              <a:t>ITK_N1</a:t>
            </a:r>
          </a:p>
          <a:p>
            <a:r>
              <a:rPr lang="fr-FR" sz="1600" dirty="0" err="1"/>
              <a:t>Ntot</a:t>
            </a:r>
            <a:r>
              <a:rPr lang="fr-FR" sz="1600" dirty="0"/>
              <a:t>: 250 UN</a:t>
            </a:r>
          </a:p>
          <a:p>
            <a:r>
              <a:rPr lang="fr-FR" sz="1600" dirty="0"/>
              <a:t>3-5 Fractionnements</a:t>
            </a:r>
          </a:p>
        </p:txBody>
      </p:sp>
      <p:sp>
        <p:nvSpPr>
          <p:cNvPr id="7" name="ZoneTexte 6"/>
          <p:cNvSpPr txBox="1"/>
          <p:nvPr/>
        </p:nvSpPr>
        <p:spPr>
          <a:xfrm>
            <a:off x="4644008" y="4725144"/>
            <a:ext cx="1911357" cy="861774"/>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fr-FR" b="1" dirty="0">
                <a:solidFill>
                  <a:schemeClr val="accent3"/>
                </a:solidFill>
              </a:rPr>
              <a:t>ITK_N3</a:t>
            </a:r>
          </a:p>
          <a:p>
            <a:r>
              <a:rPr lang="fr-FR" sz="1600" dirty="0" err="1"/>
              <a:t>Ntot</a:t>
            </a:r>
            <a:r>
              <a:rPr lang="fr-FR" sz="1600" dirty="0"/>
              <a:t> : 140 UN</a:t>
            </a:r>
          </a:p>
          <a:p>
            <a:r>
              <a:rPr lang="fr-FR" sz="1600" dirty="0"/>
              <a:t>1-3 Fractionnements</a:t>
            </a:r>
          </a:p>
        </p:txBody>
      </p:sp>
      <p:sp>
        <p:nvSpPr>
          <p:cNvPr id="17" name="Titre 1"/>
          <p:cNvSpPr>
            <a:spLocks noGrp="1"/>
          </p:cNvSpPr>
          <p:nvPr>
            <p:ph type="title"/>
          </p:nvPr>
        </p:nvSpPr>
        <p:spPr>
          <a:xfrm>
            <a:off x="457200" y="-27384"/>
            <a:ext cx="8229600" cy="792088"/>
          </a:xfrm>
        </p:spPr>
        <p:txBody>
          <a:bodyPr>
            <a:normAutofit/>
          </a:bodyPr>
          <a:lstStyle/>
          <a:p>
            <a:r>
              <a:rPr lang="fr-FR" sz="4000" dirty="0"/>
              <a:t>Efficience d’utilisation de l’azote </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pPr/>
              <a:t>29</a:t>
            </a:fld>
            <a:endParaRPr lang="fr-FR"/>
          </a:p>
        </p:txBody>
      </p:sp>
      <p:sp>
        <p:nvSpPr>
          <p:cNvPr id="12" name="ZoneTexte 11"/>
          <p:cNvSpPr txBox="1"/>
          <p:nvPr/>
        </p:nvSpPr>
        <p:spPr>
          <a:xfrm>
            <a:off x="7460003" y="5835079"/>
            <a:ext cx="1545160" cy="461665"/>
          </a:xfrm>
          <a:prstGeom prst="rect">
            <a:avLst/>
          </a:prstGeom>
          <a:noFill/>
        </p:spPr>
        <p:txBody>
          <a:bodyPr wrap="square" rtlCol="0">
            <a:spAutoFit/>
          </a:bodyPr>
          <a:lstStyle/>
          <a:p>
            <a:r>
              <a:rPr lang="fr-FR" sz="1200" i="1" dirty="0"/>
              <a:t>Donnée Terrain N:139</a:t>
            </a:r>
          </a:p>
          <a:p>
            <a:endParaRPr lang="fr-FR" sz="1200" dirty="0"/>
          </a:p>
        </p:txBody>
      </p:sp>
      <p:sp>
        <p:nvSpPr>
          <p:cNvPr id="13" name="Titre 1"/>
          <p:cNvSpPr txBox="1">
            <a:spLocks/>
          </p:cNvSpPr>
          <p:nvPr/>
        </p:nvSpPr>
        <p:spPr>
          <a:xfrm>
            <a:off x="251520" y="6065912"/>
            <a:ext cx="8229600" cy="7920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chemeClr val="tx1"/>
                </a:solidFill>
                <a:effectLst/>
                <a:uLnTx/>
                <a:uFillTx/>
                <a:latin typeface="+mj-lt"/>
                <a:ea typeface="+mj-ea"/>
                <a:cs typeface="+mj-cs"/>
                <a:sym typeface="Wingdings" pitchFamily="2" charset="2"/>
              </a:rPr>
              <a:t> Peu  d’efficience  globale</a:t>
            </a:r>
            <a:r>
              <a:rPr kumimoji="0" lang="fr-FR" sz="2400" b="0" i="0" u="none" strike="noStrike" kern="1200" cap="none" spc="0" normalizeH="0" noProof="0" dirty="0">
                <a:ln>
                  <a:noFill/>
                </a:ln>
                <a:solidFill>
                  <a:schemeClr val="tx1"/>
                </a:solidFill>
                <a:effectLst/>
                <a:uLnTx/>
                <a:uFillTx/>
                <a:latin typeface="+mj-lt"/>
                <a:ea typeface="+mj-ea"/>
                <a:cs typeface="+mj-cs"/>
                <a:sym typeface="Wingdings" pitchFamily="2" charset="2"/>
              </a:rPr>
              <a:t> </a:t>
            </a:r>
            <a:endParaRPr kumimoji="0" lang="fr-F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6302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4" name="Titre 1"/>
          <p:cNvSpPr txBox="1">
            <a:spLocks/>
          </p:cNvSpPr>
          <p:nvPr/>
        </p:nvSpPr>
        <p:spPr>
          <a:xfrm>
            <a:off x="1403648" y="2780928"/>
            <a:ext cx="7772400"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fr-FR" sz="2800" dirty="0"/>
              <a:t>Présentation du contexte, des objectifs de l’étude et de la méthodologie utilisée</a:t>
            </a:r>
            <a:r>
              <a:rPr lang="fr-FR" sz="2800" kern="0" dirty="0">
                <a:solidFill>
                  <a:sysClr val="windowText" lastClr="000000"/>
                </a:solidFill>
              </a:rPr>
              <a:t/>
            </a:r>
            <a:br>
              <a:rPr lang="fr-FR" sz="2800" kern="0" dirty="0">
                <a:solidFill>
                  <a:sysClr val="windowText" lastClr="000000"/>
                </a:solidFill>
              </a:rPr>
            </a:br>
            <a:endParaRPr lang="fr-FR" sz="2800" kern="0" dirty="0">
              <a:solidFill>
                <a:sysClr val="windowText" lastClr="000000"/>
              </a:solidFill>
            </a:endParaRPr>
          </a:p>
        </p:txBody>
      </p:sp>
      <p:sp>
        <p:nvSpPr>
          <p:cNvPr id="15" name="Espace réservé du texte 2"/>
          <p:cNvSpPr txBox="1">
            <a:spLocks/>
          </p:cNvSpPr>
          <p:nvPr/>
        </p:nvSpPr>
        <p:spPr>
          <a:xfrm>
            <a:off x="1187624" y="1556792"/>
            <a:ext cx="7772400" cy="15001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6000" b="1" dirty="0">
                <a:solidFill>
                  <a:schemeClr val="accent2"/>
                </a:solidFill>
              </a:rPr>
              <a:t>Partie 1</a:t>
            </a:r>
            <a:endParaRPr lang="fr-FR" sz="60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3</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373393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466" y="188640"/>
            <a:ext cx="7535180" cy="1143000"/>
          </a:xfrm>
        </p:spPr>
        <p:txBody>
          <a:bodyPr>
            <a:normAutofit fontScale="90000"/>
          </a:bodyPr>
          <a:lstStyle/>
          <a:p>
            <a:r>
              <a:rPr lang="fr-FR" dirty="0"/>
              <a:t>La règle des 3,5 UN par </a:t>
            </a:r>
            <a:r>
              <a:rPr lang="fr-FR" dirty="0" err="1"/>
              <a:t>Qxt</a:t>
            </a:r>
            <a:r>
              <a:rPr lang="fr-FR" dirty="0"/>
              <a:t> produit souvent respectée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139654" y="1945822"/>
            <a:ext cx="7424571" cy="4147473"/>
          </a:xfrm>
          <a:prstGeom prst="rect">
            <a:avLst/>
          </a:prstGeom>
          <a:noFill/>
          <a:ln w="9525">
            <a:noFill/>
            <a:miter lim="800000"/>
            <a:headEnd/>
            <a:tailEnd/>
          </a:ln>
          <a:effectLst/>
        </p:spPr>
      </p:pic>
      <p:sp>
        <p:nvSpPr>
          <p:cNvPr id="4" name="ZoneTexte 3"/>
          <p:cNvSpPr txBox="1"/>
          <p:nvPr/>
        </p:nvSpPr>
        <p:spPr>
          <a:xfrm>
            <a:off x="7452320" y="6101230"/>
            <a:ext cx="1554675" cy="276999"/>
          </a:xfrm>
          <a:prstGeom prst="rect">
            <a:avLst/>
          </a:prstGeom>
          <a:noFill/>
        </p:spPr>
        <p:txBody>
          <a:bodyPr wrap="square" rtlCol="0">
            <a:spAutoFit/>
          </a:bodyPr>
          <a:lstStyle/>
          <a:p>
            <a:r>
              <a:rPr lang="fr-FR" sz="1200" i="1" dirty="0"/>
              <a:t>Donnée Terrain N:139</a:t>
            </a:r>
            <a:endParaRPr lang="fr-FR" sz="1200" dirty="0"/>
          </a:p>
        </p:txBody>
      </p:sp>
      <p:sp>
        <p:nvSpPr>
          <p:cNvPr id="5" name="ZoneTexte 4"/>
          <p:cNvSpPr txBox="1"/>
          <p:nvPr/>
        </p:nvSpPr>
        <p:spPr>
          <a:xfrm>
            <a:off x="6444208" y="3501008"/>
            <a:ext cx="1294535" cy="6155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a:solidFill>
                  <a:schemeClr val="accent2"/>
                </a:solidFill>
              </a:rPr>
              <a:t>ITK_N2</a:t>
            </a:r>
          </a:p>
          <a:p>
            <a:r>
              <a:rPr lang="fr-FR" sz="1600" dirty="0"/>
              <a:t>3,4 UN/</a:t>
            </a:r>
            <a:r>
              <a:rPr lang="fr-FR" sz="1600" dirty="0" err="1"/>
              <a:t>Qtx</a:t>
            </a:r>
            <a:endParaRPr lang="fr-FR" sz="1600" dirty="0"/>
          </a:p>
        </p:txBody>
      </p:sp>
      <p:sp>
        <p:nvSpPr>
          <p:cNvPr id="6" name="ZoneTexte 5"/>
          <p:cNvSpPr txBox="1"/>
          <p:nvPr/>
        </p:nvSpPr>
        <p:spPr>
          <a:xfrm>
            <a:off x="5580112" y="1916832"/>
            <a:ext cx="1224136" cy="6155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a:solidFill>
                  <a:schemeClr val="accent1"/>
                </a:solidFill>
              </a:rPr>
              <a:t>ITK_N1</a:t>
            </a:r>
          </a:p>
          <a:p>
            <a:r>
              <a:rPr lang="fr-FR" sz="1600" dirty="0"/>
              <a:t>4,3 UN/</a:t>
            </a:r>
            <a:r>
              <a:rPr lang="fr-FR" sz="1600" dirty="0" err="1"/>
              <a:t>Qtx</a:t>
            </a:r>
            <a:endParaRPr lang="fr-FR" sz="1600" dirty="0"/>
          </a:p>
        </p:txBody>
      </p:sp>
      <p:sp>
        <p:nvSpPr>
          <p:cNvPr id="7" name="ZoneTexte 6"/>
          <p:cNvSpPr txBox="1"/>
          <p:nvPr/>
        </p:nvSpPr>
        <p:spPr>
          <a:xfrm>
            <a:off x="2267744" y="4509120"/>
            <a:ext cx="1128835" cy="61555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fr-FR" b="1" dirty="0">
                <a:solidFill>
                  <a:schemeClr val="accent3"/>
                </a:solidFill>
              </a:rPr>
              <a:t>ITK_N3</a:t>
            </a:r>
          </a:p>
          <a:p>
            <a:r>
              <a:rPr lang="fr-FR" sz="1600" dirty="0"/>
              <a:t>3,5 UN/</a:t>
            </a:r>
            <a:r>
              <a:rPr lang="fr-FR" sz="1600" dirty="0" err="1"/>
              <a:t>Qtx</a:t>
            </a:r>
            <a:endParaRPr lang="fr-FR" sz="1600" dirty="0"/>
          </a:p>
        </p:txBody>
      </p:sp>
      <p:sp>
        <p:nvSpPr>
          <p:cNvPr id="8" name="ZoneTexte 7"/>
          <p:cNvSpPr txBox="1"/>
          <p:nvPr/>
        </p:nvSpPr>
        <p:spPr>
          <a:xfrm>
            <a:off x="2051720" y="1556792"/>
            <a:ext cx="2808312" cy="830997"/>
          </a:xfrm>
          <a:prstGeom prst="rect">
            <a:avLst/>
          </a:prstGeom>
          <a:solidFill>
            <a:schemeClr val="accent3">
              <a:lumMod val="20000"/>
              <a:lumOff val="80000"/>
            </a:schemeClr>
          </a:solidFill>
        </p:spPr>
        <p:txBody>
          <a:bodyPr wrap="square" rtlCol="0">
            <a:spAutoFit/>
          </a:bodyPr>
          <a:lstStyle/>
          <a:p>
            <a:pPr algn="ctr"/>
            <a:r>
              <a:rPr lang="fr-FR" sz="1600" dirty="0">
                <a:solidFill>
                  <a:schemeClr val="accent3">
                    <a:lumMod val="75000"/>
                  </a:schemeClr>
                </a:solidFill>
              </a:rPr>
              <a:t>Sur fertilisation </a:t>
            </a:r>
          </a:p>
          <a:p>
            <a:pPr algn="ctr"/>
            <a:r>
              <a:rPr lang="fr-FR" sz="1600" dirty="0">
                <a:solidFill>
                  <a:schemeClr val="accent3">
                    <a:lumMod val="75000"/>
                  </a:schemeClr>
                </a:solidFill>
              </a:rPr>
              <a:t>Et/ou  Potentiel parcelle plus faible</a:t>
            </a:r>
          </a:p>
        </p:txBody>
      </p:sp>
      <p:sp>
        <p:nvSpPr>
          <p:cNvPr id="9" name="ZoneTexte 8"/>
          <p:cNvSpPr txBox="1"/>
          <p:nvPr/>
        </p:nvSpPr>
        <p:spPr>
          <a:xfrm>
            <a:off x="5076056" y="4581128"/>
            <a:ext cx="2952328" cy="584775"/>
          </a:xfrm>
          <a:prstGeom prst="rect">
            <a:avLst/>
          </a:prstGeom>
          <a:solidFill>
            <a:schemeClr val="accent3">
              <a:lumMod val="20000"/>
              <a:lumOff val="80000"/>
            </a:schemeClr>
          </a:solidFill>
        </p:spPr>
        <p:txBody>
          <a:bodyPr wrap="square" rtlCol="0">
            <a:spAutoFit/>
          </a:bodyPr>
          <a:lstStyle/>
          <a:p>
            <a:pPr algn="ctr"/>
            <a:r>
              <a:rPr lang="fr-FR" sz="1600" dirty="0">
                <a:solidFill>
                  <a:schemeClr val="accent3">
                    <a:lumMod val="75000"/>
                  </a:schemeClr>
                </a:solidFill>
              </a:rPr>
              <a:t>Sous fertilisation </a:t>
            </a:r>
          </a:p>
          <a:p>
            <a:pPr algn="ctr"/>
            <a:r>
              <a:rPr lang="fr-FR" sz="1600" dirty="0">
                <a:solidFill>
                  <a:schemeClr val="accent3">
                    <a:lumMod val="75000"/>
                  </a:schemeClr>
                </a:solidFill>
              </a:rPr>
              <a:t>et/ ou Potentiel parcelle plus f</a:t>
            </a:r>
            <a:r>
              <a:rPr lang="en-US" sz="1600" dirty="0">
                <a:solidFill>
                  <a:schemeClr val="accent3">
                    <a:lumMod val="75000"/>
                  </a:schemeClr>
                </a:solidFill>
              </a:rPr>
              <a:t>ort</a:t>
            </a:r>
          </a:p>
        </p:txBody>
      </p:sp>
      <p:grpSp>
        <p:nvGrpSpPr>
          <p:cNvPr id="10" name="Groupe 9"/>
          <p:cNvGrpSpPr/>
          <p:nvPr/>
        </p:nvGrpSpPr>
        <p:grpSpPr>
          <a:xfrm>
            <a:off x="-36513" y="-984"/>
            <a:ext cx="1094544" cy="6868282"/>
            <a:chOff x="-36513" y="-984"/>
            <a:chExt cx="1094544" cy="6868282"/>
          </a:xfrm>
        </p:grpSpPr>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3" name="Espace réservé du numéro de diapositive 2"/>
          <p:cNvSpPr>
            <a:spLocks noGrp="1"/>
          </p:cNvSpPr>
          <p:nvPr>
            <p:ph type="sldNum" sz="quarter" idx="12"/>
          </p:nvPr>
        </p:nvSpPr>
        <p:spPr/>
        <p:txBody>
          <a:bodyPr/>
          <a:lstStyle/>
          <a:p>
            <a:fld id="{F5AD09F1-7F1A-40E0-A08E-C80FD419D747}" type="slidenum">
              <a:rPr lang="fr-FR" smtClean="0"/>
              <a:t>30</a:t>
            </a:fld>
            <a:endParaRPr lang="fr-FR"/>
          </a:p>
        </p:txBody>
      </p:sp>
      <p:sp>
        <p:nvSpPr>
          <p:cNvPr id="18"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46125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69307"/>
            <a:ext cx="7886700" cy="994172"/>
          </a:xfrm>
        </p:spPr>
        <p:txBody>
          <a:bodyPr>
            <a:noAutofit/>
          </a:bodyPr>
          <a:lstStyle/>
          <a:p>
            <a:r>
              <a:rPr lang="fr-FR" sz="4000" dirty="0"/>
              <a:t>Diversité des pratiques de fractionnement d’azote</a:t>
            </a:r>
          </a:p>
        </p:txBody>
      </p:sp>
      <p:grpSp>
        <p:nvGrpSpPr>
          <p:cNvPr id="5" name="Groupe 4"/>
          <p:cNvGrpSpPr/>
          <p:nvPr/>
        </p:nvGrpSpPr>
        <p:grpSpPr>
          <a:xfrm>
            <a:off x="-36513" y="-984"/>
            <a:ext cx="1094544" cy="6868282"/>
            <a:chOff x="-36513" y="-984"/>
            <a:chExt cx="1094544" cy="6868282"/>
          </a:xfrm>
        </p:grpSpPr>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2" name="ZoneTexte 11"/>
          <p:cNvSpPr txBox="1"/>
          <p:nvPr/>
        </p:nvSpPr>
        <p:spPr>
          <a:xfrm>
            <a:off x="5023962" y="5227165"/>
            <a:ext cx="4095083" cy="276999"/>
          </a:xfrm>
          <a:prstGeom prst="rect">
            <a:avLst/>
          </a:prstGeom>
          <a:noFill/>
        </p:spPr>
        <p:txBody>
          <a:bodyPr wrap="square" rtlCol="0">
            <a:spAutoFit/>
          </a:bodyPr>
          <a:lstStyle/>
          <a:p>
            <a:r>
              <a:rPr lang="fr-FR" sz="1200" i="1" dirty="0"/>
              <a:t>Source : Données terrains et téléphoniques pour 96 agriculteurs</a:t>
            </a:r>
          </a:p>
        </p:txBody>
      </p:sp>
      <p:graphicFrame>
        <p:nvGraphicFramePr>
          <p:cNvPr id="14" name="Graphique 13"/>
          <p:cNvGraphicFramePr>
            <a:graphicFrameLocks/>
          </p:cNvGraphicFramePr>
          <p:nvPr>
            <p:extLst>
              <p:ext uri="{D42A27DB-BD31-4B8C-83A1-F6EECF244321}">
                <p14:modId xmlns:p14="http://schemas.microsoft.com/office/powerpoint/2010/main" val="1043499125"/>
              </p:ext>
            </p:extLst>
          </p:nvPr>
        </p:nvGraphicFramePr>
        <p:xfrm>
          <a:off x="1950935" y="1200374"/>
          <a:ext cx="6146054" cy="4096905"/>
        </p:xfrm>
        <a:graphic>
          <a:graphicData uri="http://schemas.openxmlformats.org/drawingml/2006/chart">
            <c:chart xmlns:c="http://schemas.openxmlformats.org/drawingml/2006/chart" xmlns:r="http://schemas.openxmlformats.org/officeDocument/2006/relationships" r:id="rId9"/>
          </a:graphicData>
        </a:graphic>
      </p:graphicFrame>
      <p:sp>
        <p:nvSpPr>
          <p:cNvPr id="16" name="ZoneTexte 15"/>
          <p:cNvSpPr txBox="1"/>
          <p:nvPr/>
        </p:nvSpPr>
        <p:spPr>
          <a:xfrm>
            <a:off x="1343382" y="5509681"/>
            <a:ext cx="7560840" cy="1015663"/>
          </a:xfrm>
          <a:prstGeom prst="rect">
            <a:avLst/>
          </a:prstGeom>
          <a:noFill/>
        </p:spPr>
        <p:txBody>
          <a:bodyPr wrap="square" rtlCol="0">
            <a:spAutoFit/>
          </a:bodyPr>
          <a:lstStyle/>
          <a:p>
            <a:r>
              <a:rPr lang="fr-FR" sz="2000" dirty="0">
                <a:sym typeface="Wingdings" panose="05000000000000000000" pitchFamily="2" charset="2"/>
              </a:rPr>
              <a:t> </a:t>
            </a:r>
            <a:r>
              <a:rPr lang="fr-FR" sz="2000" dirty="0"/>
              <a:t>Agriculteurs </a:t>
            </a:r>
            <a:r>
              <a:rPr lang="fr-FR" sz="2000" dirty="0" smtClean="0"/>
              <a:t>irrigant </a:t>
            </a:r>
            <a:r>
              <a:rPr lang="fr-FR" sz="2000" dirty="0"/>
              <a:t>: 3 à 5 apports : plus de flexibilité dans le fractionnement (ITK_N1 /EA_3)</a:t>
            </a:r>
          </a:p>
          <a:p>
            <a:r>
              <a:rPr lang="fr-FR" sz="2000" dirty="0">
                <a:sym typeface="Wingdings" panose="05000000000000000000" pitchFamily="2" charset="2"/>
              </a:rPr>
              <a:t> </a:t>
            </a:r>
            <a:r>
              <a:rPr lang="fr-FR" sz="2000" dirty="0"/>
              <a:t>Agriculteurs non </a:t>
            </a:r>
            <a:r>
              <a:rPr lang="fr-FR" sz="2000" dirty="0" smtClean="0"/>
              <a:t>irrigants </a:t>
            </a:r>
            <a:r>
              <a:rPr lang="fr-FR" sz="2000" dirty="0"/>
              <a:t>: 2 à 3 apports selon les années (ITK_N3)</a:t>
            </a:r>
          </a:p>
        </p:txBody>
      </p:sp>
      <p:sp>
        <p:nvSpPr>
          <p:cNvPr id="3" name="Espace réservé du numéro de diapositive 2"/>
          <p:cNvSpPr>
            <a:spLocks noGrp="1"/>
          </p:cNvSpPr>
          <p:nvPr>
            <p:ph type="sldNum" sz="quarter" idx="12"/>
          </p:nvPr>
        </p:nvSpPr>
        <p:spPr/>
        <p:txBody>
          <a:bodyPr/>
          <a:lstStyle/>
          <a:p>
            <a:fld id="{F5AD09F1-7F1A-40E0-A08E-C80FD419D747}" type="slidenum">
              <a:rPr lang="fr-FR" smtClean="0"/>
              <a:t>31</a:t>
            </a:fld>
            <a:endParaRPr lang="fr-FR"/>
          </a:p>
        </p:txBody>
      </p:sp>
      <p:sp>
        <p:nvSpPr>
          <p:cNvPr id="15"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073393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14400" y="116632"/>
            <a:ext cx="8229600" cy="1143000"/>
          </a:xfrm>
        </p:spPr>
        <p:txBody>
          <a:bodyPr>
            <a:normAutofit fontScale="90000"/>
          </a:bodyPr>
          <a:lstStyle/>
          <a:p>
            <a:r>
              <a:rPr lang="fr-FR" dirty="0"/>
              <a:t>Effet de l’irrigation: effectif des groupes de gestion par typologie</a:t>
            </a:r>
          </a:p>
        </p:txBody>
      </p:sp>
      <p:pic>
        <p:nvPicPr>
          <p:cNvPr id="2051" name="Picture 3"/>
          <p:cNvPicPr>
            <a:picLocks noChangeAspect="1" noChangeArrowheads="1"/>
          </p:cNvPicPr>
          <p:nvPr/>
        </p:nvPicPr>
        <p:blipFill>
          <a:blip r:embed="rId3" cstate="print"/>
          <a:srcRect/>
          <a:stretch>
            <a:fillRect/>
          </a:stretch>
        </p:blipFill>
        <p:spPr bwMode="auto">
          <a:xfrm>
            <a:off x="2419239" y="1543750"/>
            <a:ext cx="5540325" cy="2749345"/>
          </a:xfrm>
          <a:prstGeom prst="rect">
            <a:avLst/>
          </a:prstGeom>
          <a:noFill/>
          <a:ln w="9525">
            <a:noFill/>
            <a:miter lim="800000"/>
            <a:headEnd/>
            <a:tailEnd/>
          </a:ln>
          <a:effectLst/>
        </p:spPr>
      </p:pic>
      <p:sp>
        <p:nvSpPr>
          <p:cNvPr id="7" name="Rectangle à coins arrondis 6"/>
          <p:cNvSpPr/>
          <p:nvPr/>
        </p:nvSpPr>
        <p:spPr>
          <a:xfrm>
            <a:off x="5148064" y="3645024"/>
            <a:ext cx="540000" cy="3600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2" name="Groupe 1"/>
          <p:cNvGrpSpPr/>
          <p:nvPr/>
        </p:nvGrpSpPr>
        <p:grpSpPr>
          <a:xfrm>
            <a:off x="2419239" y="4293095"/>
            <a:ext cx="5457649" cy="2420848"/>
            <a:chOff x="0" y="4176464"/>
            <a:chExt cx="5457649" cy="2420848"/>
          </a:xfrm>
        </p:grpSpPr>
        <p:pic>
          <p:nvPicPr>
            <p:cNvPr id="2052" name="Picture 4"/>
            <p:cNvPicPr>
              <a:picLocks noChangeAspect="1" noChangeArrowheads="1"/>
            </p:cNvPicPr>
            <p:nvPr/>
          </p:nvPicPr>
          <p:blipFill>
            <a:blip r:embed="rId4" cstate="print"/>
            <a:srcRect l="-1099" b="12319"/>
            <a:stretch>
              <a:fillRect/>
            </a:stretch>
          </p:blipFill>
          <p:spPr bwMode="auto">
            <a:xfrm>
              <a:off x="0" y="4176464"/>
              <a:ext cx="5457649" cy="2348880"/>
            </a:xfrm>
            <a:prstGeom prst="rect">
              <a:avLst/>
            </a:prstGeom>
            <a:noFill/>
            <a:ln w="9525">
              <a:noFill/>
              <a:miter lim="800000"/>
              <a:headEnd/>
              <a:tailEnd/>
            </a:ln>
            <a:effectLst/>
          </p:spPr>
        </p:pic>
        <p:sp>
          <p:nvSpPr>
            <p:cNvPr id="8" name="Rectangle à coins arrondis 7"/>
            <p:cNvSpPr/>
            <p:nvPr/>
          </p:nvSpPr>
          <p:spPr>
            <a:xfrm>
              <a:off x="899592" y="6237312"/>
              <a:ext cx="576064" cy="360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à coins arrondis 8"/>
            <p:cNvSpPr/>
            <p:nvPr/>
          </p:nvSpPr>
          <p:spPr>
            <a:xfrm>
              <a:off x="4139952" y="6237312"/>
              <a:ext cx="576064" cy="3600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0" name="Rectangle à coins arrondis 9"/>
          <p:cNvSpPr/>
          <p:nvPr/>
        </p:nvSpPr>
        <p:spPr>
          <a:xfrm>
            <a:off x="2627784" y="3645024"/>
            <a:ext cx="576064" cy="3600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11" name="Groupe 10"/>
          <p:cNvGrpSpPr/>
          <p:nvPr/>
        </p:nvGrpSpPr>
        <p:grpSpPr>
          <a:xfrm>
            <a:off x="-36513" y="-984"/>
            <a:ext cx="1094544" cy="6868282"/>
            <a:chOff x="-36513" y="-984"/>
            <a:chExt cx="1094544" cy="6868282"/>
          </a:xfrm>
        </p:grpSpPr>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6">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8"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7" name="Image 16"/>
            <p:cNvPicPr>
              <a:picLocks noChangeAspect="1"/>
            </p:cNvPicPr>
            <p:nvPr/>
          </p:nvPicPr>
          <p:blipFill rotWithShape="1">
            <a:blip r:embed="rId9"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8" name="Image 17"/>
            <p:cNvPicPr>
              <a:picLocks noChangeAspect="1"/>
            </p:cNvPicPr>
            <p:nvPr/>
          </p:nvPicPr>
          <p:blipFill rotWithShape="1">
            <a:blip r:embed="rId10">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3" name="Espace réservé du numéro de diapositive 2"/>
          <p:cNvSpPr>
            <a:spLocks noGrp="1"/>
          </p:cNvSpPr>
          <p:nvPr>
            <p:ph type="sldNum" sz="quarter" idx="12"/>
          </p:nvPr>
        </p:nvSpPr>
        <p:spPr/>
        <p:txBody>
          <a:bodyPr/>
          <a:lstStyle/>
          <a:p>
            <a:fld id="{F5AD09F1-7F1A-40E0-A08E-C80FD419D747}" type="slidenum">
              <a:rPr lang="fr-FR" smtClean="0"/>
              <a:t>32</a:t>
            </a:fld>
            <a:endParaRPr lang="fr-FR"/>
          </a:p>
        </p:txBody>
      </p:sp>
      <p:sp>
        <p:nvSpPr>
          <p:cNvPr id="19" name="ZoneTexte 18"/>
          <p:cNvSpPr txBox="1"/>
          <p:nvPr/>
        </p:nvSpPr>
        <p:spPr>
          <a:xfrm>
            <a:off x="7308304" y="6590299"/>
            <a:ext cx="1554675" cy="276999"/>
          </a:xfrm>
          <a:prstGeom prst="rect">
            <a:avLst/>
          </a:prstGeom>
          <a:noFill/>
        </p:spPr>
        <p:txBody>
          <a:bodyPr wrap="square" rtlCol="0">
            <a:spAutoFit/>
          </a:bodyPr>
          <a:lstStyle/>
          <a:p>
            <a:r>
              <a:rPr lang="fr-FR" sz="1200" i="1" dirty="0"/>
              <a:t>Donnée Terrain N:139</a:t>
            </a:r>
            <a:endParaRPr lang="fr-FR" sz="1200" dirty="0"/>
          </a:p>
        </p:txBody>
      </p:sp>
      <p:sp>
        <p:nvSpPr>
          <p:cNvPr id="20"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145175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77181" y="1906701"/>
            <a:ext cx="7162179" cy="4333029"/>
          </a:xfrm>
          <a:prstGeom prst="rect">
            <a:avLst/>
          </a:prstGeom>
          <a:noFill/>
          <a:ln w="9525">
            <a:noFill/>
            <a:miter lim="800000"/>
            <a:headEnd/>
            <a:tailEnd/>
          </a:ln>
          <a:effectLst/>
        </p:spPr>
      </p:pic>
      <p:sp>
        <p:nvSpPr>
          <p:cNvPr id="4" name="Titre 1"/>
          <p:cNvSpPr>
            <a:spLocks noGrp="1"/>
          </p:cNvSpPr>
          <p:nvPr>
            <p:ph type="title"/>
          </p:nvPr>
        </p:nvSpPr>
        <p:spPr>
          <a:xfrm>
            <a:off x="1475656" y="274638"/>
            <a:ext cx="7211144" cy="1143000"/>
          </a:xfrm>
        </p:spPr>
        <p:txBody>
          <a:bodyPr>
            <a:normAutofit fontScale="90000"/>
          </a:bodyPr>
          <a:lstStyle/>
          <a:p>
            <a:r>
              <a:rPr lang="fr-FR" dirty="0"/>
              <a:t>Répartition des types ITK sur l’azote  par types d’exploitation</a:t>
            </a:r>
          </a:p>
        </p:txBody>
      </p:sp>
      <p:grpSp>
        <p:nvGrpSpPr>
          <p:cNvPr id="6" name="Groupe 5"/>
          <p:cNvGrpSpPr/>
          <p:nvPr/>
        </p:nvGrpSpPr>
        <p:grpSpPr>
          <a:xfrm>
            <a:off x="-36513" y="-984"/>
            <a:ext cx="1094544" cy="6868282"/>
            <a:chOff x="-36513" y="-984"/>
            <a:chExt cx="1094544" cy="6868282"/>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Espace réservé du numéro de diapositive 1"/>
          <p:cNvSpPr>
            <a:spLocks noGrp="1"/>
          </p:cNvSpPr>
          <p:nvPr>
            <p:ph type="sldNum" sz="quarter" idx="12"/>
          </p:nvPr>
        </p:nvSpPr>
        <p:spPr/>
        <p:txBody>
          <a:bodyPr/>
          <a:lstStyle/>
          <a:p>
            <a:fld id="{F5AD09F1-7F1A-40E0-A08E-C80FD419D747}" type="slidenum">
              <a:rPr lang="fr-FR" smtClean="0"/>
              <a:t>33</a:t>
            </a:fld>
            <a:endParaRPr lang="fr-FR"/>
          </a:p>
        </p:txBody>
      </p:sp>
      <p:sp>
        <p:nvSpPr>
          <p:cNvPr id="13" name="ZoneTexte 12"/>
          <p:cNvSpPr txBox="1"/>
          <p:nvPr/>
        </p:nvSpPr>
        <p:spPr>
          <a:xfrm>
            <a:off x="1073109" y="6590299"/>
            <a:ext cx="2551999" cy="276999"/>
          </a:xfrm>
          <a:prstGeom prst="rect">
            <a:avLst/>
          </a:prstGeom>
          <a:noFill/>
        </p:spPr>
        <p:txBody>
          <a:bodyPr wrap="square" rtlCol="0">
            <a:spAutoFit/>
          </a:bodyPr>
          <a:lstStyle/>
          <a:p>
            <a:r>
              <a:rPr lang="fr-FR" sz="1200" i="1" dirty="0"/>
              <a:t>Donnée Terrain N:139</a:t>
            </a:r>
            <a:endParaRPr lang="fr-FR" sz="1200" dirty="0"/>
          </a:p>
        </p:txBody>
      </p:sp>
      <p:sp>
        <p:nvSpPr>
          <p:cNvPr id="14"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2807145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74638"/>
            <a:ext cx="7211144" cy="1143000"/>
          </a:xfrm>
        </p:spPr>
        <p:txBody>
          <a:bodyPr>
            <a:normAutofit/>
          </a:bodyPr>
          <a:lstStyle/>
          <a:p>
            <a:r>
              <a:rPr lang="fr-FR" sz="4000" dirty="0"/>
              <a:t>Bilan </a:t>
            </a:r>
            <a:r>
              <a:rPr lang="en-US" sz="4000" dirty="0" err="1"/>
              <a:t>partie</a:t>
            </a:r>
            <a:r>
              <a:rPr lang="en-US" sz="4000" dirty="0"/>
              <a:t> 2 et discussion</a:t>
            </a:r>
            <a:endParaRPr lang="fr-FR" sz="4000" dirty="0"/>
          </a:p>
        </p:txBody>
      </p:sp>
      <p:sp>
        <p:nvSpPr>
          <p:cNvPr id="3" name="Espace réservé du contenu 2"/>
          <p:cNvSpPr>
            <a:spLocks noGrp="1"/>
          </p:cNvSpPr>
          <p:nvPr>
            <p:ph idx="1"/>
          </p:nvPr>
        </p:nvSpPr>
        <p:spPr>
          <a:xfrm>
            <a:off x="1331640" y="1577157"/>
            <a:ext cx="7560840" cy="4525963"/>
          </a:xfrm>
        </p:spPr>
        <p:txBody>
          <a:bodyPr>
            <a:normAutofit fontScale="92500"/>
          </a:bodyPr>
          <a:lstStyle/>
          <a:p>
            <a:r>
              <a:rPr lang="fr-FR" sz="2800" dirty="0"/>
              <a:t>Quand le fractionnement augmente, la dose totale d’azote appliquée augmente</a:t>
            </a:r>
          </a:p>
          <a:p>
            <a:r>
              <a:rPr lang="fr-FR" sz="2800" dirty="0"/>
              <a:t>Trois apports observés en moyenne : 1 au tallage, 2 et 3 à la montaison</a:t>
            </a:r>
          </a:p>
          <a:p>
            <a:r>
              <a:rPr lang="fr-FR" sz="2800" dirty="0"/>
              <a:t>A</a:t>
            </a:r>
            <a:r>
              <a:rPr lang="en-US" sz="2800" dirty="0" err="1"/>
              <a:t>pport</a:t>
            </a:r>
            <a:r>
              <a:rPr lang="en-US" sz="2800" dirty="0"/>
              <a:t> </a:t>
            </a:r>
            <a:r>
              <a:rPr lang="en-US" sz="2800" dirty="0" err="1"/>
              <a:t>qualité</a:t>
            </a:r>
            <a:r>
              <a:rPr lang="en-US" sz="2800" dirty="0"/>
              <a:t> : la </a:t>
            </a:r>
            <a:r>
              <a:rPr lang="en-US" sz="2800" dirty="0" err="1"/>
              <a:t>majorité</a:t>
            </a:r>
            <a:r>
              <a:rPr lang="en-US" sz="2800" dirty="0"/>
              <a:t> des </a:t>
            </a:r>
            <a:r>
              <a:rPr lang="en-US" sz="2800" dirty="0" err="1"/>
              <a:t>apports</a:t>
            </a:r>
            <a:r>
              <a:rPr lang="en-US" sz="2800" dirty="0"/>
              <a:t> </a:t>
            </a:r>
            <a:r>
              <a:rPr lang="en-US" sz="2800" dirty="0" err="1"/>
              <a:t>considérés</a:t>
            </a:r>
            <a:r>
              <a:rPr lang="en-US" sz="2800" dirty="0"/>
              <a:t> </a:t>
            </a:r>
            <a:r>
              <a:rPr lang="en-US" sz="2800" dirty="0" err="1"/>
              <a:t>comme</a:t>
            </a:r>
            <a:r>
              <a:rPr lang="en-US" sz="2800" dirty="0"/>
              <a:t> “</a:t>
            </a:r>
            <a:r>
              <a:rPr lang="en-US" sz="2800" dirty="0" err="1"/>
              <a:t>qualité</a:t>
            </a:r>
            <a:r>
              <a:rPr lang="en-US" sz="2800" dirty="0"/>
              <a:t>” </a:t>
            </a:r>
            <a:r>
              <a:rPr lang="en-US" sz="2800" dirty="0" err="1"/>
              <a:t>seraient</a:t>
            </a:r>
            <a:r>
              <a:rPr lang="en-US" sz="2800" dirty="0"/>
              <a:t> </a:t>
            </a:r>
            <a:r>
              <a:rPr lang="en-US" sz="2800" dirty="0" err="1"/>
              <a:t>positionnés</a:t>
            </a:r>
            <a:r>
              <a:rPr lang="en-US" sz="2800" dirty="0"/>
              <a:t> trop </a:t>
            </a:r>
            <a:r>
              <a:rPr lang="en-US" sz="2800" dirty="0" err="1" smtClean="0"/>
              <a:t>tôt</a:t>
            </a:r>
            <a:endParaRPr lang="fr-FR" sz="2800" dirty="0"/>
          </a:p>
          <a:p>
            <a:r>
              <a:rPr lang="fr-FR" sz="2800" dirty="0"/>
              <a:t>3 stratégies distinctes : facteurs déterminants : localisation </a:t>
            </a:r>
            <a:r>
              <a:rPr lang="fr-FR" sz="2800" dirty="0">
                <a:sym typeface="Wingdings" panose="05000000000000000000" pitchFamily="2" charset="2"/>
              </a:rPr>
              <a:t> </a:t>
            </a:r>
            <a:r>
              <a:rPr lang="fr-FR" sz="2800" dirty="0"/>
              <a:t>irrigation </a:t>
            </a:r>
            <a:r>
              <a:rPr lang="fr-FR" sz="2800" dirty="0">
                <a:sym typeface="Wingdings" panose="05000000000000000000" pitchFamily="2" charset="2"/>
              </a:rPr>
              <a:t> débouchés</a:t>
            </a:r>
          </a:p>
          <a:p>
            <a:r>
              <a:rPr lang="fr-FR" sz="2800" dirty="0">
                <a:sym typeface="Wingdings" panose="05000000000000000000" pitchFamily="2" charset="2"/>
              </a:rPr>
              <a:t>Peu de liens entre types d’exploitation, d’ITK et de stratégies</a:t>
            </a:r>
            <a:r>
              <a:rPr lang="fr-FR" sz="2800" dirty="0"/>
              <a: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pPr/>
              <a:t>34</a:t>
            </a:fld>
            <a:endParaRPr lang="fr-FR"/>
          </a:p>
        </p:txBody>
      </p:sp>
      <p:grpSp>
        <p:nvGrpSpPr>
          <p:cNvPr id="6" name="Groupe 5"/>
          <p:cNvGrpSpPr/>
          <p:nvPr/>
        </p:nvGrpSpPr>
        <p:grpSpPr>
          <a:xfrm>
            <a:off x="-36513" y="-984"/>
            <a:ext cx="1094544" cy="6868282"/>
            <a:chOff x="-36513" y="-984"/>
            <a:chExt cx="1094544" cy="6868282"/>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5" name="ZoneTexte 4"/>
          <p:cNvSpPr txBox="1"/>
          <p:nvPr/>
        </p:nvSpPr>
        <p:spPr>
          <a:xfrm>
            <a:off x="8171141" y="-984"/>
            <a:ext cx="979755" cy="400110"/>
          </a:xfrm>
          <a:prstGeom prst="rect">
            <a:avLst/>
          </a:prstGeom>
          <a:noFill/>
        </p:spPr>
        <p:txBody>
          <a:bodyPr wrap="none" rtlCol="0">
            <a:spAutoFit/>
          </a:bodyPr>
          <a:lstStyle/>
          <a:p>
            <a:r>
              <a:rPr lang="fr-FR" sz="2000" b="1" dirty="0"/>
              <a:t>10 min.</a:t>
            </a: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87478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1403648" y="3284984"/>
            <a:ext cx="7772400" cy="1362075"/>
          </a:xfrm>
        </p:spPr>
        <p:txBody>
          <a:bodyPr>
            <a:noAutofit/>
          </a:bodyPr>
          <a:lstStyle/>
          <a:p>
            <a:pPr lvl="1" algn="ctr" rtl="0">
              <a:spcBef>
                <a:spcPct val="0"/>
              </a:spcBef>
            </a:pPr>
            <a:r>
              <a:rPr lang="fr-FR" sz="2800" dirty="0">
                <a:effectLst/>
                <a:latin typeface="+mn-lt"/>
              </a:rPr>
              <a:t>Comment les agriculteurs ajustent-ils leur fertilisation sur blé dur ?</a:t>
            </a:r>
            <a:br>
              <a:rPr lang="fr-FR" sz="2800" dirty="0">
                <a:effectLst/>
                <a:latin typeface="+mn-lt"/>
              </a:rPr>
            </a:br>
            <a:endParaRPr lang="fr-FR" sz="2800" dirty="0">
              <a:latin typeface="+mn-lt"/>
            </a:endParaRPr>
          </a:p>
        </p:txBody>
      </p:sp>
      <p:sp>
        <p:nvSpPr>
          <p:cNvPr id="3" name="Espace réservé du texte 2"/>
          <p:cNvSpPr>
            <a:spLocks noGrp="1"/>
          </p:cNvSpPr>
          <p:nvPr>
            <p:ph type="body" idx="1"/>
          </p:nvPr>
        </p:nvSpPr>
        <p:spPr>
          <a:xfrm>
            <a:off x="1187624" y="1556792"/>
            <a:ext cx="7772400" cy="1500187"/>
          </a:xfrm>
        </p:spPr>
        <p:txBody>
          <a:bodyPr>
            <a:normAutofit/>
          </a:bodyPr>
          <a:lstStyle/>
          <a:p>
            <a:pPr algn="ctr"/>
            <a:r>
              <a:rPr lang="fr-FR" sz="6000" b="1" dirty="0">
                <a:solidFill>
                  <a:schemeClr val="accent2"/>
                </a:solidFill>
              </a:rPr>
              <a:t>Partie 3</a:t>
            </a:r>
            <a:endParaRPr lang="fr-FR" sz="6000" dirty="0">
              <a:solidFill>
                <a:schemeClr val="accent2"/>
              </a:solidFill>
            </a:endParaRPr>
          </a:p>
        </p:txBody>
      </p:sp>
      <p:sp>
        <p:nvSpPr>
          <p:cNvPr id="15" name="Espace réservé du numéro de diapositive 14"/>
          <p:cNvSpPr>
            <a:spLocks noGrp="1"/>
          </p:cNvSpPr>
          <p:nvPr>
            <p:ph type="sldNum" sz="quarter" idx="12"/>
          </p:nvPr>
        </p:nvSpPr>
        <p:spPr/>
        <p:txBody>
          <a:bodyPr/>
          <a:lstStyle/>
          <a:p>
            <a:fld id="{F5AD09F1-7F1A-40E0-A08E-C80FD419D747}" type="slidenum">
              <a:rPr lang="fr-FR" smtClean="0"/>
              <a:t>35</a:t>
            </a:fld>
            <a:endParaRPr lang="fr-FR" dirty="0"/>
          </a:p>
        </p:txBody>
      </p:sp>
      <p:sp>
        <p:nvSpPr>
          <p:cNvPr id="11"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843144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val="3838994229"/>
              </p:ext>
            </p:extLst>
          </p:nvPr>
        </p:nvGraphicFramePr>
        <p:xfrm>
          <a:off x="1331640" y="1494028"/>
          <a:ext cx="7497230" cy="4758596"/>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6890679" y="6170820"/>
            <a:ext cx="2001801" cy="276999"/>
          </a:xfrm>
          <a:prstGeom prst="rect">
            <a:avLst/>
          </a:prstGeom>
          <a:noFill/>
        </p:spPr>
        <p:txBody>
          <a:bodyPr wrap="square" rtlCol="0">
            <a:spAutoFit/>
          </a:bodyPr>
          <a:lstStyle/>
          <a:p>
            <a:r>
              <a:rPr lang="fr-FR" sz="1200" i="1" dirty="0"/>
              <a:t>Sources : données téléphone</a:t>
            </a:r>
          </a:p>
        </p:txBody>
      </p:sp>
      <p:sp>
        <p:nvSpPr>
          <p:cNvPr id="2" name="ZoneTexte 1"/>
          <p:cNvSpPr txBox="1"/>
          <p:nvPr/>
        </p:nvSpPr>
        <p:spPr>
          <a:xfrm>
            <a:off x="1475656" y="57410"/>
            <a:ext cx="7416824" cy="1323439"/>
          </a:xfrm>
          <a:prstGeom prst="rect">
            <a:avLst/>
          </a:prstGeom>
          <a:noFill/>
        </p:spPr>
        <p:txBody>
          <a:bodyPr wrap="square" rtlCol="0">
            <a:spAutoFit/>
          </a:bodyPr>
          <a:lstStyle/>
          <a:p>
            <a:pPr algn="ctr"/>
            <a:r>
              <a:rPr lang="fr-FR" sz="4000" dirty="0">
                <a:latin typeface="+mj-lt"/>
              </a:rPr>
              <a:t>Les critères de rais</a:t>
            </a:r>
            <a:r>
              <a:rPr lang="en-US" sz="4000" dirty="0" err="1">
                <a:latin typeface="+mj-lt"/>
              </a:rPr>
              <a:t>onnement</a:t>
            </a:r>
            <a:r>
              <a:rPr lang="en-US" sz="4000" dirty="0">
                <a:latin typeface="+mj-lt"/>
              </a:rPr>
              <a:t> de la </a:t>
            </a:r>
            <a:r>
              <a:rPr lang="en-US" sz="4000" dirty="0" err="1">
                <a:latin typeface="+mj-lt"/>
              </a:rPr>
              <a:t>fertilisation</a:t>
            </a:r>
            <a:r>
              <a:rPr lang="en-US" sz="4000" dirty="0">
                <a:latin typeface="+mj-lt"/>
              </a:rPr>
              <a:t> </a:t>
            </a:r>
            <a:r>
              <a:rPr lang="en-US" sz="4000" dirty="0" err="1">
                <a:latin typeface="+mj-lt"/>
              </a:rPr>
              <a:t>azotée</a:t>
            </a:r>
            <a:endParaRPr lang="fr-FR" sz="4000" dirty="0">
              <a:latin typeface="+mj-lt"/>
            </a:endParaRPr>
          </a:p>
        </p:txBody>
      </p:sp>
      <p:grpSp>
        <p:nvGrpSpPr>
          <p:cNvPr id="5" name="Groupe 4"/>
          <p:cNvGrpSpPr/>
          <p:nvPr/>
        </p:nvGrpSpPr>
        <p:grpSpPr>
          <a:xfrm>
            <a:off x="-36513" y="-984"/>
            <a:ext cx="1094544" cy="6868282"/>
            <a:chOff x="-36513" y="-984"/>
            <a:chExt cx="1094544" cy="6868282"/>
          </a:xfrm>
        </p:grpSpPr>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2" name="Espace réservé du numéro de diapositive 11"/>
          <p:cNvSpPr>
            <a:spLocks noGrp="1"/>
          </p:cNvSpPr>
          <p:nvPr>
            <p:ph type="sldNum" sz="quarter" idx="12"/>
          </p:nvPr>
        </p:nvSpPr>
        <p:spPr/>
        <p:txBody>
          <a:bodyPr/>
          <a:lstStyle/>
          <a:p>
            <a:fld id="{F5AD09F1-7F1A-40E0-A08E-C80FD419D747}" type="slidenum">
              <a:rPr lang="fr-FR" smtClean="0"/>
              <a:t>36</a:t>
            </a:fld>
            <a:endParaRPr lang="fr-F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171027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59632" y="2720063"/>
            <a:ext cx="7772400" cy="1500187"/>
          </a:xfrm>
        </p:spPr>
        <p:txBody>
          <a:bodyPr>
            <a:normAutofit/>
          </a:bodyPr>
          <a:lstStyle/>
          <a:p>
            <a:r>
              <a:rPr lang="fr-FR" sz="4400" dirty="0">
                <a:solidFill>
                  <a:schemeClr val="accent5">
                    <a:lumMod val="75000"/>
                  </a:schemeClr>
                </a:solidFill>
              </a:rPr>
              <a:t>I. Facteurs pédoclimatiques</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Espace réservé du numéro de diapositive 10"/>
          <p:cNvSpPr>
            <a:spLocks noGrp="1"/>
          </p:cNvSpPr>
          <p:nvPr>
            <p:ph type="sldNum" sz="quarter" idx="12"/>
          </p:nvPr>
        </p:nvSpPr>
        <p:spPr/>
        <p:txBody>
          <a:bodyPr/>
          <a:lstStyle/>
          <a:p>
            <a:fld id="{F5AD09F1-7F1A-40E0-A08E-C80FD419D747}" type="slidenum">
              <a:rPr lang="fr-FR" smtClean="0"/>
              <a:t>37</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75740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a:xfrm>
            <a:off x="1187623" y="-43708"/>
            <a:ext cx="7956377" cy="1368152"/>
          </a:xfrm>
        </p:spPr>
        <p:txBody>
          <a:bodyPr>
            <a:noAutofit/>
          </a:bodyPr>
          <a:lstStyle/>
          <a:p>
            <a:pPr eaLnBrk="1" hangingPunct="1"/>
            <a:r>
              <a:rPr lang="fr-FR" altLang="fr-FR" sz="3600" dirty="0"/>
              <a:t>La dose d’azote apportée peut différer selon les zones pédoclimatiques</a:t>
            </a:r>
          </a:p>
        </p:txBody>
      </p:sp>
      <p:grpSp>
        <p:nvGrpSpPr>
          <p:cNvPr id="14338" name="Grouper 1"/>
          <p:cNvGrpSpPr>
            <a:grpSpLocks/>
          </p:cNvGrpSpPr>
          <p:nvPr/>
        </p:nvGrpSpPr>
        <p:grpSpPr bwMode="auto">
          <a:xfrm>
            <a:off x="668142" y="1196752"/>
            <a:ext cx="6217503" cy="3596571"/>
            <a:chOff x="1042988" y="1628775"/>
            <a:chExt cx="7058025" cy="4126177"/>
          </a:xfrm>
        </p:grpSpPr>
        <p:grpSp>
          <p:nvGrpSpPr>
            <p:cNvPr id="14345" name="Grouper 2"/>
            <p:cNvGrpSpPr>
              <a:grpSpLocks/>
            </p:cNvGrpSpPr>
            <p:nvPr/>
          </p:nvGrpSpPr>
          <p:grpSpPr bwMode="auto">
            <a:xfrm>
              <a:off x="1042988" y="1628775"/>
              <a:ext cx="7058025" cy="4126177"/>
              <a:chOff x="1043608" y="1628800"/>
              <a:chExt cx="7056784" cy="4126060"/>
            </a:xfrm>
          </p:grpSpPr>
          <p:pic>
            <p:nvPicPr>
              <p:cNvPr id="14347" name="Image 5"/>
              <p:cNvPicPr>
                <a:picLocks noChangeAspect="1" noChangeArrowheads="1"/>
              </p:cNvPicPr>
              <p:nvPr/>
            </p:nvPicPr>
            <p:blipFill>
              <a:blip r:embed="rId3">
                <a:extLst>
                  <a:ext uri="{28A0092B-C50C-407E-A947-70E740481C1C}">
                    <a14:useLocalDpi xmlns:a14="http://schemas.microsoft.com/office/drawing/2010/main" val="0"/>
                  </a:ext>
                </a:extLst>
              </a:blip>
              <a:srcRect l="33067" t="26852" r="15013" b="22577"/>
              <a:stretch>
                <a:fillRect/>
              </a:stretch>
            </p:blipFill>
            <p:spPr bwMode="auto">
              <a:xfrm>
                <a:off x="1043608" y="1628800"/>
                <a:ext cx="7056784" cy="41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a:spLocks noChangeArrowheads="1"/>
              </p:cNvSpPr>
              <p:nvPr/>
            </p:nvSpPr>
            <p:spPr bwMode="auto">
              <a:xfrm>
                <a:off x="5148161" y="2708269"/>
                <a:ext cx="576161" cy="79214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fr-FR" sz="2800" dirty="0">
                    <a:latin typeface="+mn-lt"/>
                    <a:ea typeface="+mn-ea"/>
                  </a:rPr>
                  <a:t>A</a:t>
                </a:r>
                <a:endParaRPr lang="fr-FR" sz="1100" dirty="0">
                  <a:latin typeface="+mn-lt"/>
                  <a:ea typeface="+mn-ea"/>
                </a:endParaRPr>
              </a:p>
            </p:txBody>
          </p:sp>
          <p:sp>
            <p:nvSpPr>
              <p:cNvPr id="10" name="Ellipse 9"/>
              <p:cNvSpPr>
                <a:spLocks noChangeArrowheads="1"/>
              </p:cNvSpPr>
              <p:nvPr/>
            </p:nvSpPr>
            <p:spPr bwMode="auto">
              <a:xfrm>
                <a:off x="4932299" y="3428974"/>
                <a:ext cx="720598" cy="647682"/>
              </a:xfrm>
              <a:prstGeom prst="ellipse">
                <a:avLst/>
              </a:prstGeom>
              <a:pattFill prst="dkHorz">
                <a:fgClr>
                  <a:srgbClr val="C3D69B"/>
                </a:fgClr>
                <a:bgClr>
                  <a:schemeClr val="bg1"/>
                </a:bgClr>
              </a:pattFill>
              <a:ln w="38100">
                <a:solidFill>
                  <a:srgbClr val="00B0F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fr-FR" sz="2800" dirty="0">
                    <a:latin typeface="+mn-lt"/>
                    <a:ea typeface="+mn-ea"/>
                  </a:rPr>
                  <a:t>C</a:t>
                </a:r>
                <a:endParaRPr lang="fr-FR" sz="1100" dirty="0">
                  <a:latin typeface="+mn-lt"/>
                  <a:ea typeface="+mn-ea"/>
                </a:endParaRPr>
              </a:p>
            </p:txBody>
          </p:sp>
          <p:sp>
            <p:nvSpPr>
              <p:cNvPr id="11" name="Ellipse 10"/>
              <p:cNvSpPr>
                <a:spLocks noChangeArrowheads="1"/>
              </p:cNvSpPr>
              <p:nvPr/>
            </p:nvSpPr>
            <p:spPr bwMode="auto">
              <a:xfrm>
                <a:off x="4643425" y="2997186"/>
                <a:ext cx="504736" cy="576247"/>
              </a:xfrm>
              <a:prstGeom prst="ellipse">
                <a:avLst/>
              </a:prstGeom>
              <a:pattFill prst="wdUpDiag">
                <a:fgClr>
                  <a:schemeClr val="tx1"/>
                </a:fgClr>
                <a:bgClr>
                  <a:srgbClr val="C86866"/>
                </a:bgClr>
              </a:pattFill>
              <a:ln w="38100">
                <a:solidFill>
                  <a:srgbClr val="00B0F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fr-FR" sz="2800" dirty="0">
                    <a:latin typeface="+mn-lt"/>
                    <a:ea typeface="+mn-ea"/>
                  </a:rPr>
                  <a:t>D</a:t>
                </a:r>
                <a:endParaRPr lang="fr-FR" sz="1100" dirty="0">
                  <a:latin typeface="+mn-lt"/>
                  <a:ea typeface="+mn-ea"/>
                </a:endParaRPr>
              </a:p>
            </p:txBody>
          </p:sp>
          <p:sp>
            <p:nvSpPr>
              <p:cNvPr id="13" name="Ellipse 12"/>
              <p:cNvSpPr>
                <a:spLocks noChangeArrowheads="1"/>
              </p:cNvSpPr>
              <p:nvPr/>
            </p:nvSpPr>
            <p:spPr bwMode="auto">
              <a:xfrm>
                <a:off x="4356137" y="3284516"/>
                <a:ext cx="576162" cy="649269"/>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fr-FR" sz="2800" dirty="0">
                    <a:latin typeface="+mn-lt"/>
                    <a:ea typeface="+mn-ea"/>
                  </a:rPr>
                  <a:t>F</a:t>
                </a:r>
                <a:endParaRPr lang="fr-FR" sz="1100" dirty="0">
                  <a:latin typeface="+mn-lt"/>
                  <a:ea typeface="+mn-ea"/>
                </a:endParaRPr>
              </a:p>
            </p:txBody>
          </p:sp>
          <p:sp>
            <p:nvSpPr>
              <p:cNvPr id="15" name="Ellipse 14"/>
              <p:cNvSpPr>
                <a:spLocks noChangeArrowheads="1"/>
              </p:cNvSpPr>
              <p:nvPr/>
            </p:nvSpPr>
            <p:spPr bwMode="auto">
              <a:xfrm>
                <a:off x="4356137" y="1989153"/>
                <a:ext cx="647586" cy="719117"/>
              </a:xfrm>
              <a:prstGeom prst="ellipse">
                <a:avLst/>
              </a:prstGeom>
              <a:pattFill prst="wdUpDiag">
                <a:fgClr>
                  <a:schemeClr val="tx1"/>
                </a:fgClr>
                <a:bgClr>
                  <a:srgbClr val="C3D69B"/>
                </a:bgClr>
              </a:pattFill>
              <a:ln w="38100">
                <a:solidFill>
                  <a:srgbClr val="FF0000"/>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fr-FR" sz="2800" dirty="0">
                    <a:latin typeface="+mn-lt"/>
                    <a:ea typeface="+mn-ea"/>
                  </a:rPr>
                  <a:t>H</a:t>
                </a:r>
                <a:endParaRPr lang="fr-FR" sz="1100" dirty="0">
                  <a:latin typeface="+mn-lt"/>
                  <a:ea typeface="+mn-ea"/>
                </a:endParaRPr>
              </a:p>
            </p:txBody>
          </p:sp>
          <p:sp>
            <p:nvSpPr>
              <p:cNvPr id="18" name="Ellipse 17"/>
              <p:cNvSpPr>
                <a:spLocks noChangeArrowheads="1"/>
              </p:cNvSpPr>
              <p:nvPr/>
            </p:nvSpPr>
            <p:spPr bwMode="auto">
              <a:xfrm>
                <a:off x="3419677" y="4076655"/>
                <a:ext cx="576162" cy="360353"/>
              </a:xfrm>
              <a:prstGeom prst="ellipse">
                <a:avLst/>
              </a:prstGeom>
              <a:noFill/>
              <a:ln w="381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fr-FR" sz="2800" dirty="0">
                    <a:latin typeface="+mn-lt"/>
                    <a:ea typeface="+mn-ea"/>
                  </a:rPr>
                  <a:t>J</a:t>
                </a:r>
                <a:endParaRPr lang="fr-FR" sz="1100" dirty="0">
                  <a:latin typeface="+mn-lt"/>
                  <a:ea typeface="+mn-ea"/>
                </a:endParaRPr>
              </a:p>
            </p:txBody>
          </p:sp>
          <p:sp>
            <p:nvSpPr>
              <p:cNvPr id="19" name="Ellipse 18"/>
              <p:cNvSpPr>
                <a:spLocks noChangeArrowheads="1"/>
              </p:cNvSpPr>
              <p:nvPr/>
            </p:nvSpPr>
            <p:spPr bwMode="auto">
              <a:xfrm>
                <a:off x="2287038" y="3752815"/>
                <a:ext cx="1204066" cy="755628"/>
              </a:xfrm>
              <a:prstGeom prst="ellipse">
                <a:avLst/>
              </a:prstGeom>
              <a:noFill/>
              <a:ln w="381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fr-FR" sz="2800" dirty="0">
                    <a:latin typeface="+mn-lt"/>
                    <a:ea typeface="+mn-ea"/>
                  </a:rPr>
                  <a:t>K</a:t>
                </a:r>
                <a:endParaRPr lang="fr-FR" sz="1100" dirty="0">
                  <a:latin typeface="+mn-lt"/>
                  <a:ea typeface="+mn-ea"/>
                </a:endParaRPr>
              </a:p>
            </p:txBody>
          </p:sp>
          <p:sp>
            <p:nvSpPr>
              <p:cNvPr id="21" name="Ellipse 20"/>
              <p:cNvSpPr>
                <a:spLocks noChangeArrowheads="1"/>
              </p:cNvSpPr>
              <p:nvPr/>
            </p:nvSpPr>
            <p:spPr bwMode="auto">
              <a:xfrm rot="1156897">
                <a:off x="2026536" y="4154666"/>
                <a:ext cx="1114312" cy="687367"/>
              </a:xfrm>
              <a:prstGeom prst="ellipse">
                <a:avLst/>
              </a:prstGeom>
              <a:noFill/>
              <a:ln w="38100">
                <a:solidFill>
                  <a:srgbClr val="00B05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fr-FR" sz="2800" dirty="0">
                    <a:latin typeface="+mn-lt"/>
                    <a:ea typeface="+mn-ea"/>
                  </a:rPr>
                  <a:t>L</a:t>
                </a:r>
                <a:endParaRPr lang="fr-FR" sz="1100" dirty="0">
                  <a:latin typeface="+mn-lt"/>
                  <a:ea typeface="+mn-ea"/>
                </a:endParaRPr>
              </a:p>
            </p:txBody>
          </p:sp>
          <p:sp>
            <p:nvSpPr>
              <p:cNvPr id="8" name="Ellipse 7"/>
              <p:cNvSpPr>
                <a:spLocks noChangeArrowheads="1"/>
              </p:cNvSpPr>
              <p:nvPr/>
            </p:nvSpPr>
            <p:spPr bwMode="auto">
              <a:xfrm>
                <a:off x="4716437" y="2349504"/>
                <a:ext cx="576161" cy="647682"/>
              </a:xfrm>
              <a:prstGeom prst="ellipse">
                <a:avLst/>
              </a:prstGeom>
              <a:noFill/>
              <a:ln w="38100">
                <a:solidFill>
                  <a:srgbClr val="00B0F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fr-FR" sz="2800" dirty="0">
                    <a:latin typeface="+mn-lt"/>
                    <a:ea typeface="+mn-ea"/>
                  </a:rPr>
                  <a:t>E</a:t>
                </a:r>
                <a:endParaRPr lang="fr-FR" sz="1100" dirty="0">
                  <a:latin typeface="+mn-lt"/>
                  <a:ea typeface="+mn-ea"/>
                </a:endParaRPr>
              </a:p>
            </p:txBody>
          </p:sp>
        </p:grpSp>
        <p:sp>
          <p:nvSpPr>
            <p:cNvPr id="20" name="Ellipse 19"/>
            <p:cNvSpPr>
              <a:spLocks noChangeArrowheads="1"/>
            </p:cNvSpPr>
            <p:nvPr/>
          </p:nvSpPr>
          <p:spPr bwMode="auto">
            <a:xfrm>
              <a:off x="4572000" y="3998913"/>
              <a:ext cx="647700" cy="719137"/>
            </a:xfrm>
            <a:prstGeom prst="ellipse">
              <a:avLst/>
            </a:prstGeom>
            <a:noFill/>
            <a:ln w="38100">
              <a:solidFill>
                <a:srgbClr val="00B0F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fr-FR" sz="2800" dirty="0">
                  <a:latin typeface="+mn-lt"/>
                  <a:ea typeface="+mn-ea"/>
                </a:rPr>
                <a:t>M</a:t>
              </a:r>
              <a:endParaRPr lang="fr-FR" sz="1100" dirty="0">
                <a:latin typeface="+mn-lt"/>
                <a:ea typeface="+mn-ea"/>
              </a:endParaRPr>
            </a:p>
          </p:txBody>
        </p:sp>
      </p:grpSp>
      <p:grpSp>
        <p:nvGrpSpPr>
          <p:cNvPr id="5" name="Groupe 4"/>
          <p:cNvGrpSpPr/>
          <p:nvPr/>
        </p:nvGrpSpPr>
        <p:grpSpPr>
          <a:xfrm>
            <a:off x="7531100" y="1321059"/>
            <a:ext cx="1612900" cy="1408865"/>
            <a:chOff x="1355368" y="5223363"/>
            <a:chExt cx="1612900" cy="1408865"/>
          </a:xfrm>
        </p:grpSpPr>
        <p:sp>
          <p:nvSpPr>
            <p:cNvPr id="25" name="Ellipse 24"/>
            <p:cNvSpPr>
              <a:spLocks noChangeArrowheads="1"/>
            </p:cNvSpPr>
            <p:nvPr/>
          </p:nvSpPr>
          <p:spPr bwMode="auto">
            <a:xfrm>
              <a:off x="1722438" y="5223363"/>
              <a:ext cx="592024" cy="482112"/>
            </a:xfrm>
            <a:prstGeom prst="ellipse">
              <a:avLst/>
            </a:prstGeom>
            <a:solidFill>
              <a:srgbClr val="C86866"/>
            </a:solidFill>
            <a:ln w="38100">
              <a:solidFill>
                <a:srgbClr val="7F7F7F"/>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fr-FR" sz="2800" dirty="0">
                  <a:latin typeface="+mn-lt"/>
                  <a:ea typeface="+mn-ea"/>
                </a:rPr>
                <a:t>D</a:t>
              </a:r>
              <a:endParaRPr lang="fr-FR" sz="1100" dirty="0">
                <a:latin typeface="+mn-lt"/>
                <a:ea typeface="+mn-ea"/>
              </a:endParaRPr>
            </a:p>
          </p:txBody>
        </p:sp>
        <p:sp>
          <p:nvSpPr>
            <p:cNvPr id="14341" name="ZoneTexte 3"/>
            <p:cNvSpPr txBox="1">
              <a:spLocks noChangeArrowheads="1"/>
            </p:cNvSpPr>
            <p:nvPr/>
          </p:nvSpPr>
          <p:spPr bwMode="auto">
            <a:xfrm>
              <a:off x="1355368" y="5678121"/>
              <a:ext cx="1612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fr-FR" altLang="fr-FR" sz="1400" b="1" dirty="0">
                  <a:solidFill>
                    <a:srgbClr val="000000"/>
                  </a:solidFill>
                </a:rPr>
                <a:t>dose appliquée haute (&gt;200 UN)  	</a:t>
              </a:r>
              <a:r>
                <a:rPr lang="fr-FR" altLang="fr-FR" sz="1400" dirty="0">
                  <a:solidFill>
                    <a:srgbClr val="000000"/>
                  </a:solidFill>
                </a:rPr>
                <a:t>	</a:t>
              </a:r>
            </a:p>
          </p:txBody>
        </p:sp>
      </p:grpSp>
      <p:grpSp>
        <p:nvGrpSpPr>
          <p:cNvPr id="4" name="Groupe 3"/>
          <p:cNvGrpSpPr/>
          <p:nvPr/>
        </p:nvGrpSpPr>
        <p:grpSpPr>
          <a:xfrm>
            <a:off x="7281391" y="2461211"/>
            <a:ext cx="1792287" cy="1067651"/>
            <a:chOff x="3935413" y="5196624"/>
            <a:chExt cx="1792287" cy="1067651"/>
          </a:xfrm>
        </p:grpSpPr>
        <p:sp>
          <p:nvSpPr>
            <p:cNvPr id="26" name="Ellipse 25"/>
            <p:cNvSpPr>
              <a:spLocks noChangeArrowheads="1"/>
            </p:cNvSpPr>
            <p:nvPr/>
          </p:nvSpPr>
          <p:spPr bwMode="auto">
            <a:xfrm>
              <a:off x="4541432" y="5196624"/>
              <a:ext cx="581723" cy="537426"/>
            </a:xfrm>
            <a:prstGeom prst="ellipse">
              <a:avLst/>
            </a:prstGeom>
            <a:solidFill>
              <a:srgbClr val="C3D69B"/>
            </a:solidFill>
            <a:ln w="38100">
              <a:solidFill>
                <a:srgbClr val="7F7F7F"/>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fr-FR" sz="2800" dirty="0">
                  <a:latin typeface="+mn-lt"/>
                  <a:ea typeface="+mn-ea"/>
                </a:rPr>
                <a:t>C</a:t>
              </a:r>
              <a:endParaRPr lang="fr-FR" sz="1100" dirty="0">
                <a:latin typeface="+mn-lt"/>
                <a:ea typeface="+mn-ea"/>
              </a:endParaRPr>
            </a:p>
          </p:txBody>
        </p:sp>
        <p:sp>
          <p:nvSpPr>
            <p:cNvPr id="14343" name="ZoneTexte 5"/>
            <p:cNvSpPr txBox="1">
              <a:spLocks noChangeArrowheads="1"/>
            </p:cNvSpPr>
            <p:nvPr/>
          </p:nvSpPr>
          <p:spPr bwMode="auto">
            <a:xfrm>
              <a:off x="3935413" y="5740400"/>
              <a:ext cx="179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fr-FR" altLang="fr-FR" sz="1400" b="1" dirty="0"/>
                <a:t>dose appliquée basse (100 à 137 UN)</a:t>
              </a:r>
            </a:p>
          </p:txBody>
        </p:sp>
      </p:grpSp>
      <p:grpSp>
        <p:nvGrpSpPr>
          <p:cNvPr id="2" name="Groupe 1"/>
          <p:cNvGrpSpPr/>
          <p:nvPr/>
        </p:nvGrpSpPr>
        <p:grpSpPr>
          <a:xfrm>
            <a:off x="5976166" y="3706856"/>
            <a:ext cx="1538287" cy="981640"/>
            <a:chOff x="6853664" y="5094288"/>
            <a:chExt cx="1538287" cy="981640"/>
          </a:xfrm>
        </p:grpSpPr>
        <p:sp>
          <p:nvSpPr>
            <p:cNvPr id="27" name="Ellipse 26"/>
            <p:cNvSpPr>
              <a:spLocks noChangeArrowheads="1"/>
            </p:cNvSpPr>
            <p:nvPr/>
          </p:nvSpPr>
          <p:spPr bwMode="auto">
            <a:xfrm>
              <a:off x="7350125" y="5094288"/>
              <a:ext cx="545367" cy="485776"/>
            </a:xfrm>
            <a:prstGeom prst="ellipse">
              <a:avLst/>
            </a:prstGeom>
            <a:pattFill prst="wdUpDiag">
              <a:fgClr>
                <a:schemeClr val="tx1"/>
              </a:fgClr>
              <a:bgClr>
                <a:schemeClr val="bg1"/>
              </a:bgClr>
            </a:pattFill>
            <a:ln w="38100">
              <a:solidFill>
                <a:srgbClr val="7F7F7F"/>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fr-FR" sz="1100" dirty="0">
                <a:latin typeface="+mn-lt"/>
                <a:ea typeface="+mn-ea"/>
              </a:endParaRPr>
            </a:p>
          </p:txBody>
        </p:sp>
        <p:sp>
          <p:nvSpPr>
            <p:cNvPr id="14344" name="ZoneTexte 8"/>
            <p:cNvSpPr txBox="1">
              <a:spLocks noChangeArrowheads="1"/>
            </p:cNvSpPr>
            <p:nvPr/>
          </p:nvSpPr>
          <p:spPr bwMode="auto">
            <a:xfrm>
              <a:off x="6853664" y="5552708"/>
              <a:ext cx="1538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fr-FR" altLang="fr-FR" sz="1400" b="1" dirty="0"/>
                <a:t>rendement élevé (&gt;60 q/ha)</a:t>
              </a:r>
            </a:p>
          </p:txBody>
        </p:sp>
      </p:grpSp>
      <p:grpSp>
        <p:nvGrpSpPr>
          <p:cNvPr id="3" name="Groupe 2"/>
          <p:cNvGrpSpPr/>
          <p:nvPr/>
        </p:nvGrpSpPr>
        <p:grpSpPr>
          <a:xfrm>
            <a:off x="7575083" y="3644589"/>
            <a:ext cx="1538287" cy="999087"/>
            <a:chOff x="7512844" y="3931094"/>
            <a:chExt cx="1538287" cy="999087"/>
          </a:xfrm>
        </p:grpSpPr>
        <p:sp>
          <p:nvSpPr>
            <p:cNvPr id="22" name="Ellipse 21"/>
            <p:cNvSpPr>
              <a:spLocks noChangeArrowheads="1"/>
            </p:cNvSpPr>
            <p:nvPr/>
          </p:nvSpPr>
          <p:spPr bwMode="auto">
            <a:xfrm>
              <a:off x="7966145" y="3931094"/>
              <a:ext cx="551617" cy="506533"/>
            </a:xfrm>
            <a:prstGeom prst="ellipse">
              <a:avLst/>
            </a:prstGeom>
            <a:pattFill prst="dkHorz">
              <a:fgClr>
                <a:srgbClr val="C3D69B"/>
              </a:fgClr>
              <a:bgClr>
                <a:schemeClr val="bg1"/>
              </a:bgClr>
            </a:pattFill>
            <a:ln w="38100">
              <a:solidFill>
                <a:srgbClr val="7F7F7F"/>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fr-FR" sz="1100" dirty="0">
                <a:latin typeface="+mn-lt"/>
                <a:ea typeface="+mn-ea"/>
              </a:endParaRPr>
            </a:p>
          </p:txBody>
        </p:sp>
        <p:sp>
          <p:nvSpPr>
            <p:cNvPr id="23" name="ZoneTexte 8"/>
            <p:cNvSpPr txBox="1">
              <a:spLocks noChangeArrowheads="1"/>
            </p:cNvSpPr>
            <p:nvPr/>
          </p:nvSpPr>
          <p:spPr bwMode="auto">
            <a:xfrm>
              <a:off x="7512844" y="4406306"/>
              <a:ext cx="1538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fr-FR" altLang="fr-FR" sz="1400" b="1" dirty="0"/>
                <a:t>rendement faible (40 q/ha)</a:t>
              </a:r>
            </a:p>
          </p:txBody>
        </p:sp>
      </p:grpSp>
      <p:sp>
        <p:nvSpPr>
          <p:cNvPr id="6" name="Rectangle 5"/>
          <p:cNvSpPr/>
          <p:nvPr/>
        </p:nvSpPr>
        <p:spPr>
          <a:xfrm>
            <a:off x="1462779" y="5030789"/>
            <a:ext cx="7357693" cy="1323439"/>
          </a:xfrm>
          <a:prstGeom prst="rect">
            <a:avLst/>
          </a:prstGeom>
        </p:spPr>
        <p:txBody>
          <a:bodyPr wrap="square">
            <a:spAutoFit/>
          </a:bodyPr>
          <a:lstStyle/>
          <a:p>
            <a:r>
              <a:rPr lang="fr-FR" sz="2000" dirty="0"/>
              <a:t>La zone des Coteaux de Basse-Durance (D) présente des doses significativement plus élevées que le plateau de Valensole (C) et le plateau du Gapençais-</a:t>
            </a:r>
            <a:r>
              <a:rPr lang="fr-FR" sz="2000" dirty="0" err="1"/>
              <a:t>Laragnais</a:t>
            </a:r>
            <a:r>
              <a:rPr lang="fr-FR" sz="2000" dirty="0"/>
              <a:t> (H)</a:t>
            </a:r>
          </a:p>
          <a:p>
            <a:pPr lvl="1"/>
            <a:r>
              <a:rPr lang="fr-FR" sz="2000" dirty="0">
                <a:sym typeface="Wingdings" panose="05000000000000000000" pitchFamily="2" charset="2"/>
              </a:rPr>
              <a:t> </a:t>
            </a:r>
            <a:r>
              <a:rPr lang="fr-FR" sz="2000" dirty="0"/>
              <a:t>en partie explicables par la différence de rendement</a:t>
            </a:r>
          </a:p>
        </p:txBody>
      </p:sp>
      <p:grpSp>
        <p:nvGrpSpPr>
          <p:cNvPr id="29" name="Groupe 28"/>
          <p:cNvGrpSpPr/>
          <p:nvPr/>
        </p:nvGrpSpPr>
        <p:grpSpPr>
          <a:xfrm>
            <a:off x="-50037" y="-26854"/>
            <a:ext cx="1094544" cy="6868282"/>
            <a:chOff x="-36513" y="-984"/>
            <a:chExt cx="1094544" cy="6868282"/>
          </a:xfrm>
        </p:grpSpPr>
        <p:pic>
          <p:nvPicPr>
            <p:cNvPr id="30" name="Image 29"/>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31" name="Image 30"/>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32" name="Image 31"/>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33" name="Image 32"/>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34" name="Image 33"/>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35" name="Image 34"/>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Espace réservé du numéro de diapositive 8"/>
          <p:cNvSpPr>
            <a:spLocks noGrp="1"/>
          </p:cNvSpPr>
          <p:nvPr>
            <p:ph type="sldNum" sz="quarter" idx="12"/>
          </p:nvPr>
        </p:nvSpPr>
        <p:spPr/>
        <p:txBody>
          <a:bodyPr/>
          <a:lstStyle/>
          <a:p>
            <a:fld id="{F5AD09F1-7F1A-40E0-A08E-C80FD419D747}" type="slidenum">
              <a:rPr lang="fr-FR" smtClean="0"/>
              <a:t>38</a:t>
            </a:fld>
            <a:endParaRPr lang="fr-FR"/>
          </a:p>
        </p:txBody>
      </p:sp>
      <p:sp>
        <p:nvSpPr>
          <p:cNvPr id="3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843904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328316" y="2191299"/>
            <a:ext cx="7632848" cy="42514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000" b="1" dirty="0"/>
              <a:t>Nombre d’apports d’azote</a:t>
            </a:r>
          </a:p>
          <a:p>
            <a:r>
              <a:rPr lang="fr-FR" sz="2000" dirty="0"/>
              <a:t>Non expliqué par la zone pédoclimatique</a:t>
            </a:r>
          </a:p>
          <a:p>
            <a:pPr marL="0" indent="0">
              <a:buNone/>
            </a:pPr>
            <a:r>
              <a:rPr lang="fr-FR" sz="2000" dirty="0">
                <a:sym typeface="Wingdings" panose="05000000000000000000" pitchFamily="2" charset="2"/>
              </a:rPr>
              <a:t>	 </a:t>
            </a:r>
            <a:r>
              <a:rPr lang="fr-FR" sz="2000" dirty="0"/>
              <a:t>Varie de 2 à 3 apports pour le plateau de Valensole et du Lambesc-Arbois à 3 à 4 apports pour les Plateaux du Vaucluse</a:t>
            </a:r>
          </a:p>
          <a:p>
            <a:pPr marL="0" indent="0">
              <a:buNone/>
            </a:pPr>
            <a:endParaRPr lang="fr-FR" sz="2000" b="1" dirty="0"/>
          </a:p>
          <a:p>
            <a:pPr marL="0" indent="0">
              <a:buNone/>
            </a:pPr>
            <a:endParaRPr lang="fr-FR" sz="2000" b="1" dirty="0"/>
          </a:p>
          <a:p>
            <a:pPr marL="0" indent="0">
              <a:buNone/>
            </a:pPr>
            <a:r>
              <a:rPr lang="fr-FR" sz="2000" b="1" dirty="0"/>
              <a:t>Surface en blé dur</a:t>
            </a:r>
          </a:p>
          <a:p>
            <a:r>
              <a:rPr lang="fr-FR" sz="2000" dirty="0"/>
              <a:t>Non expliqué par la zone pédoclimatique</a:t>
            </a:r>
          </a:p>
          <a:p>
            <a:pPr marL="0" indent="0">
              <a:buNone/>
            </a:pPr>
            <a:r>
              <a:rPr lang="fr-FR" sz="2000" dirty="0">
                <a:sym typeface="Wingdings" panose="05000000000000000000" pitchFamily="2" charset="2"/>
              </a:rPr>
              <a:t>	 </a:t>
            </a:r>
            <a:r>
              <a:rPr lang="fr-FR" sz="2000" dirty="0"/>
              <a:t>Varie de 12 ha pour le plateau du Gapençais-</a:t>
            </a:r>
            <a:r>
              <a:rPr lang="fr-FR" sz="2000" dirty="0" err="1"/>
              <a:t>Laragnais</a:t>
            </a:r>
            <a:r>
              <a:rPr lang="fr-FR" sz="2000" dirty="0"/>
              <a:t> à 77 ha pour le plateau du Lambesc-Arbois</a:t>
            </a:r>
          </a:p>
          <a:p>
            <a:pPr marL="0" indent="0">
              <a:buNone/>
            </a:pPr>
            <a:endParaRPr lang="fr-FR" sz="2000" dirty="0"/>
          </a:p>
          <a:p>
            <a:pPr marL="0" indent="0">
              <a:buNone/>
            </a:pPr>
            <a:endParaRPr lang="fr-FR" sz="2000" dirty="0"/>
          </a:p>
          <a:p>
            <a:endParaRPr lang="fr-FR" sz="2000" dirty="0"/>
          </a:p>
        </p:txBody>
      </p:sp>
      <p:sp>
        <p:nvSpPr>
          <p:cNvPr id="8" name="Titre 1"/>
          <p:cNvSpPr txBox="1">
            <a:spLocks/>
          </p:cNvSpPr>
          <p:nvPr/>
        </p:nvSpPr>
        <p:spPr>
          <a:xfrm>
            <a:off x="1105284" y="85478"/>
            <a:ext cx="8006556"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a:t>Les autres paramètres de la fertilisation azotée du blé dur ne dépendent pas des zones pédoclimatiques</a:t>
            </a:r>
          </a:p>
        </p:txBody>
      </p:sp>
      <p:grpSp>
        <p:nvGrpSpPr>
          <p:cNvPr id="12" name="Groupe 11"/>
          <p:cNvGrpSpPr/>
          <p:nvPr/>
        </p:nvGrpSpPr>
        <p:grpSpPr>
          <a:xfrm>
            <a:off x="-36513" y="-984"/>
            <a:ext cx="1094544" cy="6868282"/>
            <a:chOff x="-36513" y="-984"/>
            <a:chExt cx="1094544" cy="6868282"/>
          </a:xfrm>
        </p:grpSpPr>
        <p:pic>
          <p:nvPicPr>
            <p:cNvPr id="13" name="Image 1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7" name="Image 1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8" name="Image 1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Espace réservé du numéro de diapositive 1"/>
          <p:cNvSpPr>
            <a:spLocks noGrp="1"/>
          </p:cNvSpPr>
          <p:nvPr>
            <p:ph type="sldNum" sz="quarter" idx="12"/>
          </p:nvPr>
        </p:nvSpPr>
        <p:spPr/>
        <p:txBody>
          <a:bodyPr/>
          <a:lstStyle/>
          <a:p>
            <a:fld id="{F5AD09F1-7F1A-40E0-A08E-C80FD419D747}" type="slidenum">
              <a:rPr lang="fr-FR" smtClean="0"/>
              <a:t>39</a:t>
            </a:fld>
            <a:endParaRPr lang="fr-FR"/>
          </a:p>
        </p:txBody>
      </p:sp>
      <p:sp>
        <p:nvSpPr>
          <p:cNvPr id="19"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14063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Titre 8"/>
          <p:cNvSpPr>
            <a:spLocks noGrp="1"/>
          </p:cNvSpPr>
          <p:nvPr>
            <p:ph type="title"/>
          </p:nvPr>
        </p:nvSpPr>
        <p:spPr>
          <a:xfrm>
            <a:off x="1331640" y="116632"/>
            <a:ext cx="7355160" cy="1143000"/>
          </a:xfrm>
        </p:spPr>
        <p:txBody>
          <a:bodyPr>
            <a:normAutofit/>
          </a:bodyPr>
          <a:lstStyle/>
          <a:p>
            <a:r>
              <a:rPr lang="fr-FR" sz="4000" dirty="0">
                <a:solidFill>
                  <a:schemeClr val="accent2"/>
                </a:solidFill>
              </a:rPr>
              <a:t>I. Présentation de l’étude</a:t>
            </a:r>
          </a:p>
        </p:txBody>
      </p:sp>
      <p:sp>
        <p:nvSpPr>
          <p:cNvPr id="10" name="Espace réservé du contenu 9"/>
          <p:cNvSpPr>
            <a:spLocks noGrp="1"/>
          </p:cNvSpPr>
          <p:nvPr>
            <p:ph idx="1"/>
          </p:nvPr>
        </p:nvSpPr>
        <p:spPr>
          <a:xfrm>
            <a:off x="1403648" y="1355464"/>
            <a:ext cx="7560840" cy="4969349"/>
          </a:xfrm>
        </p:spPr>
        <p:txBody>
          <a:bodyPr>
            <a:noAutofit/>
          </a:bodyPr>
          <a:lstStyle/>
          <a:p>
            <a:r>
              <a:rPr lang="fr-FR" sz="2400" dirty="0"/>
              <a:t>Etude commanditée par </a:t>
            </a:r>
            <a:r>
              <a:rPr lang="fr-FR" sz="2400" dirty="0" err="1"/>
              <a:t>Arvalis</a:t>
            </a:r>
            <a:r>
              <a:rPr lang="fr-FR" sz="2400" dirty="0"/>
              <a:t> et la chaire d’entreprise </a:t>
            </a:r>
            <a:r>
              <a:rPr lang="fr-FR" sz="2400" dirty="0" err="1"/>
              <a:t>AgroSYS</a:t>
            </a:r>
            <a:r>
              <a:rPr lang="fr-FR" sz="2400" dirty="0"/>
              <a:t> dans le cadre de l’UMT </a:t>
            </a:r>
            <a:r>
              <a:rPr lang="fr-FR" sz="2400" dirty="0" err="1"/>
              <a:t>Novadur</a:t>
            </a:r>
            <a:endParaRPr lang="fr-FR" sz="2400" dirty="0"/>
          </a:p>
          <a:p>
            <a:r>
              <a:rPr lang="fr-FR" sz="2400" dirty="0"/>
              <a:t>Durée : 5 semaines</a:t>
            </a:r>
          </a:p>
          <a:p>
            <a:r>
              <a:rPr lang="fr-FR" sz="2400" dirty="0"/>
              <a:t>Localisation : Languedoc-Roussillon et PACA</a:t>
            </a:r>
          </a:p>
          <a:p>
            <a:r>
              <a:rPr lang="fr-FR" sz="2400" dirty="0"/>
              <a:t>Partenaires : </a:t>
            </a:r>
          </a:p>
          <a:p>
            <a:pPr lvl="1"/>
            <a:r>
              <a:rPr lang="fr-FR" sz="2400" dirty="0"/>
              <a:t>Etablissements </a:t>
            </a:r>
            <a:r>
              <a:rPr lang="fr-FR" sz="2400" dirty="0" err="1"/>
              <a:t>Garçin</a:t>
            </a:r>
            <a:r>
              <a:rPr lang="fr-FR" sz="2400" dirty="0"/>
              <a:t> et GPS pour PACA</a:t>
            </a:r>
          </a:p>
          <a:p>
            <a:pPr lvl="1"/>
            <a:r>
              <a:rPr lang="fr-FR" sz="2400" dirty="0"/>
              <a:t>Etablissements Perret pour L-R</a:t>
            </a:r>
          </a:p>
          <a:p>
            <a:endParaRPr lang="fr-FR" dirty="0"/>
          </a:p>
          <a:p>
            <a:pPr marL="57150" indent="0">
              <a:buNone/>
            </a:pPr>
            <a:endParaRPr lang="fr-FR" dirty="0"/>
          </a:p>
          <a:p>
            <a:endParaRPr lang="fr-FR" sz="2400" dirty="0"/>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4</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80597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59632" y="2720063"/>
            <a:ext cx="7772400" cy="1500187"/>
          </a:xfrm>
        </p:spPr>
        <p:txBody>
          <a:bodyPr>
            <a:normAutofit/>
          </a:bodyPr>
          <a:lstStyle/>
          <a:p>
            <a:r>
              <a:rPr lang="fr-FR" sz="4400" dirty="0">
                <a:solidFill>
                  <a:schemeClr val="accent5">
                    <a:lumMod val="75000"/>
                  </a:schemeClr>
                </a:solidFill>
              </a:rPr>
              <a:t>II. Facteurs économiques</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Espace réservé du numéro de diapositive 10"/>
          <p:cNvSpPr>
            <a:spLocks noGrp="1"/>
          </p:cNvSpPr>
          <p:nvPr>
            <p:ph type="sldNum" sz="quarter" idx="12"/>
          </p:nvPr>
        </p:nvSpPr>
        <p:spPr/>
        <p:txBody>
          <a:bodyPr/>
          <a:lstStyle/>
          <a:p>
            <a:fld id="{F5AD09F1-7F1A-40E0-A08E-C80FD419D747}" type="slidenum">
              <a:rPr lang="fr-FR" smtClean="0"/>
              <a:t>40</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072144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7811" y="4291526"/>
            <a:ext cx="3489295" cy="1878303"/>
          </a:xfrm>
        </p:spPr>
        <p:txBody>
          <a:bodyPr>
            <a:noAutofit/>
          </a:bodyPr>
          <a:lstStyle/>
          <a:p>
            <a:pPr marL="0" indent="0">
              <a:buNone/>
            </a:pPr>
            <a:r>
              <a:rPr lang="fr-FR" sz="2000" dirty="0"/>
              <a:t>40 consommation</a:t>
            </a:r>
          </a:p>
          <a:p>
            <a:pPr marL="0" indent="0">
              <a:buNone/>
            </a:pPr>
            <a:r>
              <a:rPr lang="fr-FR" sz="2000" dirty="0">
                <a:sym typeface="Wingdings" panose="05000000000000000000" pitchFamily="2" charset="2"/>
              </a:rPr>
              <a:t> </a:t>
            </a:r>
            <a:r>
              <a:rPr lang="fr-FR" sz="2000" dirty="0"/>
              <a:t>Dont 13 déclarent  recevoir un conseil sur l’apport qualité, dont un  issu basé sur un OAD</a:t>
            </a:r>
          </a:p>
        </p:txBody>
      </p:sp>
      <p:sp>
        <p:nvSpPr>
          <p:cNvPr id="6" name="ZoneTexte 5"/>
          <p:cNvSpPr txBox="1"/>
          <p:nvPr/>
        </p:nvSpPr>
        <p:spPr>
          <a:xfrm>
            <a:off x="5108404" y="4293096"/>
            <a:ext cx="3989116" cy="1631216"/>
          </a:xfrm>
          <a:prstGeom prst="rect">
            <a:avLst/>
          </a:prstGeom>
          <a:noFill/>
        </p:spPr>
        <p:txBody>
          <a:bodyPr wrap="square" rtlCol="0">
            <a:spAutoFit/>
          </a:bodyPr>
          <a:lstStyle/>
          <a:p>
            <a:r>
              <a:rPr lang="fr-FR" sz="2000" dirty="0"/>
              <a:t>22 consommation</a:t>
            </a:r>
          </a:p>
          <a:p>
            <a:r>
              <a:rPr lang="fr-FR" sz="2000" dirty="0">
                <a:sym typeface="Wingdings" panose="05000000000000000000" pitchFamily="2" charset="2"/>
              </a:rPr>
              <a:t> </a:t>
            </a:r>
            <a:r>
              <a:rPr lang="fr-FR" sz="2000" dirty="0"/>
              <a:t>Dont 14 déclarent recevoir un conseil sur l’apport qualité, dont un  issu basé sur un OAD</a:t>
            </a:r>
          </a:p>
          <a:p>
            <a:endParaRPr lang="fr-FR" sz="2000" dirty="0"/>
          </a:p>
        </p:txBody>
      </p:sp>
      <p:sp>
        <p:nvSpPr>
          <p:cNvPr id="5" name="ZoneTexte 4"/>
          <p:cNvSpPr txBox="1"/>
          <p:nvPr/>
        </p:nvSpPr>
        <p:spPr>
          <a:xfrm>
            <a:off x="1187624" y="212450"/>
            <a:ext cx="7410639" cy="707886"/>
          </a:xfrm>
          <a:prstGeom prst="rect">
            <a:avLst/>
          </a:prstGeom>
          <a:noFill/>
        </p:spPr>
        <p:txBody>
          <a:bodyPr wrap="square" rtlCol="0">
            <a:spAutoFit/>
          </a:bodyPr>
          <a:lstStyle/>
          <a:p>
            <a:pPr algn="ctr"/>
            <a:r>
              <a:rPr lang="fr-FR" sz="4000" dirty="0"/>
              <a:t>Les </a:t>
            </a:r>
            <a:r>
              <a:rPr lang="fr-FR" sz="4000" dirty="0" err="1"/>
              <a:t>déb</a:t>
            </a:r>
            <a:r>
              <a:rPr lang="en-US" sz="4000" dirty="0" err="1"/>
              <a:t>ouchés</a:t>
            </a:r>
            <a:r>
              <a:rPr lang="en-US" sz="4000" dirty="0"/>
              <a:t> </a:t>
            </a:r>
            <a:r>
              <a:rPr lang="en-US" sz="4000" dirty="0" err="1"/>
              <a:t>commerciaux</a:t>
            </a:r>
            <a:endParaRPr lang="fr-FR" sz="4000" dirty="0"/>
          </a:p>
        </p:txBody>
      </p:sp>
      <p:graphicFrame>
        <p:nvGraphicFramePr>
          <p:cNvPr id="10" name="Graphique 9"/>
          <p:cNvGraphicFramePr>
            <a:graphicFrameLocks/>
          </p:cNvGraphicFramePr>
          <p:nvPr>
            <p:extLst>
              <p:ext uri="{D42A27DB-BD31-4B8C-83A1-F6EECF244321}">
                <p14:modId xmlns:p14="http://schemas.microsoft.com/office/powerpoint/2010/main" val="4045157870"/>
              </p:ext>
            </p:extLst>
          </p:nvPr>
        </p:nvGraphicFramePr>
        <p:xfrm>
          <a:off x="1178799" y="1108443"/>
          <a:ext cx="4062570" cy="2799285"/>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p:cNvSpPr>
            <a:spLocks noGrp="1"/>
          </p:cNvSpPr>
          <p:nvPr>
            <p:ph type="sldNum" sz="quarter" idx="12"/>
          </p:nvPr>
        </p:nvSpPr>
        <p:spPr/>
        <p:txBody>
          <a:bodyPr/>
          <a:lstStyle/>
          <a:p>
            <a:fld id="{F5AD09F1-7F1A-40E0-A08E-C80FD419D747}" type="slidenum">
              <a:rPr lang="fr-FR" smtClean="0"/>
              <a:t>41</a:t>
            </a:fld>
            <a:endParaRPr lang="fr-FR"/>
          </a:p>
        </p:txBody>
      </p:sp>
      <p:grpSp>
        <p:nvGrpSpPr>
          <p:cNvPr id="22" name="Groupe 21"/>
          <p:cNvGrpSpPr/>
          <p:nvPr/>
        </p:nvGrpSpPr>
        <p:grpSpPr>
          <a:xfrm>
            <a:off x="-36513" y="-984"/>
            <a:ext cx="1094544" cy="6868282"/>
            <a:chOff x="-36513" y="-984"/>
            <a:chExt cx="1094544" cy="6868282"/>
          </a:xfrm>
        </p:grpSpPr>
        <p:pic>
          <p:nvPicPr>
            <p:cNvPr id="23" name="Image 2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24" name="Image 2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25" name="Image 2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26" name="Image 2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27" name="Image 2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28" name="Image 2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graphicFrame>
        <p:nvGraphicFramePr>
          <p:cNvPr id="15" name="Graphique 14"/>
          <p:cNvGraphicFramePr>
            <a:graphicFrameLocks/>
          </p:cNvGraphicFramePr>
          <p:nvPr>
            <p:extLst>
              <p:ext uri="{D42A27DB-BD31-4B8C-83A1-F6EECF244321}">
                <p14:modId xmlns:p14="http://schemas.microsoft.com/office/powerpoint/2010/main" val="2140175536"/>
              </p:ext>
            </p:extLst>
          </p:nvPr>
        </p:nvGraphicFramePr>
        <p:xfrm>
          <a:off x="4892943" y="1152218"/>
          <a:ext cx="4427984" cy="3240537"/>
        </p:xfrm>
        <a:graphic>
          <a:graphicData uri="http://schemas.openxmlformats.org/drawingml/2006/chart">
            <c:chart xmlns:c="http://schemas.openxmlformats.org/drawingml/2006/chart" xmlns:r="http://schemas.openxmlformats.org/officeDocument/2006/relationships" r:id="rId9"/>
          </a:graphicData>
        </a:graphic>
      </p:graphicFrame>
      <p:sp>
        <p:nvSpPr>
          <p:cNvPr id="4" name="ZoneTexte 3"/>
          <p:cNvSpPr txBox="1"/>
          <p:nvPr/>
        </p:nvSpPr>
        <p:spPr>
          <a:xfrm>
            <a:off x="5108404" y="1262425"/>
            <a:ext cx="1899110" cy="400110"/>
          </a:xfrm>
          <a:prstGeom prst="rect">
            <a:avLst/>
          </a:prstGeom>
          <a:noFill/>
        </p:spPr>
        <p:txBody>
          <a:bodyPr wrap="none" rtlCol="0">
            <a:spAutoFit/>
          </a:bodyPr>
          <a:lstStyle/>
          <a:p>
            <a:r>
              <a:rPr lang="fr-FR" sz="2000" b="1" dirty="0"/>
              <a:t>D</a:t>
            </a:r>
            <a:r>
              <a:rPr lang="en-US" sz="2000" b="1" dirty="0" err="1"/>
              <a:t>onnées</a:t>
            </a:r>
            <a:r>
              <a:rPr lang="en-US" sz="2000" b="1" dirty="0"/>
              <a:t> terrain</a:t>
            </a:r>
            <a:endParaRPr lang="fr-FR" sz="2000" b="1" dirty="0"/>
          </a:p>
        </p:txBody>
      </p:sp>
      <p:sp>
        <p:nvSpPr>
          <p:cNvPr id="1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748907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2181328974"/>
              </p:ext>
            </p:extLst>
          </p:nvPr>
        </p:nvGraphicFramePr>
        <p:xfrm>
          <a:off x="1350921" y="2884282"/>
          <a:ext cx="7560840" cy="2192492"/>
        </p:xfrm>
        <a:graphic>
          <a:graphicData uri="http://schemas.openxmlformats.org/drawingml/2006/table">
            <a:tbl>
              <a:tblPr>
                <a:tableStyleId>{5C22544A-7EE6-4342-B048-85BDC9FD1C3A}</a:tableStyleId>
              </a:tblPr>
              <a:tblGrid>
                <a:gridCol w="1296144">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728192">
                  <a:extLst>
                    <a:ext uri="{9D8B030D-6E8A-4147-A177-3AD203B41FA5}">
                      <a16:colId xmlns="" xmlns:a16="http://schemas.microsoft.com/office/drawing/2014/main" val="20004"/>
                    </a:ext>
                  </a:extLst>
                </a:gridCol>
                <a:gridCol w="648072">
                  <a:extLst>
                    <a:ext uri="{9D8B030D-6E8A-4147-A177-3AD203B41FA5}">
                      <a16:colId xmlns="" xmlns:a16="http://schemas.microsoft.com/office/drawing/2014/main" val="20005"/>
                    </a:ext>
                  </a:extLst>
                </a:gridCol>
              </a:tblGrid>
              <a:tr h="926036">
                <a:tc>
                  <a:txBody>
                    <a:bodyPr/>
                    <a:lstStyle/>
                    <a:p>
                      <a:pPr algn="ctr" fontAlgn="b"/>
                      <a:r>
                        <a:rPr lang="fr-FR" sz="1600" u="none" strike="noStrike" dirty="0">
                          <a:effectLst/>
                        </a:rPr>
                        <a:t>groupe de pratique</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Pas de contrats</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Contrats consommation</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Contrats semences</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Contrats semences </a:t>
                      </a:r>
                    </a:p>
                    <a:p>
                      <a:pPr algn="ctr" fontAlgn="b"/>
                      <a:r>
                        <a:rPr lang="fr-FR" sz="1600" u="none" strike="noStrike" dirty="0">
                          <a:effectLst/>
                        </a:rPr>
                        <a:t>et peut-être consommation</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Total</a:t>
                      </a:r>
                      <a:endParaRPr lang="fr-FR" sz="1600" b="0"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0"/>
                  </a:ext>
                </a:extLst>
              </a:tr>
              <a:tr h="316614">
                <a:tc>
                  <a:txBody>
                    <a:bodyPr/>
                    <a:lstStyle/>
                    <a:p>
                      <a:pPr algn="ctr" fontAlgn="b"/>
                      <a:r>
                        <a:rPr lang="fr-FR" sz="1600" b="1" u="none" strike="noStrike" dirty="0">
                          <a:effectLst/>
                        </a:rPr>
                        <a:t>ITK_N1</a:t>
                      </a:r>
                      <a:endParaRPr lang="fr-FR" sz="1600" b="1" i="0" u="none" strike="noStrike" dirty="0">
                        <a:solidFill>
                          <a:srgbClr val="000000"/>
                        </a:solidFill>
                        <a:effectLst/>
                        <a:latin typeface="Calibri"/>
                      </a:endParaRPr>
                    </a:p>
                  </a:txBody>
                  <a:tcPr marL="9525" marR="9525" marT="9525" marB="0" anchor="ctr"/>
                </a:tc>
                <a:tc>
                  <a:txBody>
                    <a:bodyPr/>
                    <a:lstStyle/>
                    <a:p>
                      <a:pPr algn="ctr" fontAlgn="b"/>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b="1" u="none" strike="noStrike" dirty="0">
                          <a:effectLst/>
                        </a:rPr>
                        <a:t>23</a:t>
                      </a:r>
                      <a:endParaRPr lang="fr-FR" sz="1600" b="1" i="0" u="none" strike="noStrike" dirty="0">
                        <a:solidFill>
                          <a:srgbClr val="000000"/>
                        </a:solidFill>
                        <a:effectLst/>
                        <a:latin typeface="Calibri"/>
                      </a:endParaRPr>
                    </a:p>
                  </a:txBody>
                  <a:tcPr marL="9525" marR="9525" marT="9525" marB="0" anchor="ctr"/>
                </a:tc>
                <a:tc>
                  <a:txBody>
                    <a:bodyPr/>
                    <a:lstStyle/>
                    <a:p>
                      <a:pPr algn="ctr" fontAlgn="b"/>
                      <a:endParaRPr lang="fr-FR" sz="1600" b="1" i="0" u="none" strike="noStrike" dirty="0">
                        <a:solidFill>
                          <a:srgbClr val="000000"/>
                        </a:solidFill>
                        <a:effectLst/>
                        <a:latin typeface="Calibri"/>
                      </a:endParaRPr>
                    </a:p>
                  </a:txBody>
                  <a:tcPr marL="9525" marR="9525" marT="9525" marB="0" anchor="ctr"/>
                </a:tc>
                <a:tc>
                  <a:txBody>
                    <a:bodyPr/>
                    <a:lstStyle/>
                    <a:p>
                      <a:pPr algn="ctr" fontAlgn="b"/>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23</a:t>
                      </a:r>
                      <a:endParaRPr lang="fr-FR" sz="1600" b="0" i="0" u="none" strike="noStrike">
                        <a:solidFill>
                          <a:srgbClr val="000000"/>
                        </a:solidFill>
                        <a:effectLst/>
                        <a:latin typeface="Calibri"/>
                      </a:endParaRPr>
                    </a:p>
                  </a:txBody>
                  <a:tcPr marL="9525" marR="9525" marT="9525" marB="0" anchor="ctr"/>
                </a:tc>
                <a:extLst>
                  <a:ext uri="{0D108BD9-81ED-4DB2-BD59-A6C34878D82A}">
                    <a16:rowId xmlns="" xmlns:a16="http://schemas.microsoft.com/office/drawing/2014/main" val="10001"/>
                  </a:ext>
                </a:extLst>
              </a:tr>
              <a:tr h="316614">
                <a:tc>
                  <a:txBody>
                    <a:bodyPr/>
                    <a:lstStyle/>
                    <a:p>
                      <a:pPr algn="ctr" fontAlgn="b"/>
                      <a:r>
                        <a:rPr lang="fr-FR" sz="1600" u="none" strike="noStrike">
                          <a:effectLst/>
                        </a:rPr>
                        <a:t>ITK_N2</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24</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28</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4</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7</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63</a:t>
                      </a:r>
                      <a:endParaRPr lang="fr-FR" sz="1600" b="0" i="0" u="none" strike="noStrike">
                        <a:solidFill>
                          <a:srgbClr val="000000"/>
                        </a:solidFill>
                        <a:effectLst/>
                        <a:latin typeface="Calibri"/>
                      </a:endParaRPr>
                    </a:p>
                  </a:txBody>
                  <a:tcPr marL="9525" marR="9525" marT="9525" marB="0" anchor="ctr"/>
                </a:tc>
                <a:extLst>
                  <a:ext uri="{0D108BD9-81ED-4DB2-BD59-A6C34878D82A}">
                    <a16:rowId xmlns="" xmlns:a16="http://schemas.microsoft.com/office/drawing/2014/main" val="10002"/>
                  </a:ext>
                </a:extLst>
              </a:tr>
              <a:tr h="316614">
                <a:tc>
                  <a:txBody>
                    <a:bodyPr/>
                    <a:lstStyle/>
                    <a:p>
                      <a:pPr algn="ctr" fontAlgn="b"/>
                      <a:r>
                        <a:rPr lang="fr-FR" sz="1600" u="none" strike="noStrike">
                          <a:effectLst/>
                        </a:rPr>
                        <a:t>ITK_N3</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18</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22</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7</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6</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a:effectLst/>
                        </a:rPr>
                        <a:t>53</a:t>
                      </a:r>
                      <a:endParaRPr lang="fr-FR" sz="1600" b="0" i="0" u="none" strike="noStrike">
                        <a:solidFill>
                          <a:srgbClr val="000000"/>
                        </a:solidFill>
                        <a:effectLst/>
                        <a:latin typeface="Calibri"/>
                      </a:endParaRPr>
                    </a:p>
                  </a:txBody>
                  <a:tcPr marL="9525" marR="9525" marT="9525" marB="0" anchor="ctr"/>
                </a:tc>
                <a:extLst>
                  <a:ext uri="{0D108BD9-81ED-4DB2-BD59-A6C34878D82A}">
                    <a16:rowId xmlns="" xmlns:a16="http://schemas.microsoft.com/office/drawing/2014/main" val="10003"/>
                  </a:ext>
                </a:extLst>
              </a:tr>
              <a:tr h="316614">
                <a:tc>
                  <a:txBody>
                    <a:bodyPr/>
                    <a:lstStyle/>
                    <a:p>
                      <a:pPr algn="ctr" fontAlgn="b"/>
                      <a:r>
                        <a:rPr lang="fr-FR" sz="1600" u="none" strike="noStrike" dirty="0">
                          <a:effectLst/>
                        </a:rPr>
                        <a:t>Total général</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42</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73</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a:effectLst/>
                        </a:rPr>
                        <a:t>11</a:t>
                      </a:r>
                      <a:endParaRPr lang="fr-FR" sz="1600" b="0" i="0" u="none" strike="noStrike">
                        <a:solidFill>
                          <a:srgbClr val="000000"/>
                        </a:solidFill>
                        <a:effectLst/>
                        <a:latin typeface="Calibri"/>
                      </a:endParaRPr>
                    </a:p>
                  </a:txBody>
                  <a:tcPr marL="9525" marR="9525" marT="9525" marB="0" anchor="ctr"/>
                </a:tc>
                <a:tc>
                  <a:txBody>
                    <a:bodyPr/>
                    <a:lstStyle/>
                    <a:p>
                      <a:pPr algn="ctr" fontAlgn="b"/>
                      <a:r>
                        <a:rPr lang="fr-FR" sz="1600" u="none" strike="noStrike" dirty="0">
                          <a:effectLst/>
                        </a:rPr>
                        <a:t>13</a:t>
                      </a:r>
                      <a:endParaRPr lang="fr-FR" sz="1600" b="0" i="0" u="none" strike="noStrike" dirty="0">
                        <a:solidFill>
                          <a:srgbClr val="000000"/>
                        </a:solidFill>
                        <a:effectLst/>
                        <a:latin typeface="Calibri"/>
                      </a:endParaRPr>
                    </a:p>
                  </a:txBody>
                  <a:tcPr marL="9525" marR="9525" marT="9525" marB="0" anchor="ctr"/>
                </a:tc>
                <a:tc>
                  <a:txBody>
                    <a:bodyPr/>
                    <a:lstStyle/>
                    <a:p>
                      <a:pPr algn="ctr" fontAlgn="b"/>
                      <a:r>
                        <a:rPr lang="fr-FR" sz="1600" u="none" strike="noStrike" dirty="0">
                          <a:effectLst/>
                        </a:rPr>
                        <a:t>139</a:t>
                      </a:r>
                      <a:endParaRPr lang="fr-FR" sz="1600" b="0"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4"/>
                  </a:ext>
                </a:extLst>
              </a:tr>
            </a:tbl>
          </a:graphicData>
        </a:graphic>
      </p:graphicFrame>
      <p:sp>
        <p:nvSpPr>
          <p:cNvPr id="7" name="ZoneTexte 6"/>
          <p:cNvSpPr txBox="1"/>
          <p:nvPr/>
        </p:nvSpPr>
        <p:spPr>
          <a:xfrm>
            <a:off x="1291627" y="2322574"/>
            <a:ext cx="7046912" cy="400110"/>
          </a:xfrm>
          <a:prstGeom prst="rect">
            <a:avLst/>
          </a:prstGeom>
          <a:noFill/>
        </p:spPr>
        <p:txBody>
          <a:bodyPr wrap="square" rtlCol="0">
            <a:spAutoFit/>
          </a:bodyPr>
          <a:lstStyle/>
          <a:p>
            <a:r>
              <a:rPr lang="fr-FR" sz="2000" dirty="0">
                <a:sym typeface="Wingdings" panose="05000000000000000000" pitchFamily="2" charset="2"/>
              </a:rPr>
              <a:t> </a:t>
            </a:r>
            <a:r>
              <a:rPr lang="fr-FR" sz="2000" dirty="0"/>
              <a:t>Mais des tendances se dégagent selon le </a:t>
            </a:r>
            <a:r>
              <a:rPr lang="fr-FR" sz="2000" b="1" dirty="0"/>
              <a:t>type de pratique</a:t>
            </a:r>
          </a:p>
        </p:txBody>
      </p:sp>
      <p:sp>
        <p:nvSpPr>
          <p:cNvPr id="3" name="Espace réservé du numéro de diapositive 2"/>
          <p:cNvSpPr>
            <a:spLocks noGrp="1"/>
          </p:cNvSpPr>
          <p:nvPr>
            <p:ph type="sldNum" sz="quarter" idx="12"/>
          </p:nvPr>
        </p:nvSpPr>
        <p:spPr/>
        <p:txBody>
          <a:bodyPr/>
          <a:lstStyle/>
          <a:p>
            <a:fld id="{F5AD09F1-7F1A-40E0-A08E-C80FD419D747}" type="slidenum">
              <a:rPr lang="fr-FR" smtClean="0"/>
              <a:t>42</a:t>
            </a:fld>
            <a:endParaRPr lang="fr-FR"/>
          </a:p>
        </p:txBody>
      </p:sp>
      <p:grpSp>
        <p:nvGrpSpPr>
          <p:cNvPr id="8" name="Groupe 7"/>
          <p:cNvGrpSpPr/>
          <p:nvPr/>
        </p:nvGrpSpPr>
        <p:grpSpPr>
          <a:xfrm>
            <a:off x="-36513" y="-984"/>
            <a:ext cx="1094544" cy="6868282"/>
            <a:chOff x="-36513" y="-984"/>
            <a:chExt cx="1094544" cy="6868282"/>
          </a:xfrm>
        </p:grpSpPr>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7" name="ZoneTexte 16"/>
          <p:cNvSpPr txBox="1"/>
          <p:nvPr/>
        </p:nvSpPr>
        <p:spPr>
          <a:xfrm>
            <a:off x="1187624" y="212450"/>
            <a:ext cx="7704856" cy="1323439"/>
          </a:xfrm>
          <a:prstGeom prst="rect">
            <a:avLst/>
          </a:prstGeom>
          <a:noFill/>
        </p:spPr>
        <p:txBody>
          <a:bodyPr wrap="square" rtlCol="0">
            <a:spAutoFit/>
          </a:bodyPr>
          <a:lstStyle/>
          <a:p>
            <a:pPr algn="ctr"/>
            <a:r>
              <a:rPr lang="fr-FR" sz="4000" dirty="0"/>
              <a:t>Im</a:t>
            </a:r>
            <a:r>
              <a:rPr lang="en-US" sz="4000" dirty="0"/>
              <a:t>pact d</a:t>
            </a:r>
            <a:r>
              <a:rPr lang="fr-FR" sz="4000" dirty="0"/>
              <a:t>es </a:t>
            </a:r>
            <a:r>
              <a:rPr lang="fr-FR" sz="4000" dirty="0" err="1"/>
              <a:t>déb</a:t>
            </a:r>
            <a:r>
              <a:rPr lang="en-US" sz="4000" dirty="0" err="1"/>
              <a:t>ouchés</a:t>
            </a:r>
            <a:r>
              <a:rPr lang="en-US" sz="4000" dirty="0"/>
              <a:t> </a:t>
            </a:r>
            <a:r>
              <a:rPr lang="en-US" sz="4000" dirty="0" err="1"/>
              <a:t>commerciaux</a:t>
            </a:r>
            <a:r>
              <a:rPr lang="en-US" sz="4000" dirty="0"/>
              <a:t> sur les </a:t>
            </a:r>
            <a:r>
              <a:rPr lang="en-US" sz="4000" dirty="0" err="1"/>
              <a:t>pratiques</a:t>
            </a:r>
            <a:r>
              <a:rPr lang="en-US" sz="4000" dirty="0"/>
              <a:t> de </a:t>
            </a:r>
            <a:r>
              <a:rPr lang="en-US" sz="4000" dirty="0" err="1"/>
              <a:t>fertilisation</a:t>
            </a:r>
            <a:endParaRPr lang="fr-FR" sz="4000" dirty="0"/>
          </a:p>
        </p:txBody>
      </p:sp>
      <p:sp>
        <p:nvSpPr>
          <p:cNvPr id="15"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947211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5AD09F1-7F1A-40E0-A08E-C80FD419D747}" type="slidenum">
              <a:rPr lang="fr-FR" smtClean="0"/>
              <a:t>43</a:t>
            </a:fld>
            <a:endParaRPr lang="fr-FR"/>
          </a:p>
        </p:txBody>
      </p:sp>
      <p:graphicFrame>
        <p:nvGraphicFramePr>
          <p:cNvPr id="5" name="Graphique 4"/>
          <p:cNvGraphicFramePr>
            <a:graphicFrameLocks/>
          </p:cNvGraphicFramePr>
          <p:nvPr>
            <p:extLst>
              <p:ext uri="{D42A27DB-BD31-4B8C-83A1-F6EECF244321}">
                <p14:modId xmlns:p14="http://schemas.microsoft.com/office/powerpoint/2010/main" val="1205669590"/>
              </p:ext>
            </p:extLst>
          </p:nvPr>
        </p:nvGraphicFramePr>
        <p:xfrm>
          <a:off x="1331640" y="1535889"/>
          <a:ext cx="3528392" cy="52054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ext uri="{D42A27DB-BD31-4B8C-83A1-F6EECF244321}">
                <p14:modId xmlns:p14="http://schemas.microsoft.com/office/powerpoint/2010/main" val="2193376510"/>
              </p:ext>
            </p:extLst>
          </p:nvPr>
        </p:nvGraphicFramePr>
        <p:xfrm>
          <a:off x="5040052" y="1535888"/>
          <a:ext cx="3852428" cy="520547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e 6"/>
          <p:cNvGrpSpPr/>
          <p:nvPr/>
        </p:nvGrpSpPr>
        <p:grpSpPr>
          <a:xfrm>
            <a:off x="-36513" y="-984"/>
            <a:ext cx="1094544" cy="6868282"/>
            <a:chOff x="-36513" y="-984"/>
            <a:chExt cx="1094544" cy="6868282"/>
          </a:xfrm>
        </p:grpSpPr>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6" name="ZoneTexte 15"/>
          <p:cNvSpPr txBox="1"/>
          <p:nvPr/>
        </p:nvSpPr>
        <p:spPr>
          <a:xfrm>
            <a:off x="1187624" y="212450"/>
            <a:ext cx="7704856" cy="1323439"/>
          </a:xfrm>
          <a:prstGeom prst="rect">
            <a:avLst/>
          </a:prstGeom>
          <a:noFill/>
        </p:spPr>
        <p:txBody>
          <a:bodyPr wrap="square" rtlCol="0">
            <a:spAutoFit/>
          </a:bodyPr>
          <a:lstStyle/>
          <a:p>
            <a:pPr algn="ctr"/>
            <a:r>
              <a:rPr lang="fr-FR" sz="4000" dirty="0"/>
              <a:t>Im</a:t>
            </a:r>
            <a:r>
              <a:rPr lang="en-US" sz="4000" dirty="0"/>
              <a:t>pact d</a:t>
            </a:r>
            <a:r>
              <a:rPr lang="fr-FR" sz="4000" dirty="0"/>
              <a:t>es </a:t>
            </a:r>
            <a:r>
              <a:rPr lang="fr-FR" sz="4000" dirty="0" err="1"/>
              <a:t>déb</a:t>
            </a:r>
            <a:r>
              <a:rPr lang="en-US" sz="4000" dirty="0" err="1"/>
              <a:t>ouchés</a:t>
            </a:r>
            <a:r>
              <a:rPr lang="en-US" sz="4000" dirty="0"/>
              <a:t> </a:t>
            </a:r>
            <a:r>
              <a:rPr lang="en-US" sz="4000" dirty="0" err="1"/>
              <a:t>commerciaux</a:t>
            </a:r>
            <a:r>
              <a:rPr lang="en-US" sz="4000" dirty="0"/>
              <a:t> sur les </a:t>
            </a:r>
            <a:r>
              <a:rPr lang="en-US" sz="4000" dirty="0" err="1"/>
              <a:t>pratiques</a:t>
            </a:r>
            <a:r>
              <a:rPr lang="en-US" sz="4000" dirty="0"/>
              <a:t> de </a:t>
            </a:r>
            <a:r>
              <a:rPr lang="en-US" sz="4000" dirty="0" err="1"/>
              <a:t>fertilisation</a:t>
            </a:r>
            <a:endParaRPr lang="fr-FR" sz="4000" dirty="0"/>
          </a:p>
        </p:txBody>
      </p:sp>
      <p:sp>
        <p:nvSpPr>
          <p:cNvPr id="14"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895689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59632" y="2720063"/>
            <a:ext cx="7772400" cy="1500187"/>
          </a:xfrm>
        </p:spPr>
        <p:txBody>
          <a:bodyPr>
            <a:normAutofit/>
          </a:bodyPr>
          <a:lstStyle/>
          <a:p>
            <a:r>
              <a:rPr lang="fr-FR" sz="4400" dirty="0">
                <a:solidFill>
                  <a:schemeClr val="accent5">
                    <a:lumMod val="75000"/>
                  </a:schemeClr>
                </a:solidFill>
              </a:rPr>
              <a:t>III. Facteurs réglementaires</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Espace réservé du numéro de diapositive 10"/>
          <p:cNvSpPr>
            <a:spLocks noGrp="1"/>
          </p:cNvSpPr>
          <p:nvPr>
            <p:ph type="sldNum" sz="quarter" idx="12"/>
          </p:nvPr>
        </p:nvSpPr>
        <p:spPr/>
        <p:txBody>
          <a:bodyPr/>
          <a:lstStyle/>
          <a:p>
            <a:fld id="{F5AD09F1-7F1A-40E0-A08E-C80FD419D747}" type="slidenum">
              <a:rPr lang="fr-FR" smtClean="0"/>
              <a:t>44</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299223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79205"/>
            <a:ext cx="7211144" cy="774375"/>
          </a:xfrm>
        </p:spPr>
        <p:txBody>
          <a:bodyPr>
            <a:normAutofit/>
          </a:bodyPr>
          <a:lstStyle/>
          <a:p>
            <a:r>
              <a:rPr lang="fr-FR" sz="4000" dirty="0"/>
              <a:t>La directive nitrate</a:t>
            </a:r>
          </a:p>
        </p:txBody>
      </p:sp>
      <p:sp>
        <p:nvSpPr>
          <p:cNvPr id="3" name="Espace réservé du contenu 2"/>
          <p:cNvSpPr>
            <a:spLocks noGrp="1"/>
          </p:cNvSpPr>
          <p:nvPr>
            <p:ph idx="1"/>
          </p:nvPr>
        </p:nvSpPr>
        <p:spPr>
          <a:xfrm>
            <a:off x="1259632" y="1133771"/>
            <a:ext cx="7632848" cy="5205165"/>
          </a:xfrm>
        </p:spPr>
        <p:txBody>
          <a:bodyPr>
            <a:noAutofit/>
          </a:bodyPr>
          <a:lstStyle/>
          <a:p>
            <a:pPr marL="57150" indent="0" fontAlgn="base">
              <a:buNone/>
            </a:pPr>
            <a:r>
              <a:rPr lang="fr-FR" sz="2000" dirty="0"/>
              <a:t>Dans notre étude </a:t>
            </a:r>
            <a:r>
              <a:rPr lang="fr-FR" sz="2000" dirty="0">
                <a:sym typeface="Wingdings" panose="05000000000000000000" pitchFamily="2" charset="2"/>
              </a:rPr>
              <a:t> </a:t>
            </a:r>
            <a:r>
              <a:rPr lang="fr-FR" sz="2000" b="1" dirty="0"/>
              <a:t>27% des enquêtes</a:t>
            </a:r>
            <a:r>
              <a:rPr lang="fr-FR" sz="2000" dirty="0"/>
              <a:t> en Zone Vulnérable.</a:t>
            </a:r>
          </a:p>
          <a:p>
            <a:pPr marL="0" indent="0">
              <a:buNone/>
            </a:pPr>
            <a:endParaRPr lang="fr-FR" sz="2000" dirty="0"/>
          </a:p>
          <a:p>
            <a:pPr marL="0" indent="0">
              <a:buNone/>
            </a:pPr>
            <a:r>
              <a:rPr lang="fr-FR" sz="2000" b="1" dirty="0"/>
              <a:t>Notre idée :</a:t>
            </a:r>
          </a:p>
          <a:p>
            <a:r>
              <a:rPr lang="fr-FR" sz="2000" dirty="0"/>
              <a:t>Les agriculteurs en </a:t>
            </a:r>
            <a:r>
              <a:rPr lang="fr-FR" sz="2000" dirty="0" smtClean="0"/>
              <a:t>Zone Vulnérable Nitrate </a:t>
            </a:r>
            <a:r>
              <a:rPr lang="fr-FR" sz="2000" dirty="0"/>
              <a:t>raisonnent différemment leur fertilisation (fumure de fond, dose totale, fractionnement</a:t>
            </a:r>
            <a:r>
              <a:rPr lang="fr-FR" sz="2000" dirty="0" smtClean="0"/>
              <a:t>)</a:t>
            </a:r>
            <a:endParaRPr lang="fr-FR" sz="2000" dirty="0"/>
          </a:p>
          <a:p>
            <a:pPr marL="0" indent="0">
              <a:buNone/>
            </a:pPr>
            <a:endParaRPr lang="fr-FR" sz="2000" dirty="0"/>
          </a:p>
          <a:p>
            <a:pPr marL="0" indent="0">
              <a:buNone/>
            </a:pPr>
            <a:r>
              <a:rPr lang="fr-FR" sz="2000" b="1" dirty="0"/>
              <a:t>Localisation de la zone vulnérable: </a:t>
            </a:r>
          </a:p>
          <a:p>
            <a:pPr>
              <a:buFontTx/>
              <a:buChar char="-"/>
            </a:pPr>
            <a:r>
              <a:rPr lang="fr-FR" sz="2000" dirty="0"/>
              <a:t>Campagne 2014-2015 : Valensole, Gréoux-les-Bains et Oraison</a:t>
            </a:r>
          </a:p>
          <a:p>
            <a:pPr>
              <a:buFontTx/>
              <a:buChar char="-"/>
            </a:pPr>
            <a:r>
              <a:rPr lang="fr-FR" sz="2000" dirty="0"/>
              <a:t>A partir de septembre 2016 : tout le plateau</a:t>
            </a:r>
          </a:p>
          <a:p>
            <a:pPr marL="0" indent="0">
              <a:buNone/>
            </a:pPr>
            <a:endParaRPr lang="fr-FR" sz="2000" dirty="0"/>
          </a:p>
          <a:p>
            <a:pPr marL="0" indent="0">
              <a:buNone/>
            </a:pPr>
            <a:r>
              <a:rPr lang="fr-FR" sz="2000" b="1" dirty="0"/>
              <a:t>Quelques règles de la directive :</a:t>
            </a:r>
          </a:p>
          <a:p>
            <a:pPr>
              <a:buFontTx/>
              <a:buChar char="-"/>
            </a:pPr>
            <a:r>
              <a:rPr lang="fr-FR" sz="2000" dirty="0"/>
              <a:t>Pas d’apport d’azote entre le 15 n</a:t>
            </a:r>
            <a:r>
              <a:rPr lang="en-US" sz="2000" dirty="0" err="1"/>
              <a:t>ovembre</a:t>
            </a:r>
            <a:r>
              <a:rPr lang="fr-FR" sz="2000" dirty="0"/>
              <a:t> et le 15 janvier </a:t>
            </a:r>
          </a:p>
          <a:p>
            <a:pPr>
              <a:buFontTx/>
              <a:buChar char="-"/>
            </a:pPr>
            <a:r>
              <a:rPr lang="fr-FR" sz="2000" dirty="0"/>
              <a:t>Etablir un plan prévisionnel de fumure (avec bilan azoté et mesure de reliquats)</a:t>
            </a:r>
          </a:p>
          <a:p>
            <a:pPr>
              <a:buFontTx/>
              <a:buChar char="-"/>
            </a:pPr>
            <a:r>
              <a:rPr lang="fr-FR" sz="2000" dirty="0"/>
              <a:t>Limiter l’épandage au strict nécessaire</a:t>
            </a:r>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45</a:t>
            </a:fld>
            <a:endParaRPr lang="fr-FR"/>
          </a:p>
        </p:txBody>
      </p:sp>
      <p:grpSp>
        <p:nvGrpSpPr>
          <p:cNvPr id="5" name="Groupe 4"/>
          <p:cNvGrpSpPr/>
          <p:nvPr/>
        </p:nvGrpSpPr>
        <p:grpSpPr>
          <a:xfrm>
            <a:off x="-36513" y="-984"/>
            <a:ext cx="1094544" cy="6868282"/>
            <a:chOff x="-36513" y="-984"/>
            <a:chExt cx="1094544" cy="6868282"/>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593199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8686" y="116632"/>
            <a:ext cx="7464477" cy="1143000"/>
          </a:xfrm>
        </p:spPr>
        <p:txBody>
          <a:bodyPr>
            <a:normAutofit fontScale="90000"/>
          </a:bodyPr>
          <a:lstStyle/>
          <a:p>
            <a:r>
              <a:rPr lang="fr-FR" dirty="0"/>
              <a:t>Peu d’effets observés sur la stratégie de fertilisation</a:t>
            </a:r>
          </a:p>
        </p:txBody>
      </p:sp>
      <p:graphicFrame>
        <p:nvGraphicFramePr>
          <p:cNvPr id="4" name="Graphique 3"/>
          <p:cNvGraphicFramePr>
            <a:graphicFrameLocks/>
          </p:cNvGraphicFramePr>
          <p:nvPr>
            <p:extLst>
              <p:ext uri="{D42A27DB-BD31-4B8C-83A1-F6EECF244321}">
                <p14:modId xmlns:p14="http://schemas.microsoft.com/office/powerpoint/2010/main" val="670132999"/>
              </p:ext>
            </p:extLst>
          </p:nvPr>
        </p:nvGraphicFramePr>
        <p:xfrm>
          <a:off x="2157800" y="3305849"/>
          <a:ext cx="5832648"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1384367" y="1484784"/>
            <a:ext cx="7379515" cy="1631216"/>
          </a:xfrm>
          <a:prstGeom prst="rect">
            <a:avLst/>
          </a:prstGeom>
          <a:noFill/>
        </p:spPr>
        <p:txBody>
          <a:bodyPr wrap="square" rtlCol="0">
            <a:spAutoFit/>
          </a:bodyPr>
          <a:lstStyle/>
          <a:p>
            <a:pPr marL="342900" indent="-342900">
              <a:buFont typeface="Arial" panose="020B0604020202020204" pitchFamily="34" charset="0"/>
              <a:buChar char="•"/>
            </a:pPr>
            <a:r>
              <a:rPr lang="fr-FR" sz="2000" dirty="0"/>
              <a:t>Il n’y a pas d’impacts significatifs sur :</a:t>
            </a:r>
          </a:p>
          <a:p>
            <a:pPr marL="285750" indent="-285750">
              <a:buFontTx/>
              <a:buChar char="-"/>
            </a:pPr>
            <a:r>
              <a:rPr lang="fr-FR" sz="2000" dirty="0"/>
              <a:t>La dose apportée </a:t>
            </a:r>
            <a:r>
              <a:rPr lang="fr-FR" sz="2000" b="1" dirty="0"/>
              <a:t>en fumure de fond</a:t>
            </a:r>
          </a:p>
          <a:p>
            <a:pPr marL="285750" indent="-285750">
              <a:buFontTx/>
              <a:buChar char="-"/>
            </a:pPr>
            <a:r>
              <a:rPr lang="fr-FR" sz="2000" dirty="0"/>
              <a:t>La </a:t>
            </a:r>
            <a:r>
              <a:rPr lang="fr-FR" sz="2000" b="1" dirty="0"/>
              <a:t>dose totale d’azote </a:t>
            </a:r>
            <a:r>
              <a:rPr lang="fr-FR" sz="2000" dirty="0"/>
              <a:t>apportée sur la campagne</a:t>
            </a:r>
          </a:p>
          <a:p>
            <a:pPr marL="285750" indent="-285750">
              <a:buFontTx/>
              <a:buChar char="-"/>
            </a:pPr>
            <a:endParaRPr lang="fr-FR" sz="2000" dirty="0"/>
          </a:p>
          <a:p>
            <a:pPr marL="342900" indent="-342900">
              <a:buFont typeface="Arial" panose="020B0604020202020204" pitchFamily="34" charset="0"/>
              <a:buChar char="•"/>
            </a:pPr>
            <a:r>
              <a:rPr lang="fr-FR" sz="2000" dirty="0"/>
              <a:t>Il y a un faible impact sur le </a:t>
            </a:r>
            <a:r>
              <a:rPr lang="fr-FR" sz="2000" b="1" dirty="0"/>
              <a:t>nombre d’apports</a:t>
            </a:r>
            <a:r>
              <a:rPr lang="fr-FR" sz="2000" dirty="0"/>
              <a:t>.</a:t>
            </a:r>
          </a:p>
        </p:txBody>
      </p:sp>
      <p:sp>
        <p:nvSpPr>
          <p:cNvPr id="5" name="Espace réservé du numéro de diapositive 4"/>
          <p:cNvSpPr>
            <a:spLocks noGrp="1"/>
          </p:cNvSpPr>
          <p:nvPr>
            <p:ph type="sldNum" sz="quarter" idx="12"/>
          </p:nvPr>
        </p:nvSpPr>
        <p:spPr/>
        <p:txBody>
          <a:bodyPr/>
          <a:lstStyle/>
          <a:p>
            <a:fld id="{F5AD09F1-7F1A-40E0-A08E-C80FD419D747}" type="slidenum">
              <a:rPr lang="fr-FR" smtClean="0"/>
              <a:t>46</a:t>
            </a:fld>
            <a:endParaRPr lang="fr-FR"/>
          </a:p>
        </p:txBody>
      </p:sp>
      <p:grpSp>
        <p:nvGrpSpPr>
          <p:cNvPr id="6" name="Groupe 5"/>
          <p:cNvGrpSpPr/>
          <p:nvPr/>
        </p:nvGrpSpPr>
        <p:grpSpPr>
          <a:xfrm>
            <a:off x="-36513" y="-984"/>
            <a:ext cx="1094544" cy="6868282"/>
            <a:chOff x="-36513" y="-984"/>
            <a:chExt cx="1094544" cy="6868282"/>
          </a:xfrm>
        </p:grpSpPr>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
        <p:nvSpPr>
          <p:cNvPr id="14" name="ZoneTexte 13"/>
          <p:cNvSpPr txBox="1"/>
          <p:nvPr/>
        </p:nvSpPr>
        <p:spPr>
          <a:xfrm>
            <a:off x="6548200" y="6165304"/>
            <a:ext cx="2595800" cy="276999"/>
          </a:xfrm>
          <a:prstGeom prst="rect">
            <a:avLst/>
          </a:prstGeom>
          <a:noFill/>
        </p:spPr>
        <p:txBody>
          <a:bodyPr wrap="square" rtlCol="0">
            <a:spAutoFit/>
          </a:bodyPr>
          <a:lstStyle/>
          <a:p>
            <a:r>
              <a:rPr lang="fr-FR" sz="1200" i="1" dirty="0"/>
              <a:t>Sources : données </a:t>
            </a:r>
            <a:r>
              <a:rPr lang="fr-FR" sz="1200" i="1" dirty="0" smtClean="0"/>
              <a:t>terrain et téléphone</a:t>
            </a:r>
            <a:endParaRPr lang="fr-FR" sz="1200" i="1" dirty="0"/>
          </a:p>
        </p:txBody>
      </p:sp>
    </p:spTree>
    <p:extLst>
      <p:ext uri="{BB962C8B-B14F-4D97-AF65-F5344CB8AC3E}">
        <p14:creationId xmlns:p14="http://schemas.microsoft.com/office/powerpoint/2010/main" val="3020168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74638"/>
            <a:ext cx="7355160" cy="1143000"/>
          </a:xfrm>
        </p:spPr>
        <p:txBody>
          <a:bodyPr>
            <a:normAutofit fontScale="90000"/>
          </a:bodyPr>
          <a:lstStyle/>
          <a:p>
            <a:r>
              <a:rPr lang="fr-FR" dirty="0"/>
              <a:t>La date du 1</a:t>
            </a:r>
            <a:r>
              <a:rPr lang="fr-FR" baseline="30000" dirty="0"/>
              <a:t>er</a:t>
            </a:r>
            <a:r>
              <a:rPr lang="fr-FR" dirty="0"/>
              <a:t> apport d’azote est influencée par la directive</a:t>
            </a:r>
          </a:p>
        </p:txBody>
      </p:sp>
      <p:graphicFrame>
        <p:nvGraphicFramePr>
          <p:cNvPr id="4" name="Graphique 3"/>
          <p:cNvGraphicFramePr>
            <a:graphicFrameLocks/>
          </p:cNvGraphicFramePr>
          <p:nvPr>
            <p:extLst>
              <p:ext uri="{D42A27DB-BD31-4B8C-83A1-F6EECF244321}">
                <p14:modId xmlns:p14="http://schemas.microsoft.com/office/powerpoint/2010/main" val="584690338"/>
              </p:ext>
            </p:extLst>
          </p:nvPr>
        </p:nvGraphicFramePr>
        <p:xfrm>
          <a:off x="1241396" y="1659466"/>
          <a:ext cx="7560840" cy="359199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414889" y="5607020"/>
            <a:ext cx="7510496" cy="984885"/>
          </a:xfrm>
          <a:prstGeom prst="rect">
            <a:avLst/>
          </a:prstGeom>
          <a:noFill/>
        </p:spPr>
        <p:txBody>
          <a:bodyPr wrap="square" rtlCol="0">
            <a:spAutoFit/>
          </a:bodyPr>
          <a:lstStyle/>
          <a:p>
            <a:r>
              <a:rPr lang="fr-FR" sz="2000" dirty="0">
                <a:sym typeface="Wingdings" panose="05000000000000000000" pitchFamily="2" charset="2"/>
              </a:rPr>
              <a:t> La directive incite les agriculteurs à fertiliser </a:t>
            </a:r>
            <a:r>
              <a:rPr lang="fr-FR" sz="2000" b="1" dirty="0">
                <a:sym typeface="Wingdings" panose="05000000000000000000" pitchFamily="2" charset="2"/>
              </a:rPr>
              <a:t>« dès qu’ils le peuvent »</a:t>
            </a:r>
            <a:endParaRPr lang="fr-FR" sz="2000" b="1" dirty="0"/>
          </a:p>
          <a:p>
            <a:endParaRPr lang="fr-FR" dirty="0"/>
          </a:p>
        </p:txBody>
      </p:sp>
      <p:sp>
        <p:nvSpPr>
          <p:cNvPr id="3" name="Espace réservé du numéro de diapositive 2"/>
          <p:cNvSpPr>
            <a:spLocks noGrp="1"/>
          </p:cNvSpPr>
          <p:nvPr>
            <p:ph type="sldNum" sz="quarter" idx="12"/>
          </p:nvPr>
        </p:nvSpPr>
        <p:spPr/>
        <p:txBody>
          <a:bodyPr/>
          <a:lstStyle/>
          <a:p>
            <a:fld id="{F5AD09F1-7F1A-40E0-A08E-C80FD419D747}" type="slidenum">
              <a:rPr lang="fr-FR" smtClean="0"/>
              <a:t>47</a:t>
            </a:fld>
            <a:endParaRPr lang="fr-FR"/>
          </a:p>
        </p:txBody>
      </p:sp>
      <p:grpSp>
        <p:nvGrpSpPr>
          <p:cNvPr id="6" name="Groupe 5"/>
          <p:cNvGrpSpPr/>
          <p:nvPr/>
        </p:nvGrpSpPr>
        <p:grpSpPr>
          <a:xfrm>
            <a:off x="-36513" y="-984"/>
            <a:ext cx="1094544" cy="6868282"/>
            <a:chOff x="-36513" y="-984"/>
            <a:chExt cx="1094544" cy="6868282"/>
          </a:xfrm>
        </p:grpSpPr>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
        <p:nvSpPr>
          <p:cNvPr id="14" name="ZoneTexte 13"/>
          <p:cNvSpPr txBox="1"/>
          <p:nvPr/>
        </p:nvSpPr>
        <p:spPr>
          <a:xfrm>
            <a:off x="6275638" y="5229200"/>
            <a:ext cx="2865897" cy="276999"/>
          </a:xfrm>
          <a:prstGeom prst="rect">
            <a:avLst/>
          </a:prstGeom>
          <a:noFill/>
        </p:spPr>
        <p:txBody>
          <a:bodyPr wrap="square" rtlCol="0">
            <a:spAutoFit/>
          </a:bodyPr>
          <a:lstStyle/>
          <a:p>
            <a:r>
              <a:rPr lang="fr-FR" sz="1200" i="1" dirty="0"/>
              <a:t>Sources : données </a:t>
            </a:r>
            <a:r>
              <a:rPr lang="fr-FR" sz="1200" i="1" dirty="0" smtClean="0"/>
              <a:t>terrain et téléphone</a:t>
            </a:r>
            <a:endParaRPr lang="fr-FR" sz="1200" i="1" dirty="0"/>
          </a:p>
        </p:txBody>
      </p:sp>
    </p:spTree>
    <p:extLst>
      <p:ext uri="{BB962C8B-B14F-4D97-AF65-F5344CB8AC3E}">
        <p14:creationId xmlns:p14="http://schemas.microsoft.com/office/powerpoint/2010/main" val="3258996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7776864" cy="1143000"/>
          </a:xfrm>
        </p:spPr>
        <p:txBody>
          <a:bodyPr>
            <a:normAutofit fontScale="90000"/>
          </a:bodyPr>
          <a:lstStyle/>
          <a:p>
            <a:r>
              <a:rPr lang="fr-FR" dirty="0"/>
              <a:t>La prise en compte des reliquats est faible mais plus importante en ZVN</a:t>
            </a:r>
          </a:p>
        </p:txBody>
      </p:sp>
      <p:sp>
        <p:nvSpPr>
          <p:cNvPr id="5" name="ZoneTexte 4"/>
          <p:cNvSpPr txBox="1"/>
          <p:nvPr/>
        </p:nvSpPr>
        <p:spPr>
          <a:xfrm>
            <a:off x="1475656" y="5258219"/>
            <a:ext cx="7200800" cy="707886"/>
          </a:xfrm>
          <a:prstGeom prst="rect">
            <a:avLst/>
          </a:prstGeom>
          <a:noFill/>
        </p:spPr>
        <p:txBody>
          <a:bodyPr wrap="square" rtlCol="0">
            <a:spAutoFit/>
          </a:bodyPr>
          <a:lstStyle/>
          <a:p>
            <a:r>
              <a:rPr lang="fr-FR" sz="2000" dirty="0"/>
              <a:t>En zone nitrate, la mesure de reliquats est obligatoire.</a:t>
            </a:r>
          </a:p>
          <a:p>
            <a:pPr marL="285750" indent="-285750">
              <a:buFont typeface="Wingdings"/>
              <a:buChar char="à"/>
            </a:pPr>
            <a:r>
              <a:rPr lang="fr-FR" sz="2000" dirty="0">
                <a:sym typeface="Wingdings" panose="05000000000000000000" pitchFamily="2" charset="2"/>
              </a:rPr>
              <a:t>Mais seulement 31% des agriculteurs </a:t>
            </a:r>
            <a:r>
              <a:rPr lang="fr-FR" sz="2000" dirty="0" smtClean="0">
                <a:sym typeface="Wingdings" panose="05000000000000000000" pitchFamily="2" charset="2"/>
              </a:rPr>
              <a:t>la </a:t>
            </a:r>
            <a:r>
              <a:rPr lang="fr-FR" sz="2000" dirty="0">
                <a:sym typeface="Wingdings" panose="05000000000000000000" pitchFamily="2" charset="2"/>
              </a:rPr>
              <a:t>prennent en compte</a:t>
            </a:r>
          </a:p>
        </p:txBody>
      </p:sp>
      <p:graphicFrame>
        <p:nvGraphicFramePr>
          <p:cNvPr id="6" name="Graphique 5"/>
          <p:cNvGraphicFramePr>
            <a:graphicFrameLocks/>
          </p:cNvGraphicFramePr>
          <p:nvPr>
            <p:extLst>
              <p:ext uri="{D42A27DB-BD31-4B8C-83A1-F6EECF244321}">
                <p14:modId xmlns:p14="http://schemas.microsoft.com/office/powerpoint/2010/main" val="891639179"/>
              </p:ext>
            </p:extLst>
          </p:nvPr>
        </p:nvGraphicFramePr>
        <p:xfrm>
          <a:off x="2123728" y="1844824"/>
          <a:ext cx="6088492"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F5AD09F1-7F1A-40E0-A08E-C80FD419D747}" type="slidenum">
              <a:rPr lang="fr-FR" smtClean="0"/>
              <a:t>48</a:t>
            </a:fld>
            <a:endParaRPr lang="fr-FR"/>
          </a:p>
        </p:txBody>
      </p:sp>
      <p:grpSp>
        <p:nvGrpSpPr>
          <p:cNvPr id="7" name="Groupe 6"/>
          <p:cNvGrpSpPr/>
          <p:nvPr/>
        </p:nvGrpSpPr>
        <p:grpSpPr>
          <a:xfrm>
            <a:off x="-36513" y="-984"/>
            <a:ext cx="1094544" cy="6868282"/>
            <a:chOff x="-36513" y="-984"/>
            <a:chExt cx="1094544" cy="6868282"/>
          </a:xfrm>
        </p:grpSpPr>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4"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
        <p:nvSpPr>
          <p:cNvPr id="15" name="ZoneTexte 14"/>
          <p:cNvSpPr txBox="1"/>
          <p:nvPr/>
        </p:nvSpPr>
        <p:spPr>
          <a:xfrm>
            <a:off x="6156176" y="4938274"/>
            <a:ext cx="2865897" cy="276999"/>
          </a:xfrm>
          <a:prstGeom prst="rect">
            <a:avLst/>
          </a:prstGeom>
          <a:noFill/>
        </p:spPr>
        <p:txBody>
          <a:bodyPr wrap="square" rtlCol="0">
            <a:spAutoFit/>
          </a:bodyPr>
          <a:lstStyle/>
          <a:p>
            <a:r>
              <a:rPr lang="fr-FR" sz="1200" i="1" dirty="0"/>
              <a:t>Sources : données récoltées sur le terrain</a:t>
            </a:r>
          </a:p>
        </p:txBody>
      </p:sp>
    </p:spTree>
    <p:extLst>
      <p:ext uri="{BB962C8B-B14F-4D97-AF65-F5344CB8AC3E}">
        <p14:creationId xmlns:p14="http://schemas.microsoft.com/office/powerpoint/2010/main" val="1246995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74638"/>
            <a:ext cx="7139136" cy="1143000"/>
          </a:xfrm>
        </p:spPr>
        <p:txBody>
          <a:bodyPr/>
          <a:lstStyle/>
          <a:p>
            <a:r>
              <a:rPr lang="fr-FR" dirty="0"/>
              <a:t>Bilan </a:t>
            </a:r>
            <a:r>
              <a:rPr lang="en-US" dirty="0" err="1"/>
              <a:t>partie</a:t>
            </a:r>
            <a:r>
              <a:rPr lang="en-US" dirty="0"/>
              <a:t> 3 et discussion</a:t>
            </a:r>
            <a:endParaRPr lang="fr-FR" dirty="0"/>
          </a:p>
        </p:txBody>
      </p:sp>
      <p:sp>
        <p:nvSpPr>
          <p:cNvPr id="3" name="Espace réservé du contenu 2"/>
          <p:cNvSpPr>
            <a:spLocks noGrp="1"/>
          </p:cNvSpPr>
          <p:nvPr>
            <p:ph idx="1"/>
          </p:nvPr>
        </p:nvSpPr>
        <p:spPr>
          <a:xfrm>
            <a:off x="1331640" y="1600200"/>
            <a:ext cx="7355160" cy="4525963"/>
          </a:xfrm>
        </p:spPr>
        <p:txBody>
          <a:bodyPr>
            <a:normAutofit/>
          </a:bodyPr>
          <a:lstStyle/>
          <a:p>
            <a:r>
              <a:rPr lang="fr-FR" sz="2400" dirty="0"/>
              <a:t>Dose totale d’azote apportée dépendante en partie de la zone pédoclimatique</a:t>
            </a:r>
          </a:p>
          <a:p>
            <a:endParaRPr lang="fr-FR" sz="2400" dirty="0"/>
          </a:p>
          <a:p>
            <a:r>
              <a:rPr lang="fr-FR" sz="2400" dirty="0"/>
              <a:t>Blé dur destiné à la consommation : dose totale et nombre d’apport plus importants que Blé dur semence</a:t>
            </a:r>
          </a:p>
          <a:p>
            <a:endParaRPr lang="fr-FR" sz="2400" dirty="0"/>
          </a:p>
          <a:p>
            <a:r>
              <a:rPr lang="fr-FR" sz="2400" dirty="0"/>
              <a:t>Réglementaire : peu d’impact de la directive nitrate sur l’élaboration de la stratégie de fertilisation et meilleure prise en compte des reliquats</a:t>
            </a:r>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49</a:t>
            </a:fld>
            <a:endParaRPr lang="fr-FR"/>
          </a:p>
        </p:txBody>
      </p:sp>
      <p:sp>
        <p:nvSpPr>
          <p:cNvPr id="5" name="ZoneTexte 4"/>
          <p:cNvSpPr txBox="1"/>
          <p:nvPr/>
        </p:nvSpPr>
        <p:spPr>
          <a:xfrm>
            <a:off x="8171141" y="-984"/>
            <a:ext cx="979755" cy="400110"/>
          </a:xfrm>
          <a:prstGeom prst="rect">
            <a:avLst/>
          </a:prstGeom>
          <a:noFill/>
        </p:spPr>
        <p:txBody>
          <a:bodyPr wrap="none" rtlCol="0">
            <a:spAutoFit/>
          </a:bodyPr>
          <a:lstStyle/>
          <a:p>
            <a:r>
              <a:rPr lang="fr-FR" sz="2000" b="1" dirty="0"/>
              <a:t>15 min.</a:t>
            </a:r>
          </a:p>
        </p:txBody>
      </p:sp>
      <p:grpSp>
        <p:nvGrpSpPr>
          <p:cNvPr id="6" name="Groupe 5"/>
          <p:cNvGrpSpPr/>
          <p:nvPr/>
        </p:nvGrpSpPr>
        <p:grpSpPr>
          <a:xfrm>
            <a:off x="-36513" y="-984"/>
            <a:ext cx="1094544" cy="6868282"/>
            <a:chOff x="-36513" y="-984"/>
            <a:chExt cx="1094544" cy="6868282"/>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14829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21296" y="1340768"/>
            <a:ext cx="7643192" cy="5184576"/>
          </a:xfrm>
        </p:spPr>
        <p:txBody>
          <a:bodyPr>
            <a:normAutofit lnSpcReduction="10000"/>
          </a:bodyPr>
          <a:lstStyle/>
          <a:p>
            <a:pPr marL="400050"/>
            <a:r>
              <a:rPr lang="fr-FR" sz="2000" dirty="0"/>
              <a:t>Blé dur = 4</a:t>
            </a:r>
            <a:r>
              <a:rPr lang="fr-FR" sz="2000" baseline="30000" dirty="0"/>
              <a:t>ème</a:t>
            </a:r>
            <a:r>
              <a:rPr lang="fr-FR" sz="2000" dirty="0"/>
              <a:t> céréale cultivée en France et culture historique de la zone méditerranéenne (4 grands bassins de production)</a:t>
            </a:r>
          </a:p>
          <a:p>
            <a:pPr marL="400050"/>
            <a:endParaRPr lang="fr-FR" sz="2000" dirty="0"/>
          </a:p>
          <a:p>
            <a:pPr marL="400050"/>
            <a:r>
              <a:rPr lang="fr-FR" sz="2000" dirty="0"/>
              <a:t>Diminution des surfaces depuis 2010 qui sont passées de 500 000 ha à 300 000 ha en 2015 (Agreste, 2015)</a:t>
            </a:r>
          </a:p>
          <a:p>
            <a:pPr marL="400050"/>
            <a:endParaRPr lang="fr-FR" sz="2000" dirty="0"/>
          </a:p>
          <a:p>
            <a:pPr marL="400050"/>
            <a:r>
              <a:rPr lang="fr-FR" sz="2000" dirty="0"/>
              <a:t>Plan de relance :</a:t>
            </a:r>
          </a:p>
          <a:p>
            <a:pPr marL="57150" indent="0">
              <a:buNone/>
            </a:pPr>
            <a:r>
              <a:rPr lang="fr-FR" sz="2000" dirty="0">
                <a:sym typeface="Wingdings" panose="05000000000000000000" pitchFamily="2" charset="2"/>
              </a:rPr>
              <a:t>	 Optimisation des pratiques  et renforcement de 		l’accompagnement des producteurs</a:t>
            </a:r>
          </a:p>
          <a:p>
            <a:pPr marL="57150" indent="0">
              <a:buNone/>
            </a:pPr>
            <a:endParaRPr lang="fr-FR" sz="2000" dirty="0">
              <a:sym typeface="Wingdings" panose="05000000000000000000" pitchFamily="2" charset="2"/>
            </a:endParaRPr>
          </a:p>
          <a:p>
            <a:pPr marL="400050"/>
            <a:r>
              <a:rPr lang="fr-FR" sz="2000" dirty="0"/>
              <a:t>Azote : un des piliers de l’élaboration du rendement (quantité et qualité</a:t>
            </a:r>
            <a:r>
              <a:rPr lang="fr-FR" sz="2000" dirty="0" smtClean="0"/>
              <a:t>)</a:t>
            </a:r>
          </a:p>
          <a:p>
            <a:pPr marL="57150" indent="0">
              <a:buNone/>
            </a:pPr>
            <a:endParaRPr lang="fr-FR" sz="2000" dirty="0" smtClean="0"/>
          </a:p>
          <a:p>
            <a:pPr marL="400050"/>
            <a:r>
              <a:rPr lang="fr-FR" sz="2000" dirty="0"/>
              <a:t>Prise de conscience de l’impact sur l’environnement (Directive Nitrate</a:t>
            </a:r>
            <a:r>
              <a:rPr lang="fr-FR" sz="2000" dirty="0" smtClean="0"/>
              <a:t>)</a:t>
            </a:r>
            <a:endParaRPr lang="fr-FR" sz="2000" dirty="0"/>
          </a:p>
          <a:p>
            <a:pPr marL="57150" indent="0">
              <a:buNone/>
            </a:pPr>
            <a:endParaRPr lang="fr-FR" sz="2300" dirty="0">
              <a:sym typeface="Wingdings" panose="05000000000000000000" pitchFamily="2" charset="2"/>
            </a:endParaRPr>
          </a:p>
          <a:p>
            <a:pPr marL="514350" indent="-457200"/>
            <a:endParaRPr lang="fr-FR" sz="23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Titre 8"/>
          <p:cNvSpPr>
            <a:spLocks noGrp="1"/>
          </p:cNvSpPr>
          <p:nvPr>
            <p:ph type="title"/>
          </p:nvPr>
        </p:nvSpPr>
        <p:spPr>
          <a:xfrm>
            <a:off x="1257300" y="260648"/>
            <a:ext cx="7635180" cy="1011752"/>
          </a:xfrm>
        </p:spPr>
        <p:txBody>
          <a:bodyPr>
            <a:normAutofit/>
          </a:bodyPr>
          <a:lstStyle/>
          <a:p>
            <a:r>
              <a:rPr lang="fr-FR" sz="4000" dirty="0">
                <a:solidFill>
                  <a:schemeClr val="accent2"/>
                </a:solidFill>
              </a:rPr>
              <a:t>II. Contexte de l’étude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5</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325942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4" name="Titre 1"/>
          <p:cNvSpPr txBox="1">
            <a:spLocks/>
          </p:cNvSpPr>
          <p:nvPr/>
        </p:nvSpPr>
        <p:spPr>
          <a:xfrm>
            <a:off x="1209747" y="2931020"/>
            <a:ext cx="7772400"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fr-FR" sz="2800" dirty="0"/>
              <a:t>Comment les agriculteurs intègrent-ils l’hétérogénéité de leurs parcelles dans leur stratégie de fertilisation?</a:t>
            </a:r>
            <a:r>
              <a:rPr lang="fr-FR" sz="2800" kern="0" dirty="0">
                <a:solidFill>
                  <a:sysClr val="windowText" lastClr="000000"/>
                </a:solidFill>
              </a:rPr>
              <a:t/>
            </a:r>
            <a:br>
              <a:rPr lang="fr-FR" sz="2800" kern="0" dirty="0">
                <a:solidFill>
                  <a:sysClr val="windowText" lastClr="000000"/>
                </a:solidFill>
              </a:rPr>
            </a:br>
            <a:endParaRPr lang="fr-FR" sz="2800" kern="0" dirty="0">
              <a:solidFill>
                <a:sysClr val="windowText" lastClr="000000"/>
              </a:solidFill>
            </a:endParaRPr>
          </a:p>
        </p:txBody>
      </p:sp>
      <p:sp>
        <p:nvSpPr>
          <p:cNvPr id="15" name="Espace réservé du texte 2"/>
          <p:cNvSpPr txBox="1">
            <a:spLocks/>
          </p:cNvSpPr>
          <p:nvPr/>
        </p:nvSpPr>
        <p:spPr>
          <a:xfrm>
            <a:off x="1187624" y="1748640"/>
            <a:ext cx="7772400" cy="15001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6000" b="1" dirty="0">
                <a:solidFill>
                  <a:schemeClr val="accent2"/>
                </a:solidFill>
              </a:rPr>
              <a:t>Partie 4</a:t>
            </a:r>
            <a:endParaRPr lang="fr-FR" sz="60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50</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126484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5808" y="332656"/>
            <a:ext cx="7380991" cy="1143000"/>
          </a:xfrm>
        </p:spPr>
        <p:txBody>
          <a:bodyPr>
            <a:noAutofit/>
          </a:bodyPr>
          <a:lstStyle/>
          <a:p>
            <a:r>
              <a:rPr lang="fr-FR" sz="4000" dirty="0"/>
              <a:t>Différence groupe structurel et groupe de gestion</a:t>
            </a:r>
          </a:p>
        </p:txBody>
      </p:sp>
      <p:grpSp>
        <p:nvGrpSpPr>
          <p:cNvPr id="11" name="Groupe 10"/>
          <p:cNvGrpSpPr/>
          <p:nvPr/>
        </p:nvGrpSpPr>
        <p:grpSpPr>
          <a:xfrm>
            <a:off x="2270213" y="2541927"/>
            <a:ext cx="1368152" cy="1008112"/>
            <a:chOff x="1187624" y="1988840"/>
            <a:chExt cx="1368152" cy="1008112"/>
          </a:xfrm>
        </p:grpSpPr>
        <p:sp>
          <p:nvSpPr>
            <p:cNvPr id="4" name="Rectangle 3"/>
            <p:cNvSpPr/>
            <p:nvPr/>
          </p:nvSpPr>
          <p:spPr>
            <a:xfrm>
              <a:off x="1187624" y="1988840"/>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187624" y="1989259"/>
              <a:ext cx="504056" cy="43162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23728" y="1991412"/>
              <a:ext cx="432048" cy="10055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288809" y="2020407"/>
              <a:ext cx="301686" cy="369332"/>
            </a:xfrm>
            <a:prstGeom prst="rect">
              <a:avLst/>
            </a:prstGeom>
            <a:noFill/>
          </p:spPr>
          <p:txBody>
            <a:bodyPr wrap="none" rtlCol="0">
              <a:spAutoFit/>
            </a:bodyPr>
            <a:lstStyle/>
            <a:p>
              <a:r>
                <a:rPr lang="fr-FR" dirty="0"/>
                <a:t>1</a:t>
              </a:r>
            </a:p>
          </p:txBody>
        </p:sp>
        <p:sp>
          <p:nvSpPr>
            <p:cNvPr id="9" name="ZoneTexte 8"/>
            <p:cNvSpPr txBox="1"/>
            <p:nvPr/>
          </p:nvSpPr>
          <p:spPr>
            <a:xfrm>
              <a:off x="1602913" y="2457948"/>
              <a:ext cx="301686" cy="369332"/>
            </a:xfrm>
            <a:prstGeom prst="rect">
              <a:avLst/>
            </a:prstGeom>
            <a:noFill/>
          </p:spPr>
          <p:txBody>
            <a:bodyPr wrap="none" rtlCol="0">
              <a:spAutoFit/>
            </a:bodyPr>
            <a:lstStyle/>
            <a:p>
              <a:r>
                <a:rPr lang="fr-FR" dirty="0"/>
                <a:t>2</a:t>
              </a:r>
            </a:p>
          </p:txBody>
        </p:sp>
        <p:sp>
          <p:nvSpPr>
            <p:cNvPr id="10" name="ZoneTexte 9"/>
            <p:cNvSpPr txBox="1"/>
            <p:nvPr/>
          </p:nvSpPr>
          <p:spPr>
            <a:xfrm>
              <a:off x="2185804" y="2320180"/>
              <a:ext cx="301686" cy="369332"/>
            </a:xfrm>
            <a:prstGeom prst="rect">
              <a:avLst/>
            </a:prstGeom>
            <a:noFill/>
          </p:spPr>
          <p:txBody>
            <a:bodyPr wrap="none" rtlCol="0">
              <a:spAutoFit/>
            </a:bodyPr>
            <a:lstStyle/>
            <a:p>
              <a:r>
                <a:rPr lang="fr-FR" dirty="0"/>
                <a:t>3</a:t>
              </a:r>
            </a:p>
          </p:txBody>
        </p:sp>
      </p:grpSp>
      <p:grpSp>
        <p:nvGrpSpPr>
          <p:cNvPr id="12" name="Groupe 11"/>
          <p:cNvGrpSpPr/>
          <p:nvPr/>
        </p:nvGrpSpPr>
        <p:grpSpPr>
          <a:xfrm>
            <a:off x="2287213" y="4133797"/>
            <a:ext cx="1368152" cy="1008112"/>
            <a:chOff x="1187624" y="1988840"/>
            <a:chExt cx="1368152" cy="1008112"/>
          </a:xfrm>
        </p:grpSpPr>
        <p:sp>
          <p:nvSpPr>
            <p:cNvPr id="13" name="Rectangle 12"/>
            <p:cNvSpPr/>
            <p:nvPr/>
          </p:nvSpPr>
          <p:spPr>
            <a:xfrm>
              <a:off x="1187624" y="1988840"/>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187624" y="1989259"/>
              <a:ext cx="504056" cy="43162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123728" y="1991412"/>
              <a:ext cx="432048" cy="10055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288809" y="2020407"/>
              <a:ext cx="301686" cy="369332"/>
            </a:xfrm>
            <a:prstGeom prst="rect">
              <a:avLst/>
            </a:prstGeom>
            <a:noFill/>
          </p:spPr>
          <p:txBody>
            <a:bodyPr wrap="none" rtlCol="0">
              <a:spAutoFit/>
            </a:bodyPr>
            <a:lstStyle/>
            <a:p>
              <a:r>
                <a:rPr lang="fr-FR" dirty="0"/>
                <a:t>1</a:t>
              </a:r>
            </a:p>
          </p:txBody>
        </p:sp>
        <p:sp>
          <p:nvSpPr>
            <p:cNvPr id="17" name="ZoneTexte 16"/>
            <p:cNvSpPr txBox="1"/>
            <p:nvPr/>
          </p:nvSpPr>
          <p:spPr>
            <a:xfrm>
              <a:off x="1602913" y="2457948"/>
              <a:ext cx="301686" cy="369332"/>
            </a:xfrm>
            <a:prstGeom prst="rect">
              <a:avLst/>
            </a:prstGeom>
            <a:noFill/>
          </p:spPr>
          <p:txBody>
            <a:bodyPr wrap="none" rtlCol="0">
              <a:spAutoFit/>
            </a:bodyPr>
            <a:lstStyle/>
            <a:p>
              <a:r>
                <a:rPr lang="fr-FR" dirty="0"/>
                <a:t>2</a:t>
              </a:r>
            </a:p>
          </p:txBody>
        </p:sp>
        <p:sp>
          <p:nvSpPr>
            <p:cNvPr id="18" name="ZoneTexte 17"/>
            <p:cNvSpPr txBox="1"/>
            <p:nvPr/>
          </p:nvSpPr>
          <p:spPr>
            <a:xfrm>
              <a:off x="2185804" y="2320180"/>
              <a:ext cx="301686" cy="369332"/>
            </a:xfrm>
            <a:prstGeom prst="rect">
              <a:avLst/>
            </a:prstGeom>
            <a:noFill/>
          </p:spPr>
          <p:txBody>
            <a:bodyPr wrap="none" rtlCol="0">
              <a:spAutoFit/>
            </a:bodyPr>
            <a:lstStyle/>
            <a:p>
              <a:r>
                <a:rPr lang="fr-FR" dirty="0"/>
                <a:t>3</a:t>
              </a:r>
            </a:p>
          </p:txBody>
        </p:sp>
      </p:grpSp>
      <p:grpSp>
        <p:nvGrpSpPr>
          <p:cNvPr id="19" name="Groupe 18"/>
          <p:cNvGrpSpPr/>
          <p:nvPr/>
        </p:nvGrpSpPr>
        <p:grpSpPr>
          <a:xfrm>
            <a:off x="2270213" y="5739338"/>
            <a:ext cx="1368152" cy="1008112"/>
            <a:chOff x="1187624" y="1988840"/>
            <a:chExt cx="1368152" cy="1008112"/>
          </a:xfrm>
        </p:grpSpPr>
        <p:sp>
          <p:nvSpPr>
            <p:cNvPr id="20" name="Rectangle 19"/>
            <p:cNvSpPr/>
            <p:nvPr/>
          </p:nvSpPr>
          <p:spPr>
            <a:xfrm>
              <a:off x="1187624" y="1988840"/>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187624" y="1989259"/>
              <a:ext cx="504056" cy="43162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2123728" y="1991412"/>
              <a:ext cx="432048" cy="10055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288809" y="2020407"/>
              <a:ext cx="301686" cy="369332"/>
            </a:xfrm>
            <a:prstGeom prst="rect">
              <a:avLst/>
            </a:prstGeom>
            <a:noFill/>
          </p:spPr>
          <p:txBody>
            <a:bodyPr wrap="none" rtlCol="0">
              <a:spAutoFit/>
            </a:bodyPr>
            <a:lstStyle/>
            <a:p>
              <a:r>
                <a:rPr lang="fr-FR" dirty="0"/>
                <a:t>1</a:t>
              </a:r>
            </a:p>
          </p:txBody>
        </p:sp>
        <p:sp>
          <p:nvSpPr>
            <p:cNvPr id="24" name="ZoneTexte 23"/>
            <p:cNvSpPr txBox="1"/>
            <p:nvPr/>
          </p:nvSpPr>
          <p:spPr>
            <a:xfrm>
              <a:off x="1602913" y="2457948"/>
              <a:ext cx="301686" cy="369332"/>
            </a:xfrm>
            <a:prstGeom prst="rect">
              <a:avLst/>
            </a:prstGeom>
            <a:noFill/>
          </p:spPr>
          <p:txBody>
            <a:bodyPr wrap="none" rtlCol="0">
              <a:spAutoFit/>
            </a:bodyPr>
            <a:lstStyle/>
            <a:p>
              <a:r>
                <a:rPr lang="fr-FR" dirty="0"/>
                <a:t>2</a:t>
              </a:r>
            </a:p>
          </p:txBody>
        </p:sp>
        <p:sp>
          <p:nvSpPr>
            <p:cNvPr id="25" name="ZoneTexte 24"/>
            <p:cNvSpPr txBox="1"/>
            <p:nvPr/>
          </p:nvSpPr>
          <p:spPr>
            <a:xfrm>
              <a:off x="2185804" y="2320180"/>
              <a:ext cx="301686" cy="369332"/>
            </a:xfrm>
            <a:prstGeom prst="rect">
              <a:avLst/>
            </a:prstGeom>
            <a:noFill/>
          </p:spPr>
          <p:txBody>
            <a:bodyPr wrap="none" rtlCol="0">
              <a:spAutoFit/>
            </a:bodyPr>
            <a:lstStyle/>
            <a:p>
              <a:r>
                <a:rPr lang="fr-FR" dirty="0"/>
                <a:t>3</a:t>
              </a:r>
            </a:p>
          </p:txBody>
        </p:sp>
      </p:grpSp>
      <p:sp>
        <p:nvSpPr>
          <p:cNvPr id="26" name="Rectangle 25"/>
          <p:cNvSpPr/>
          <p:nvPr/>
        </p:nvSpPr>
        <p:spPr>
          <a:xfrm>
            <a:off x="6558328" y="4133797"/>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28" name="ZoneTexte 27"/>
          <p:cNvSpPr txBox="1"/>
          <p:nvPr/>
        </p:nvSpPr>
        <p:spPr>
          <a:xfrm>
            <a:off x="1867146" y="1977433"/>
            <a:ext cx="2274084" cy="400110"/>
          </a:xfrm>
          <a:prstGeom prst="rect">
            <a:avLst/>
          </a:prstGeom>
          <a:noFill/>
        </p:spPr>
        <p:txBody>
          <a:bodyPr wrap="none" rtlCol="0">
            <a:spAutoFit/>
          </a:bodyPr>
          <a:lstStyle>
            <a:defPPr>
              <a:defRPr lang="fr-FR"/>
            </a:defPPr>
            <a:lvl1pPr>
              <a:defRPr sz="2000" b="1"/>
            </a:lvl1pPr>
          </a:lstStyle>
          <a:p>
            <a:r>
              <a:rPr lang="fr-FR" dirty="0"/>
              <a:t>Groupes structurels</a:t>
            </a:r>
          </a:p>
        </p:txBody>
      </p:sp>
      <p:sp>
        <p:nvSpPr>
          <p:cNvPr id="29" name="ZoneTexte 28"/>
          <p:cNvSpPr txBox="1"/>
          <p:nvPr/>
        </p:nvSpPr>
        <p:spPr>
          <a:xfrm>
            <a:off x="6228184" y="2007753"/>
            <a:ext cx="2240550" cy="400110"/>
          </a:xfrm>
          <a:prstGeom prst="rect">
            <a:avLst/>
          </a:prstGeom>
          <a:noFill/>
        </p:spPr>
        <p:txBody>
          <a:bodyPr wrap="none" rtlCol="0">
            <a:spAutoFit/>
          </a:bodyPr>
          <a:lstStyle/>
          <a:p>
            <a:r>
              <a:rPr lang="fr-FR" sz="2000" b="1" dirty="0"/>
              <a:t>Groupes de gestion</a:t>
            </a:r>
          </a:p>
        </p:txBody>
      </p:sp>
      <p:sp>
        <p:nvSpPr>
          <p:cNvPr id="31" name="Rectangle 30"/>
          <p:cNvSpPr/>
          <p:nvPr/>
        </p:nvSpPr>
        <p:spPr>
          <a:xfrm>
            <a:off x="6558328" y="2541927"/>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6558328" y="2542346"/>
            <a:ext cx="504056" cy="43162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7494432" y="2544499"/>
            <a:ext cx="432048" cy="10055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6659513" y="2573494"/>
            <a:ext cx="301686" cy="369332"/>
          </a:xfrm>
          <a:prstGeom prst="rect">
            <a:avLst/>
          </a:prstGeom>
          <a:noFill/>
        </p:spPr>
        <p:txBody>
          <a:bodyPr wrap="none" rtlCol="0">
            <a:spAutoFit/>
          </a:bodyPr>
          <a:lstStyle/>
          <a:p>
            <a:r>
              <a:rPr lang="fr-FR" dirty="0"/>
              <a:t>1</a:t>
            </a:r>
          </a:p>
        </p:txBody>
      </p:sp>
      <p:sp>
        <p:nvSpPr>
          <p:cNvPr id="35" name="ZoneTexte 34"/>
          <p:cNvSpPr txBox="1"/>
          <p:nvPr/>
        </p:nvSpPr>
        <p:spPr>
          <a:xfrm>
            <a:off x="7145501" y="2861317"/>
            <a:ext cx="354584" cy="369332"/>
          </a:xfrm>
          <a:prstGeom prst="rect">
            <a:avLst/>
          </a:prstGeom>
          <a:noFill/>
        </p:spPr>
        <p:txBody>
          <a:bodyPr wrap="none" rtlCol="0">
            <a:spAutoFit/>
          </a:bodyPr>
          <a:lstStyle/>
          <a:p>
            <a:r>
              <a:rPr lang="fr-FR" dirty="0"/>
              <a:t>2 </a:t>
            </a:r>
          </a:p>
        </p:txBody>
      </p:sp>
      <p:sp>
        <p:nvSpPr>
          <p:cNvPr id="36" name="ZoneTexte 35"/>
          <p:cNvSpPr txBox="1"/>
          <p:nvPr/>
        </p:nvSpPr>
        <p:spPr>
          <a:xfrm>
            <a:off x="7556508" y="2809368"/>
            <a:ext cx="301686" cy="369332"/>
          </a:xfrm>
          <a:prstGeom prst="rect">
            <a:avLst/>
          </a:prstGeom>
          <a:noFill/>
        </p:spPr>
        <p:txBody>
          <a:bodyPr wrap="none" rtlCol="0">
            <a:spAutoFit/>
          </a:bodyPr>
          <a:lstStyle/>
          <a:p>
            <a:r>
              <a:rPr lang="fr-FR" dirty="0"/>
              <a:t>3</a:t>
            </a:r>
          </a:p>
        </p:txBody>
      </p:sp>
      <p:sp>
        <p:nvSpPr>
          <p:cNvPr id="37" name="Rectangle 36"/>
          <p:cNvSpPr/>
          <p:nvPr/>
        </p:nvSpPr>
        <p:spPr>
          <a:xfrm>
            <a:off x="6558328" y="2988523"/>
            <a:ext cx="504056" cy="5692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4</a:t>
            </a:r>
          </a:p>
        </p:txBody>
      </p:sp>
      <p:sp>
        <p:nvSpPr>
          <p:cNvPr id="38" name="ZoneTexte 37"/>
          <p:cNvSpPr txBox="1"/>
          <p:nvPr/>
        </p:nvSpPr>
        <p:spPr>
          <a:xfrm>
            <a:off x="1591822" y="2809368"/>
            <a:ext cx="678391" cy="369332"/>
          </a:xfrm>
          <a:prstGeom prst="rect">
            <a:avLst/>
          </a:prstGeom>
          <a:noFill/>
        </p:spPr>
        <p:txBody>
          <a:bodyPr wrap="none" rtlCol="0">
            <a:spAutoFit/>
          </a:bodyPr>
          <a:lstStyle/>
          <a:p>
            <a:r>
              <a:rPr lang="fr-FR" dirty="0"/>
              <a:t>Cas 1</a:t>
            </a:r>
          </a:p>
        </p:txBody>
      </p:sp>
      <p:sp>
        <p:nvSpPr>
          <p:cNvPr id="39" name="ZoneTexte 38"/>
          <p:cNvSpPr txBox="1"/>
          <p:nvPr/>
        </p:nvSpPr>
        <p:spPr>
          <a:xfrm>
            <a:off x="1644916" y="4444111"/>
            <a:ext cx="678391" cy="369332"/>
          </a:xfrm>
          <a:prstGeom prst="rect">
            <a:avLst/>
          </a:prstGeom>
          <a:noFill/>
        </p:spPr>
        <p:txBody>
          <a:bodyPr wrap="none" rtlCol="0">
            <a:spAutoFit/>
          </a:bodyPr>
          <a:lstStyle/>
          <a:p>
            <a:r>
              <a:rPr lang="fr-FR" dirty="0"/>
              <a:t>Cas 2</a:t>
            </a:r>
          </a:p>
        </p:txBody>
      </p:sp>
      <p:sp>
        <p:nvSpPr>
          <p:cNvPr id="40" name="ZoneTexte 39"/>
          <p:cNvSpPr txBox="1"/>
          <p:nvPr/>
        </p:nvSpPr>
        <p:spPr>
          <a:xfrm>
            <a:off x="1591822" y="6070678"/>
            <a:ext cx="678391" cy="369332"/>
          </a:xfrm>
          <a:prstGeom prst="rect">
            <a:avLst/>
          </a:prstGeom>
          <a:noFill/>
        </p:spPr>
        <p:txBody>
          <a:bodyPr wrap="none" rtlCol="0">
            <a:spAutoFit/>
          </a:bodyPr>
          <a:lstStyle/>
          <a:p>
            <a:r>
              <a:rPr lang="fr-FR" dirty="0"/>
              <a:t>Cas 3</a:t>
            </a:r>
          </a:p>
        </p:txBody>
      </p:sp>
      <p:grpSp>
        <p:nvGrpSpPr>
          <p:cNvPr id="41" name="Groupe 40"/>
          <p:cNvGrpSpPr/>
          <p:nvPr/>
        </p:nvGrpSpPr>
        <p:grpSpPr>
          <a:xfrm>
            <a:off x="6546049" y="5739338"/>
            <a:ext cx="1368152" cy="1008112"/>
            <a:chOff x="1187624" y="1988840"/>
            <a:chExt cx="1368152" cy="1008112"/>
          </a:xfrm>
        </p:grpSpPr>
        <p:sp>
          <p:nvSpPr>
            <p:cNvPr id="42" name="Rectangle 41"/>
            <p:cNvSpPr/>
            <p:nvPr/>
          </p:nvSpPr>
          <p:spPr>
            <a:xfrm>
              <a:off x="1187624" y="1988840"/>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1187624" y="1989259"/>
              <a:ext cx="504056" cy="43162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2123728" y="1991412"/>
              <a:ext cx="432048" cy="10055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288809" y="2020407"/>
              <a:ext cx="301686" cy="369332"/>
            </a:xfrm>
            <a:prstGeom prst="rect">
              <a:avLst/>
            </a:prstGeom>
            <a:noFill/>
          </p:spPr>
          <p:txBody>
            <a:bodyPr wrap="none" rtlCol="0">
              <a:spAutoFit/>
            </a:bodyPr>
            <a:lstStyle/>
            <a:p>
              <a:r>
                <a:rPr lang="fr-FR" dirty="0"/>
                <a:t>1</a:t>
              </a:r>
            </a:p>
          </p:txBody>
        </p:sp>
        <p:sp>
          <p:nvSpPr>
            <p:cNvPr id="46" name="ZoneTexte 45"/>
            <p:cNvSpPr txBox="1"/>
            <p:nvPr/>
          </p:nvSpPr>
          <p:spPr>
            <a:xfrm>
              <a:off x="1602913" y="2457948"/>
              <a:ext cx="301686" cy="369332"/>
            </a:xfrm>
            <a:prstGeom prst="rect">
              <a:avLst/>
            </a:prstGeom>
            <a:noFill/>
          </p:spPr>
          <p:txBody>
            <a:bodyPr wrap="none" rtlCol="0">
              <a:spAutoFit/>
            </a:bodyPr>
            <a:lstStyle/>
            <a:p>
              <a:r>
                <a:rPr lang="fr-FR" dirty="0"/>
                <a:t>2</a:t>
              </a:r>
            </a:p>
          </p:txBody>
        </p:sp>
        <p:sp>
          <p:nvSpPr>
            <p:cNvPr id="47" name="ZoneTexte 46"/>
            <p:cNvSpPr txBox="1"/>
            <p:nvPr/>
          </p:nvSpPr>
          <p:spPr>
            <a:xfrm>
              <a:off x="2185804" y="2320180"/>
              <a:ext cx="301686" cy="369332"/>
            </a:xfrm>
            <a:prstGeom prst="rect">
              <a:avLst/>
            </a:prstGeom>
            <a:noFill/>
          </p:spPr>
          <p:txBody>
            <a:bodyPr wrap="none" rtlCol="0">
              <a:spAutoFit/>
            </a:bodyPr>
            <a:lstStyle/>
            <a:p>
              <a:r>
                <a:rPr lang="fr-FR" dirty="0"/>
                <a:t>3</a:t>
              </a:r>
            </a:p>
          </p:txBody>
        </p:sp>
      </p:grpSp>
      <p:cxnSp>
        <p:nvCxnSpPr>
          <p:cNvPr id="49" name="Connecteur droit avec flèche 48"/>
          <p:cNvCxnSpPr/>
          <p:nvPr/>
        </p:nvCxnSpPr>
        <p:spPr>
          <a:xfrm>
            <a:off x="3995936" y="3022244"/>
            <a:ext cx="22322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995936" y="4649803"/>
            <a:ext cx="22322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4031940" y="6243394"/>
            <a:ext cx="22322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a:xfrm>
            <a:off x="6811336" y="6621405"/>
            <a:ext cx="2133600" cy="365125"/>
          </a:xfrm>
        </p:spPr>
        <p:txBody>
          <a:bodyPr/>
          <a:lstStyle/>
          <a:p>
            <a:fld id="{F5AD09F1-7F1A-40E0-A08E-C80FD419D747}" type="slidenum">
              <a:rPr lang="fr-FR" smtClean="0"/>
              <a:t>51</a:t>
            </a:fld>
            <a:endParaRPr lang="fr-FR"/>
          </a:p>
        </p:txBody>
      </p:sp>
      <p:grpSp>
        <p:nvGrpSpPr>
          <p:cNvPr id="58" name="Groupe 57"/>
          <p:cNvGrpSpPr/>
          <p:nvPr/>
        </p:nvGrpSpPr>
        <p:grpSpPr>
          <a:xfrm>
            <a:off x="-36513" y="-984"/>
            <a:ext cx="1094544" cy="6868282"/>
            <a:chOff x="-36513" y="-984"/>
            <a:chExt cx="1094544" cy="6868282"/>
          </a:xfrm>
        </p:grpSpPr>
        <p:pic>
          <p:nvPicPr>
            <p:cNvPr id="59" name="Image 58"/>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0" name="Image 59"/>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61" name="Image 60"/>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2" name="Image 61"/>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63" name="Image 62"/>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64" name="Image 63"/>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55" name="Espace réservé du pied de page 8"/>
          <p:cNvSpPr>
            <a:spLocks noGrp="1"/>
          </p:cNvSpPr>
          <p:nvPr>
            <p:ph type="ftr" sz="quarter" idx="11"/>
          </p:nvPr>
        </p:nvSpPr>
        <p:spPr>
          <a:xfrm>
            <a:off x="3476600"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787521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9477" y="260648"/>
            <a:ext cx="7886700" cy="994172"/>
          </a:xfrm>
        </p:spPr>
        <p:txBody>
          <a:bodyPr>
            <a:normAutofit fontScale="90000"/>
          </a:bodyPr>
          <a:lstStyle/>
          <a:p>
            <a:r>
              <a:rPr lang="fr-FR" dirty="0"/>
              <a:t>Différentes stratégies de </a:t>
            </a:r>
            <a:r>
              <a:rPr lang="fr-FR" dirty="0" err="1"/>
              <a:t>fertilisati</a:t>
            </a:r>
            <a:r>
              <a:rPr lang="en-US" dirty="0"/>
              <a:t>on</a:t>
            </a:r>
            <a:endParaRPr lang="fr-FR" dirty="0"/>
          </a:p>
        </p:txBody>
      </p:sp>
      <p:sp>
        <p:nvSpPr>
          <p:cNvPr id="3" name="Espace réservé du contenu 2"/>
          <p:cNvSpPr>
            <a:spLocks noGrp="1"/>
          </p:cNvSpPr>
          <p:nvPr>
            <p:ph idx="1"/>
          </p:nvPr>
        </p:nvSpPr>
        <p:spPr>
          <a:xfrm>
            <a:off x="1279080" y="1773592"/>
            <a:ext cx="7886700" cy="3798429"/>
          </a:xfrm>
        </p:spPr>
        <p:txBody>
          <a:bodyPr>
            <a:normAutofit/>
          </a:bodyPr>
          <a:lstStyle/>
          <a:p>
            <a:pPr marL="0" indent="0">
              <a:buNone/>
            </a:pPr>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3805132958"/>
              </p:ext>
            </p:extLst>
          </p:nvPr>
        </p:nvGraphicFramePr>
        <p:xfrm>
          <a:off x="1407167" y="1662535"/>
          <a:ext cx="7269290" cy="394962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e 5"/>
          <p:cNvGrpSpPr/>
          <p:nvPr/>
        </p:nvGrpSpPr>
        <p:grpSpPr>
          <a:xfrm>
            <a:off x="-36513" y="-984"/>
            <a:ext cx="1094544" cy="6868282"/>
            <a:chOff x="-36513" y="-984"/>
            <a:chExt cx="1094544" cy="6868282"/>
          </a:xfrm>
        </p:grpSpPr>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4" name="Espace réservé du numéro de diapositive 3"/>
          <p:cNvSpPr>
            <a:spLocks noGrp="1"/>
          </p:cNvSpPr>
          <p:nvPr>
            <p:ph type="sldNum" sz="quarter" idx="12"/>
          </p:nvPr>
        </p:nvSpPr>
        <p:spPr/>
        <p:txBody>
          <a:bodyPr/>
          <a:lstStyle/>
          <a:p>
            <a:fld id="{F5AD09F1-7F1A-40E0-A08E-C80FD419D747}" type="slidenum">
              <a:rPr lang="fr-FR" smtClean="0"/>
              <a:t>52</a:t>
            </a:fld>
            <a:endParaRPr lang="fr-F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
        <p:nvSpPr>
          <p:cNvPr id="14" name="ZoneTexte 13"/>
          <p:cNvSpPr txBox="1"/>
          <p:nvPr/>
        </p:nvSpPr>
        <p:spPr>
          <a:xfrm>
            <a:off x="6156176" y="5456257"/>
            <a:ext cx="2865897" cy="276999"/>
          </a:xfrm>
          <a:prstGeom prst="rect">
            <a:avLst/>
          </a:prstGeom>
          <a:noFill/>
        </p:spPr>
        <p:txBody>
          <a:bodyPr wrap="square" rtlCol="0">
            <a:spAutoFit/>
          </a:bodyPr>
          <a:lstStyle/>
          <a:p>
            <a:r>
              <a:rPr lang="fr-FR" sz="1200" i="1" dirty="0"/>
              <a:t>Sources : données récoltées sur le terrain</a:t>
            </a:r>
          </a:p>
        </p:txBody>
      </p:sp>
    </p:spTree>
    <p:extLst>
      <p:ext uri="{BB962C8B-B14F-4D97-AF65-F5344CB8AC3E}">
        <p14:creationId xmlns:p14="http://schemas.microsoft.com/office/powerpoint/2010/main" val="1916450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1373" y="332656"/>
            <a:ext cx="7704858" cy="1137824"/>
          </a:xfrm>
        </p:spPr>
        <p:txBody>
          <a:bodyPr>
            <a:noAutofit/>
          </a:bodyPr>
          <a:lstStyle/>
          <a:p>
            <a:r>
              <a:rPr lang="fr-FR" sz="3600" dirty="0"/>
              <a:t>Est-ce que l’hétérogénéité des parcelles est prise en compte pour raisonner la stratégie de fertilisation ? </a:t>
            </a:r>
          </a:p>
        </p:txBody>
      </p:sp>
      <p:sp>
        <p:nvSpPr>
          <p:cNvPr id="8" name="ZoneTexte 7"/>
          <p:cNvSpPr txBox="1"/>
          <p:nvPr/>
        </p:nvSpPr>
        <p:spPr>
          <a:xfrm>
            <a:off x="5724128" y="3142970"/>
            <a:ext cx="3196301" cy="276999"/>
          </a:xfrm>
          <a:prstGeom prst="rect">
            <a:avLst/>
          </a:prstGeom>
          <a:noFill/>
        </p:spPr>
        <p:txBody>
          <a:bodyPr wrap="square" rtlCol="0">
            <a:spAutoFit/>
          </a:bodyPr>
          <a:lstStyle/>
          <a:p>
            <a:r>
              <a:rPr lang="fr-FR" sz="1200" i="1" dirty="0"/>
              <a:t>Sources : données récoltées sur le </a:t>
            </a:r>
            <a:r>
              <a:rPr lang="fr-FR" sz="1200" i="1" dirty="0" smtClean="0"/>
              <a:t>terrain, </a:t>
            </a:r>
            <a:r>
              <a:rPr lang="fr-FR" sz="1200" dirty="0" smtClean="0"/>
              <a:t>N=28</a:t>
            </a:r>
            <a:endParaRPr lang="fr-FR" sz="1200" dirty="0"/>
          </a:p>
        </p:txBody>
      </p:sp>
      <p:graphicFrame>
        <p:nvGraphicFramePr>
          <p:cNvPr id="3" name="Tableau 2"/>
          <p:cNvGraphicFramePr>
            <a:graphicFrameLocks noGrp="1"/>
          </p:cNvGraphicFramePr>
          <p:nvPr>
            <p:extLst>
              <p:ext uri="{D42A27DB-BD31-4B8C-83A1-F6EECF244321}">
                <p14:modId xmlns:p14="http://schemas.microsoft.com/office/powerpoint/2010/main" val="2542814731"/>
              </p:ext>
            </p:extLst>
          </p:nvPr>
        </p:nvGraphicFramePr>
        <p:xfrm>
          <a:off x="2195736" y="2349223"/>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294155164"/>
                    </a:ext>
                  </a:extLst>
                </a:gridCol>
                <a:gridCol w="3048000">
                  <a:extLst>
                    <a:ext uri="{9D8B030D-6E8A-4147-A177-3AD203B41FA5}">
                      <a16:colId xmlns="" xmlns:a16="http://schemas.microsoft.com/office/drawing/2014/main" val="2443599240"/>
                    </a:ext>
                  </a:extLst>
                </a:gridCol>
              </a:tblGrid>
              <a:tr h="370840">
                <a:tc>
                  <a:txBody>
                    <a:bodyPr/>
                    <a:lstStyle/>
                    <a:p>
                      <a:pPr algn="ctr"/>
                      <a:r>
                        <a:rPr lang="fr-FR" sz="1800" dirty="0"/>
                        <a:t>Oui et en partie</a:t>
                      </a:r>
                    </a:p>
                  </a:txBody>
                  <a:tcPr/>
                </a:tc>
                <a:tc>
                  <a:txBody>
                    <a:bodyPr/>
                    <a:lstStyle/>
                    <a:p>
                      <a:pPr algn="ctr"/>
                      <a:r>
                        <a:rPr lang="fr-FR" sz="1800" dirty="0"/>
                        <a:t>Non</a:t>
                      </a:r>
                    </a:p>
                  </a:txBody>
                  <a:tcPr/>
                </a:tc>
                <a:extLst>
                  <a:ext uri="{0D108BD9-81ED-4DB2-BD59-A6C34878D82A}">
                    <a16:rowId xmlns="" xmlns:a16="http://schemas.microsoft.com/office/drawing/2014/main" val="2692480363"/>
                  </a:ext>
                </a:extLst>
              </a:tr>
              <a:tr h="370840">
                <a:tc>
                  <a:txBody>
                    <a:bodyPr/>
                    <a:lstStyle/>
                    <a:p>
                      <a:pPr algn="ctr"/>
                      <a:r>
                        <a:rPr lang="fr-FR" sz="1800" dirty="0"/>
                        <a:t>60,7 %</a:t>
                      </a:r>
                    </a:p>
                  </a:txBody>
                  <a:tcPr/>
                </a:tc>
                <a:tc>
                  <a:txBody>
                    <a:bodyPr/>
                    <a:lstStyle/>
                    <a:p>
                      <a:pPr algn="ctr"/>
                      <a:r>
                        <a:rPr lang="fr-FR" sz="1800" dirty="0"/>
                        <a:t>39,3 %</a:t>
                      </a:r>
                    </a:p>
                  </a:txBody>
                  <a:tcPr/>
                </a:tc>
                <a:extLst>
                  <a:ext uri="{0D108BD9-81ED-4DB2-BD59-A6C34878D82A}">
                    <a16:rowId xmlns="" xmlns:a16="http://schemas.microsoft.com/office/drawing/2014/main" val="1856273010"/>
                  </a:ext>
                </a:extLst>
              </a:tr>
            </a:tbl>
          </a:graphicData>
        </a:graphic>
      </p:graphicFrame>
      <p:sp>
        <p:nvSpPr>
          <p:cNvPr id="6" name="ZoneTexte 5"/>
          <p:cNvSpPr txBox="1"/>
          <p:nvPr/>
        </p:nvSpPr>
        <p:spPr>
          <a:xfrm>
            <a:off x="1508662" y="3840139"/>
            <a:ext cx="7302376" cy="1477328"/>
          </a:xfrm>
          <a:prstGeom prst="rect">
            <a:avLst/>
          </a:prstGeom>
          <a:noFill/>
        </p:spPr>
        <p:txBody>
          <a:bodyPr wrap="square" rtlCol="0">
            <a:spAutoFit/>
          </a:bodyPr>
          <a:lstStyle/>
          <a:p>
            <a:pPr marL="285750" indent="-285750">
              <a:buFont typeface="Wingdings" panose="05000000000000000000" pitchFamily="2" charset="2"/>
              <a:buChar char="à"/>
            </a:pPr>
            <a:r>
              <a:rPr lang="fr-FR" dirty="0"/>
              <a:t>Pour 39,3 % des exploitations, l’hétérogénéité des parcelles n’est pas prise en compte</a:t>
            </a:r>
          </a:p>
          <a:p>
            <a:pPr marL="285750" indent="-285750">
              <a:buFont typeface="Wingdings" panose="05000000000000000000" pitchFamily="2" charset="2"/>
              <a:buChar char="à"/>
            </a:pPr>
            <a:endParaRPr lang="fr-FR" dirty="0"/>
          </a:p>
          <a:p>
            <a:pPr marL="285750" indent="-285750">
              <a:buFont typeface="Wingdings" panose="05000000000000000000" pitchFamily="2" charset="2"/>
              <a:buChar char="à"/>
            </a:pPr>
            <a:r>
              <a:rPr lang="fr-FR" dirty="0"/>
              <a:t>Pour </a:t>
            </a:r>
            <a:r>
              <a:rPr lang="fr-FR" b="1" dirty="0"/>
              <a:t>60,7 %</a:t>
            </a:r>
            <a:r>
              <a:rPr lang="fr-FR" dirty="0"/>
              <a:t> des exploitations, le </a:t>
            </a:r>
            <a:r>
              <a:rPr lang="fr-FR" b="1" dirty="0"/>
              <a:t>nombre de groupes de gestion est supérieur ou égal au nombre de groupes structurels</a:t>
            </a:r>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53</a:t>
            </a:fld>
            <a:endParaRPr lang="fr-FR"/>
          </a:p>
        </p:txBody>
      </p:sp>
      <p:grpSp>
        <p:nvGrpSpPr>
          <p:cNvPr id="9" name="Groupe 8"/>
          <p:cNvGrpSpPr/>
          <p:nvPr/>
        </p:nvGrpSpPr>
        <p:grpSpPr>
          <a:xfrm>
            <a:off x="-36513" y="-984"/>
            <a:ext cx="1094544" cy="6868282"/>
            <a:chOff x="-36513" y="-984"/>
            <a:chExt cx="1094544" cy="6868282"/>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4484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7660788" cy="1325563"/>
          </a:xfrm>
        </p:spPr>
        <p:txBody>
          <a:bodyPr>
            <a:normAutofit/>
          </a:bodyPr>
          <a:lstStyle/>
          <a:p>
            <a:r>
              <a:rPr lang="fr-FR" sz="3800" dirty="0"/>
              <a:t>Pourquoi le parcellaire est-il hétérogène ?</a:t>
            </a:r>
          </a:p>
        </p:txBody>
      </p:sp>
      <p:graphicFrame>
        <p:nvGraphicFramePr>
          <p:cNvPr id="4" name="Graphique 3"/>
          <p:cNvGraphicFramePr>
            <a:graphicFrameLocks/>
          </p:cNvGraphicFramePr>
          <p:nvPr>
            <p:extLst>
              <p:ext uri="{D42A27DB-BD31-4B8C-83A1-F6EECF244321}">
                <p14:modId xmlns:p14="http://schemas.microsoft.com/office/powerpoint/2010/main" val="3547877787"/>
              </p:ext>
            </p:extLst>
          </p:nvPr>
        </p:nvGraphicFramePr>
        <p:xfrm>
          <a:off x="1859707" y="1361441"/>
          <a:ext cx="6653462" cy="3530667"/>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6409031" y="5195506"/>
            <a:ext cx="2715039" cy="276999"/>
          </a:xfrm>
          <a:prstGeom prst="rect">
            <a:avLst/>
          </a:prstGeom>
          <a:noFill/>
        </p:spPr>
        <p:txBody>
          <a:bodyPr wrap="none" rtlCol="0">
            <a:spAutoFit/>
          </a:bodyPr>
          <a:lstStyle/>
          <a:p>
            <a:r>
              <a:rPr lang="fr-FR" sz="1200" i="1" dirty="0"/>
              <a:t>Sources : données récoltées sur le terrain</a:t>
            </a:r>
          </a:p>
        </p:txBody>
      </p:sp>
      <p:sp>
        <p:nvSpPr>
          <p:cNvPr id="6" name="ZoneTexte 5"/>
          <p:cNvSpPr txBox="1"/>
          <p:nvPr/>
        </p:nvSpPr>
        <p:spPr>
          <a:xfrm>
            <a:off x="3526717" y="4892108"/>
            <a:ext cx="5597353" cy="369332"/>
          </a:xfrm>
          <a:prstGeom prst="rect">
            <a:avLst/>
          </a:prstGeom>
          <a:noFill/>
        </p:spPr>
        <p:txBody>
          <a:bodyPr wrap="square" rtlCol="0">
            <a:spAutoFit/>
          </a:bodyPr>
          <a:lstStyle/>
          <a:p>
            <a:pPr algn="ctr"/>
            <a:r>
              <a:rPr lang="fr-FR" b="1" dirty="0">
                <a:solidFill>
                  <a:schemeClr val="accent6">
                    <a:lumMod val="75000"/>
                  </a:schemeClr>
                </a:solidFill>
              </a:rPr>
              <a:t>Occurrence du critère dans les réponses</a:t>
            </a:r>
          </a:p>
        </p:txBody>
      </p:sp>
      <p:sp>
        <p:nvSpPr>
          <p:cNvPr id="7" name="ZoneTexte 6"/>
          <p:cNvSpPr txBox="1"/>
          <p:nvPr/>
        </p:nvSpPr>
        <p:spPr>
          <a:xfrm>
            <a:off x="1567492" y="5590981"/>
            <a:ext cx="7108964" cy="646331"/>
          </a:xfrm>
          <a:prstGeom prst="rect">
            <a:avLst/>
          </a:prstGeom>
          <a:noFill/>
        </p:spPr>
        <p:txBody>
          <a:bodyPr wrap="square" rtlCol="0">
            <a:spAutoFit/>
          </a:bodyPr>
          <a:lstStyle/>
          <a:p>
            <a:r>
              <a:rPr lang="fr-FR" dirty="0">
                <a:sym typeface="Wingdings" panose="05000000000000000000" pitchFamily="2" charset="2"/>
              </a:rPr>
              <a:t> </a:t>
            </a:r>
            <a:r>
              <a:rPr lang="fr-FR" dirty="0"/>
              <a:t>Les agriculteurs différencient souvent leurs groupes structurels par le </a:t>
            </a:r>
            <a:r>
              <a:rPr lang="fr-FR" b="1" dirty="0"/>
              <a:t>type de sol</a:t>
            </a:r>
            <a:r>
              <a:rPr lang="fr-FR" dirty="0"/>
              <a:t>, l’</a:t>
            </a:r>
            <a:r>
              <a:rPr lang="fr-FR" b="1" dirty="0"/>
              <a:t>irrigation</a:t>
            </a:r>
            <a:r>
              <a:rPr lang="fr-FR" dirty="0"/>
              <a:t> et le </a:t>
            </a:r>
            <a:r>
              <a:rPr lang="fr-FR" b="1" dirty="0"/>
              <a:t>potentiel de la parcelle</a:t>
            </a:r>
            <a:r>
              <a:rPr lang="fr-FR" dirty="0"/>
              <a:t>.</a:t>
            </a:r>
          </a:p>
        </p:txBody>
      </p:sp>
      <p:sp>
        <p:nvSpPr>
          <p:cNvPr id="3" name="Espace réservé du numéro de diapositive 2"/>
          <p:cNvSpPr>
            <a:spLocks noGrp="1"/>
          </p:cNvSpPr>
          <p:nvPr>
            <p:ph type="sldNum" sz="quarter" idx="12"/>
          </p:nvPr>
        </p:nvSpPr>
        <p:spPr/>
        <p:txBody>
          <a:bodyPr/>
          <a:lstStyle/>
          <a:p>
            <a:fld id="{F5AD09F1-7F1A-40E0-A08E-C80FD419D747}" type="slidenum">
              <a:rPr lang="fr-FR" smtClean="0"/>
              <a:t>54</a:t>
            </a:fld>
            <a:endParaRPr lang="fr-FR"/>
          </a:p>
        </p:txBody>
      </p:sp>
      <p:grpSp>
        <p:nvGrpSpPr>
          <p:cNvPr id="8" name="Groupe 7"/>
          <p:cNvGrpSpPr/>
          <p:nvPr/>
        </p:nvGrpSpPr>
        <p:grpSpPr>
          <a:xfrm>
            <a:off x="-36513" y="-984"/>
            <a:ext cx="1094544" cy="6868282"/>
            <a:chOff x="-36513" y="-984"/>
            <a:chExt cx="1094544" cy="6868282"/>
          </a:xfrm>
        </p:grpSpPr>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5"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23821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7583" y="188640"/>
            <a:ext cx="7704856" cy="1143000"/>
          </a:xfrm>
        </p:spPr>
        <p:txBody>
          <a:bodyPr>
            <a:noAutofit/>
          </a:bodyPr>
          <a:lstStyle/>
          <a:p>
            <a:r>
              <a:rPr lang="fr-FR" sz="3600" dirty="0"/>
              <a:t>Est-ce que ces critères sont pris en compte pour caractériser les groupes de gestion ?</a:t>
            </a:r>
          </a:p>
        </p:txBody>
      </p:sp>
      <p:sp>
        <p:nvSpPr>
          <p:cNvPr id="5" name="ZoneTexte 4"/>
          <p:cNvSpPr txBox="1"/>
          <p:nvPr/>
        </p:nvSpPr>
        <p:spPr>
          <a:xfrm>
            <a:off x="6422727" y="5269264"/>
            <a:ext cx="2715039" cy="276999"/>
          </a:xfrm>
          <a:prstGeom prst="rect">
            <a:avLst/>
          </a:prstGeom>
          <a:noFill/>
        </p:spPr>
        <p:txBody>
          <a:bodyPr wrap="none" rtlCol="0">
            <a:spAutoFit/>
          </a:bodyPr>
          <a:lstStyle/>
          <a:p>
            <a:r>
              <a:rPr lang="fr-FR" sz="1200" i="1" dirty="0"/>
              <a:t>Sources : données récoltées sur le terrain</a:t>
            </a:r>
          </a:p>
        </p:txBody>
      </p:sp>
      <p:grpSp>
        <p:nvGrpSpPr>
          <p:cNvPr id="3" name="Groupe 2"/>
          <p:cNvGrpSpPr/>
          <p:nvPr/>
        </p:nvGrpSpPr>
        <p:grpSpPr>
          <a:xfrm>
            <a:off x="6732240" y="3040514"/>
            <a:ext cx="2088232" cy="1144715"/>
            <a:chOff x="7548362" y="2803345"/>
            <a:chExt cx="1613607" cy="1144715"/>
          </a:xfrm>
        </p:grpSpPr>
        <p:cxnSp>
          <p:nvCxnSpPr>
            <p:cNvPr id="12" name="Connecteur droit 11"/>
            <p:cNvCxnSpPr/>
            <p:nvPr/>
          </p:nvCxnSpPr>
          <p:spPr>
            <a:xfrm flipV="1">
              <a:off x="7548362" y="2957234"/>
              <a:ext cx="332453" cy="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7548362" y="3578617"/>
              <a:ext cx="332453" cy="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029736" y="3363285"/>
              <a:ext cx="1132233" cy="584775"/>
            </a:xfrm>
            <a:prstGeom prst="rect">
              <a:avLst/>
            </a:prstGeom>
            <a:noFill/>
          </p:spPr>
          <p:txBody>
            <a:bodyPr wrap="square" rtlCol="0">
              <a:spAutoFit/>
            </a:bodyPr>
            <a:lstStyle/>
            <a:p>
              <a:r>
                <a:rPr lang="fr-FR" sz="1600" b="1" dirty="0">
                  <a:solidFill>
                    <a:schemeClr val="accent6">
                      <a:lumMod val="75000"/>
                    </a:schemeClr>
                  </a:solidFill>
                </a:rPr>
                <a:t>Critère Stratégique</a:t>
              </a:r>
            </a:p>
          </p:txBody>
        </p:sp>
        <p:sp>
          <p:nvSpPr>
            <p:cNvPr id="16" name="ZoneTexte 15"/>
            <p:cNvSpPr txBox="1"/>
            <p:nvPr/>
          </p:nvSpPr>
          <p:spPr>
            <a:xfrm>
              <a:off x="8035339" y="2803345"/>
              <a:ext cx="901148" cy="584775"/>
            </a:xfrm>
            <a:prstGeom prst="rect">
              <a:avLst/>
            </a:prstGeom>
            <a:noFill/>
          </p:spPr>
          <p:txBody>
            <a:bodyPr wrap="square" rtlCol="0">
              <a:spAutoFit/>
            </a:bodyPr>
            <a:lstStyle/>
            <a:p>
              <a:r>
                <a:rPr lang="fr-FR" sz="1600" b="1" dirty="0">
                  <a:solidFill>
                    <a:schemeClr val="accent6">
                      <a:lumMod val="75000"/>
                    </a:schemeClr>
                  </a:solidFill>
                </a:rPr>
                <a:t>Critère Structurel</a:t>
              </a:r>
            </a:p>
          </p:txBody>
        </p:sp>
      </p:grpSp>
      <p:graphicFrame>
        <p:nvGraphicFramePr>
          <p:cNvPr id="11" name="Graphique 10"/>
          <p:cNvGraphicFramePr>
            <a:graphicFrameLocks/>
          </p:cNvGraphicFramePr>
          <p:nvPr>
            <p:extLst>
              <p:ext uri="{D42A27DB-BD31-4B8C-83A1-F6EECF244321}">
                <p14:modId xmlns:p14="http://schemas.microsoft.com/office/powerpoint/2010/main" val="1578593117"/>
              </p:ext>
            </p:extLst>
          </p:nvPr>
        </p:nvGraphicFramePr>
        <p:xfrm>
          <a:off x="1953613" y="1549671"/>
          <a:ext cx="6605264" cy="3398311"/>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1691680" y="5733256"/>
            <a:ext cx="7056032" cy="646331"/>
          </a:xfrm>
          <a:prstGeom prst="rect">
            <a:avLst/>
          </a:prstGeom>
          <a:noFill/>
        </p:spPr>
        <p:txBody>
          <a:bodyPr wrap="square" rtlCol="0">
            <a:spAutoFit/>
          </a:bodyPr>
          <a:lstStyle/>
          <a:p>
            <a:r>
              <a:rPr lang="fr-FR" dirty="0"/>
              <a:t>Les agriculteurs différencient souvent leurs groupes de gestion par l’</a:t>
            </a:r>
            <a:r>
              <a:rPr lang="fr-FR" b="1" dirty="0"/>
              <a:t>irrigation</a:t>
            </a:r>
            <a:r>
              <a:rPr lang="fr-FR" dirty="0"/>
              <a:t>, le </a:t>
            </a:r>
            <a:r>
              <a:rPr lang="fr-FR" b="1" dirty="0"/>
              <a:t>précédent</a:t>
            </a:r>
            <a:r>
              <a:rPr lang="fr-FR" dirty="0"/>
              <a:t>, le </a:t>
            </a:r>
            <a:r>
              <a:rPr lang="fr-FR" b="1" dirty="0"/>
              <a:t>type de sol </a:t>
            </a:r>
            <a:r>
              <a:rPr lang="fr-FR" dirty="0"/>
              <a:t>et le  </a:t>
            </a:r>
            <a:r>
              <a:rPr lang="fr-FR" b="1" dirty="0"/>
              <a:t>rendement</a:t>
            </a:r>
            <a:r>
              <a:rPr lang="fr-FR" dirty="0"/>
              <a:t> </a:t>
            </a:r>
            <a:r>
              <a:rPr lang="fr-FR" b="1" dirty="0"/>
              <a:t>potentiel</a:t>
            </a:r>
            <a:r>
              <a:rPr lang="fr-FR" dirty="0"/>
              <a:t>.</a:t>
            </a:r>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55</a:t>
            </a:fld>
            <a:endParaRPr lang="fr-FR"/>
          </a:p>
        </p:txBody>
      </p:sp>
      <p:grpSp>
        <p:nvGrpSpPr>
          <p:cNvPr id="17" name="Groupe 16"/>
          <p:cNvGrpSpPr/>
          <p:nvPr/>
        </p:nvGrpSpPr>
        <p:grpSpPr>
          <a:xfrm>
            <a:off x="-36513" y="-984"/>
            <a:ext cx="1094544" cy="6868282"/>
            <a:chOff x="-36513" y="-984"/>
            <a:chExt cx="1094544" cy="6868282"/>
          </a:xfrm>
        </p:grpSpPr>
        <p:pic>
          <p:nvPicPr>
            <p:cNvPr id="18" name="Image 17"/>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20" name="Image 19"/>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21" name="Image 20"/>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22" name="Image 21"/>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23" name="Image 22"/>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4" name="ZoneTexte 23"/>
          <p:cNvSpPr txBox="1"/>
          <p:nvPr/>
        </p:nvSpPr>
        <p:spPr>
          <a:xfrm>
            <a:off x="3526717" y="4892108"/>
            <a:ext cx="5597353" cy="369332"/>
          </a:xfrm>
          <a:prstGeom prst="rect">
            <a:avLst/>
          </a:prstGeom>
          <a:noFill/>
        </p:spPr>
        <p:txBody>
          <a:bodyPr wrap="square" rtlCol="0">
            <a:spAutoFit/>
          </a:bodyPr>
          <a:lstStyle/>
          <a:p>
            <a:pPr algn="ctr"/>
            <a:r>
              <a:rPr lang="fr-FR" b="1" dirty="0">
                <a:solidFill>
                  <a:schemeClr val="accent6">
                    <a:lumMod val="75000"/>
                  </a:schemeClr>
                </a:solidFill>
              </a:rPr>
              <a:t>Occurrence du critère dans les réponses</a:t>
            </a:r>
          </a:p>
        </p:txBody>
      </p:sp>
      <p:sp>
        <p:nvSpPr>
          <p:cNvPr id="25"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243755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74638"/>
            <a:ext cx="7283152" cy="1143000"/>
          </a:xfrm>
        </p:spPr>
        <p:txBody>
          <a:bodyPr>
            <a:normAutofit/>
          </a:bodyPr>
          <a:lstStyle/>
          <a:p>
            <a:r>
              <a:rPr lang="fr-FR" dirty="0"/>
              <a:t>Bilan </a:t>
            </a:r>
            <a:r>
              <a:rPr lang="en-US" dirty="0" err="1"/>
              <a:t>partie</a:t>
            </a:r>
            <a:r>
              <a:rPr lang="en-US" dirty="0"/>
              <a:t> 4 et discussion </a:t>
            </a:r>
            <a:endParaRPr lang="fr-FR" dirty="0"/>
          </a:p>
        </p:txBody>
      </p:sp>
      <p:sp>
        <p:nvSpPr>
          <p:cNvPr id="3" name="Espace réservé du contenu 2"/>
          <p:cNvSpPr>
            <a:spLocks noGrp="1"/>
          </p:cNvSpPr>
          <p:nvPr>
            <p:ph idx="1"/>
          </p:nvPr>
        </p:nvSpPr>
        <p:spPr>
          <a:xfrm>
            <a:off x="1475656" y="1600200"/>
            <a:ext cx="7211144" cy="4525963"/>
          </a:xfrm>
        </p:spPr>
        <p:txBody>
          <a:bodyPr>
            <a:normAutofit/>
          </a:bodyPr>
          <a:lstStyle/>
          <a:p>
            <a:r>
              <a:rPr lang="fr-FR" sz="2400" dirty="0"/>
              <a:t>Plus de la moitié des exploitations ont un </a:t>
            </a:r>
            <a:r>
              <a:rPr lang="fr-FR" sz="2400" b="1" dirty="0"/>
              <a:t>nombre de groupes de gestion supérieur ou égal au nombre de groupes structurels</a:t>
            </a:r>
          </a:p>
          <a:p>
            <a:r>
              <a:rPr lang="fr-FR" sz="2400" dirty="0"/>
              <a:t>L’irrigation et le type de sol sont des critères communs pour caractériser les groupes structurels et les groupes de gestion</a:t>
            </a:r>
          </a:p>
          <a:p>
            <a:r>
              <a:rPr lang="fr-FR" sz="2400" dirty="0"/>
              <a:t>Le précédent caractérise souvent les groupes de gestion</a:t>
            </a:r>
          </a:p>
          <a:p>
            <a:endParaRPr lang="fr-FR" sz="2400" dirty="0"/>
          </a:p>
          <a:p>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56</a:t>
            </a:fld>
            <a:endParaRPr lang="fr-FR"/>
          </a:p>
        </p:txBody>
      </p:sp>
      <p:grpSp>
        <p:nvGrpSpPr>
          <p:cNvPr id="5" name="Groupe 4"/>
          <p:cNvGrpSpPr/>
          <p:nvPr/>
        </p:nvGrpSpPr>
        <p:grpSpPr>
          <a:xfrm>
            <a:off x="-36513" y="-984"/>
            <a:ext cx="1094544" cy="6868282"/>
            <a:chOff x="-36513" y="-984"/>
            <a:chExt cx="1094544" cy="6868282"/>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2" name="ZoneTexte 11"/>
          <p:cNvSpPr txBox="1"/>
          <p:nvPr/>
        </p:nvSpPr>
        <p:spPr>
          <a:xfrm>
            <a:off x="8171141" y="-984"/>
            <a:ext cx="979755" cy="400110"/>
          </a:xfrm>
          <a:prstGeom prst="rect">
            <a:avLst/>
          </a:prstGeom>
          <a:noFill/>
        </p:spPr>
        <p:txBody>
          <a:bodyPr wrap="none" rtlCol="0">
            <a:spAutoFit/>
          </a:bodyPr>
          <a:lstStyle/>
          <a:p>
            <a:r>
              <a:rPr lang="fr-FR" sz="2000" b="1" dirty="0"/>
              <a:t>15 min.</a:t>
            </a: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01284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4" name="Titre 1"/>
          <p:cNvSpPr txBox="1">
            <a:spLocks/>
          </p:cNvSpPr>
          <p:nvPr/>
        </p:nvSpPr>
        <p:spPr>
          <a:xfrm>
            <a:off x="1221564" y="2780928"/>
            <a:ext cx="7772400"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fr-FR" sz="2800" dirty="0"/>
              <a:t>Comment les conseillers interagissent-ils avec les agriculteurs dans ce processus de décision ? Quelle est la place des OAD ?</a:t>
            </a:r>
          </a:p>
        </p:txBody>
      </p:sp>
      <p:sp>
        <p:nvSpPr>
          <p:cNvPr id="15" name="Espace réservé du texte 2"/>
          <p:cNvSpPr txBox="1">
            <a:spLocks/>
          </p:cNvSpPr>
          <p:nvPr/>
        </p:nvSpPr>
        <p:spPr>
          <a:xfrm>
            <a:off x="1187624" y="1556792"/>
            <a:ext cx="7772400" cy="15001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6000" b="1" dirty="0">
                <a:solidFill>
                  <a:schemeClr val="accent2"/>
                </a:solidFill>
              </a:rPr>
              <a:t>Partie 5</a:t>
            </a:r>
            <a:endParaRPr lang="fr-FR" sz="60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57</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00021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59632" y="2720063"/>
            <a:ext cx="7772400" cy="1500187"/>
          </a:xfrm>
        </p:spPr>
        <p:txBody>
          <a:bodyPr>
            <a:normAutofit/>
          </a:bodyPr>
          <a:lstStyle/>
          <a:p>
            <a:r>
              <a:rPr lang="fr-FR" sz="4400" dirty="0">
                <a:solidFill>
                  <a:schemeClr val="accent5">
                    <a:lumMod val="75000"/>
                  </a:schemeClr>
                </a:solidFill>
              </a:rPr>
              <a:t>I. Les relations entre conseiller et agriculteur</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Espace réservé du numéro de diapositive 10"/>
          <p:cNvSpPr>
            <a:spLocks noGrp="1"/>
          </p:cNvSpPr>
          <p:nvPr>
            <p:ph type="sldNum" sz="quarter" idx="12"/>
          </p:nvPr>
        </p:nvSpPr>
        <p:spPr/>
        <p:txBody>
          <a:bodyPr/>
          <a:lstStyle/>
          <a:p>
            <a:fld id="{F5AD09F1-7F1A-40E0-A08E-C80FD419D747}" type="slidenum">
              <a:rPr lang="fr-FR" smtClean="0"/>
              <a:t>58</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842051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8685" y="188640"/>
            <a:ext cx="7211144" cy="1143000"/>
          </a:xfrm>
        </p:spPr>
        <p:txBody>
          <a:bodyPr>
            <a:normAutofit fontScale="90000"/>
          </a:bodyPr>
          <a:lstStyle/>
          <a:p>
            <a:r>
              <a:rPr lang="fr-FR" dirty="0"/>
              <a:t>Un conseil très présent et porté par les négoces et coopératives</a:t>
            </a:r>
          </a:p>
        </p:txBody>
      </p:sp>
      <p:sp>
        <p:nvSpPr>
          <p:cNvPr id="6" name="ZoneTexte 5"/>
          <p:cNvSpPr txBox="1"/>
          <p:nvPr/>
        </p:nvSpPr>
        <p:spPr>
          <a:xfrm>
            <a:off x="1475656" y="4293096"/>
            <a:ext cx="7272808" cy="2308324"/>
          </a:xfrm>
          <a:prstGeom prst="rect">
            <a:avLst/>
          </a:prstGeom>
          <a:noFill/>
        </p:spPr>
        <p:txBody>
          <a:bodyPr wrap="square" rtlCol="0">
            <a:spAutoFit/>
          </a:bodyPr>
          <a:lstStyle/>
          <a:p>
            <a:r>
              <a:rPr lang="fr-FR" b="1" i="1" dirty="0"/>
              <a:t>Point de vue des conseillers</a:t>
            </a:r>
            <a:endParaRPr lang="fr-FR" dirty="0"/>
          </a:p>
          <a:p>
            <a:pPr marL="285750" indent="-285750">
              <a:buFont typeface="Wingdings"/>
              <a:buChar char="à"/>
            </a:pPr>
            <a:r>
              <a:rPr lang="fr-FR" dirty="0" smtClean="0">
                <a:sym typeface="Wingdings" panose="05000000000000000000" pitchFamily="2" charset="2"/>
              </a:rPr>
              <a:t>Le </a:t>
            </a:r>
            <a:r>
              <a:rPr lang="fr-FR" dirty="0"/>
              <a:t>conseil </a:t>
            </a:r>
            <a:r>
              <a:rPr lang="fr-FR" dirty="0" smtClean="0"/>
              <a:t>: - pas </a:t>
            </a:r>
            <a:r>
              <a:rPr lang="fr-FR" dirty="0"/>
              <a:t>facturé pour les négoces et les </a:t>
            </a:r>
            <a:r>
              <a:rPr lang="fr-FR" dirty="0" smtClean="0"/>
              <a:t>coopératives</a:t>
            </a:r>
          </a:p>
          <a:p>
            <a:pPr lvl="3"/>
            <a:r>
              <a:rPr lang="fr-FR" dirty="0" smtClean="0"/>
              <a:t>- est inclus à l’achat d’engrais et/ou à l’adhésion à la coop. </a:t>
            </a:r>
          </a:p>
          <a:p>
            <a:endParaRPr lang="fr-FR" dirty="0"/>
          </a:p>
          <a:p>
            <a:r>
              <a:rPr lang="fr-FR" dirty="0">
                <a:sym typeface="Wingdings" panose="05000000000000000000" pitchFamily="2" charset="2"/>
              </a:rPr>
              <a:t>L</a:t>
            </a:r>
            <a:r>
              <a:rPr lang="fr-FR" dirty="0"/>
              <a:t>e nombre d’agriculteurs par conseiller varie entre 60 et 200.</a:t>
            </a:r>
          </a:p>
          <a:p>
            <a:endParaRPr lang="fr-FR" dirty="0"/>
          </a:p>
          <a:p>
            <a:r>
              <a:rPr lang="fr-FR" dirty="0">
                <a:sym typeface="Wingdings" panose="05000000000000000000" pitchFamily="2" charset="2"/>
              </a:rPr>
              <a:t></a:t>
            </a:r>
            <a:r>
              <a:rPr lang="fr-FR" b="1" dirty="0" err="1"/>
              <a:t>Arvalis</a:t>
            </a:r>
            <a:r>
              <a:rPr lang="fr-FR" dirty="0"/>
              <a:t> : partenaire important des négoces et des </a:t>
            </a:r>
            <a:r>
              <a:rPr lang="fr-FR" dirty="0" smtClean="0"/>
              <a:t>coopératives, demandé </a:t>
            </a:r>
            <a:r>
              <a:rPr lang="fr-FR" dirty="0"/>
              <a:t>par les agriculteurs </a:t>
            </a:r>
          </a:p>
        </p:txBody>
      </p:sp>
      <p:graphicFrame>
        <p:nvGraphicFramePr>
          <p:cNvPr id="8" name="Graphique 7"/>
          <p:cNvGraphicFramePr>
            <a:graphicFrameLocks/>
          </p:cNvGraphicFramePr>
          <p:nvPr>
            <p:extLst>
              <p:ext uri="{D42A27DB-BD31-4B8C-83A1-F6EECF244321}">
                <p14:modId xmlns:p14="http://schemas.microsoft.com/office/powerpoint/2010/main" val="2558249304"/>
              </p:ext>
            </p:extLst>
          </p:nvPr>
        </p:nvGraphicFramePr>
        <p:xfrm>
          <a:off x="3059832" y="1540570"/>
          <a:ext cx="5832648" cy="2752526"/>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1058031" y="1983748"/>
            <a:ext cx="2088232" cy="1477328"/>
          </a:xfrm>
          <a:prstGeom prst="rect">
            <a:avLst/>
          </a:prstGeom>
          <a:noFill/>
        </p:spPr>
        <p:txBody>
          <a:bodyPr wrap="square" rtlCol="0">
            <a:spAutoFit/>
          </a:bodyPr>
          <a:lstStyle/>
          <a:p>
            <a:pPr algn="ctr"/>
            <a:r>
              <a:rPr lang="fr-FR" b="1" i="1" dirty="0"/>
              <a:t>Enquêtes auprès d’agriculteurs</a:t>
            </a:r>
          </a:p>
          <a:p>
            <a:pPr algn="ctr"/>
            <a:r>
              <a:rPr lang="fr-FR" dirty="0">
                <a:sym typeface="Wingdings" panose="05000000000000000000" pitchFamily="2" charset="2"/>
              </a:rPr>
              <a:t> 85 % des agriculteurs reçoivent du conseil</a:t>
            </a:r>
            <a:endParaRPr lang="fr-FR" dirty="0"/>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59</a:t>
            </a:fld>
            <a:endParaRPr lang="fr-FR"/>
          </a:p>
        </p:txBody>
      </p:sp>
      <p:grpSp>
        <p:nvGrpSpPr>
          <p:cNvPr id="7" name="Groupe 6"/>
          <p:cNvGrpSpPr/>
          <p:nvPr/>
        </p:nvGrpSpPr>
        <p:grpSpPr>
          <a:xfrm>
            <a:off x="-36513" y="1365"/>
            <a:ext cx="1094544" cy="6868282"/>
            <a:chOff x="-36513" y="-984"/>
            <a:chExt cx="1094544" cy="6868282"/>
          </a:xfrm>
        </p:grpSpPr>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5" name="ZoneTexte 14"/>
          <p:cNvSpPr txBox="1"/>
          <p:nvPr/>
        </p:nvSpPr>
        <p:spPr>
          <a:xfrm>
            <a:off x="6386835" y="4202967"/>
            <a:ext cx="2757165" cy="461665"/>
          </a:xfrm>
          <a:prstGeom prst="rect">
            <a:avLst/>
          </a:prstGeom>
          <a:noFill/>
        </p:spPr>
        <p:txBody>
          <a:bodyPr wrap="none" rtlCol="0">
            <a:spAutoFit/>
          </a:bodyPr>
          <a:lstStyle/>
          <a:p>
            <a:r>
              <a:rPr lang="fr-FR" sz="1200" i="1" dirty="0"/>
              <a:t>Sources : données terrain et télé</a:t>
            </a:r>
            <a:r>
              <a:rPr lang="en-US" sz="1200" i="1" dirty="0" err="1"/>
              <a:t>phonique</a:t>
            </a:r>
            <a:endParaRPr lang="en-US" sz="1200" i="1" dirty="0"/>
          </a:p>
          <a:p>
            <a:endParaRPr lang="fr-FR" sz="1200" i="1" dirty="0"/>
          </a:p>
        </p:txBody>
      </p:sp>
      <p:sp>
        <p:nvSpPr>
          <p:cNvPr id="1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3907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307901"/>
            <a:ext cx="7776864" cy="5433467"/>
          </a:xfrm>
        </p:spPr>
        <p:txBody>
          <a:bodyPr>
            <a:normAutofit/>
          </a:bodyPr>
          <a:lstStyle/>
          <a:p>
            <a:pPr marL="400050"/>
            <a:r>
              <a:rPr lang="fr-FR" sz="2000" dirty="0" smtClean="0"/>
              <a:t>OAD </a:t>
            </a:r>
            <a:r>
              <a:rPr lang="fr-FR" sz="2000" dirty="0"/>
              <a:t>depuis les années 90.  </a:t>
            </a:r>
          </a:p>
          <a:p>
            <a:pPr marL="57150" indent="0">
              <a:buNone/>
            </a:pPr>
            <a:r>
              <a:rPr lang="fr-FR" sz="2000" dirty="0">
                <a:sym typeface="Wingdings" panose="05000000000000000000" pitchFamily="2" charset="2"/>
              </a:rPr>
              <a:t> </a:t>
            </a:r>
            <a:r>
              <a:rPr lang="fr-FR" sz="2000" dirty="0"/>
              <a:t>quantité optimale aux moments des besoins</a:t>
            </a:r>
          </a:p>
          <a:p>
            <a:pPr marL="800100" lvl="1"/>
            <a:r>
              <a:rPr lang="fr-FR" sz="2000" dirty="0"/>
              <a:t>62% des producteurs de blé dur n’utilisent pas ces outils  (Arvalis, 2013) </a:t>
            </a:r>
          </a:p>
          <a:p>
            <a:pPr marL="800100" lvl="1"/>
            <a:r>
              <a:rPr lang="fr-FR" sz="2000" dirty="0"/>
              <a:t>Difficulté à maîtriser le rendement et la qualité malgré l’utilisation d’un OAD (BSA, 2015) </a:t>
            </a:r>
          </a:p>
          <a:p>
            <a:pPr marL="514350" indent="-457200"/>
            <a:endParaRPr lang="fr-FR" sz="2000" dirty="0"/>
          </a:p>
          <a:p>
            <a:pPr marL="57150" indent="0">
              <a:buNone/>
            </a:pPr>
            <a:r>
              <a:rPr lang="fr-FR" sz="2000" dirty="0">
                <a:sym typeface="Wingdings" panose="05000000000000000000" pitchFamily="2" charset="2"/>
              </a:rPr>
              <a:t> </a:t>
            </a:r>
            <a:r>
              <a:rPr lang="fr-FR" sz="2000" b="1" dirty="0"/>
              <a:t>Objectifs de la commande :</a:t>
            </a:r>
          </a:p>
          <a:p>
            <a:pPr marL="914400" lvl="1" indent="-457200"/>
            <a:r>
              <a:rPr lang="fr-FR" sz="2000" b="1" dirty="0"/>
              <a:t>Analyser les pratiques de fertilisation azotée du blé dur en zone méditerranéenne</a:t>
            </a:r>
          </a:p>
          <a:p>
            <a:pPr marL="914400" lvl="1" indent="-457200"/>
            <a:r>
              <a:rPr lang="fr-FR" sz="2000" b="1" dirty="0"/>
              <a:t>Dégager des pistes pour améliorer le processus de prise de décision notamment les outils d’aide à la décision (OAD)</a:t>
            </a:r>
          </a:p>
          <a:p>
            <a:endParaRPr lang="fr-FR" sz="2000" dirty="0"/>
          </a:p>
          <a:p>
            <a:endParaRPr lang="fr-FR" sz="20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Espace réservé du numéro de diapositive 1"/>
          <p:cNvSpPr>
            <a:spLocks noGrp="1"/>
          </p:cNvSpPr>
          <p:nvPr>
            <p:ph type="sldNum" sz="quarter" idx="12"/>
          </p:nvPr>
        </p:nvSpPr>
        <p:spPr/>
        <p:txBody>
          <a:bodyPr/>
          <a:lstStyle/>
          <a:p>
            <a:fld id="{F5AD09F1-7F1A-40E0-A08E-C80FD419D747}" type="slidenum">
              <a:rPr lang="fr-FR" smtClean="0"/>
              <a:t>6</a:t>
            </a:fld>
            <a:endParaRPr lang="fr-FR"/>
          </a:p>
        </p:txBody>
      </p:sp>
      <p:sp>
        <p:nvSpPr>
          <p:cNvPr id="12" name="Titre 8"/>
          <p:cNvSpPr>
            <a:spLocks noGrp="1"/>
          </p:cNvSpPr>
          <p:nvPr>
            <p:ph type="title"/>
          </p:nvPr>
        </p:nvSpPr>
        <p:spPr>
          <a:xfrm>
            <a:off x="1257300" y="260648"/>
            <a:ext cx="7635180" cy="1011752"/>
          </a:xfrm>
        </p:spPr>
        <p:txBody>
          <a:bodyPr>
            <a:normAutofit/>
          </a:bodyPr>
          <a:lstStyle/>
          <a:p>
            <a:r>
              <a:rPr lang="fr-FR" sz="4000" dirty="0">
                <a:solidFill>
                  <a:schemeClr val="accent2"/>
                </a:solidFill>
              </a:rPr>
              <a:t>II. Contexte de l’étude</a:t>
            </a: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111713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5360" y="107905"/>
            <a:ext cx="7193160" cy="921673"/>
          </a:xfrm>
        </p:spPr>
        <p:txBody>
          <a:bodyPr>
            <a:normAutofit/>
          </a:bodyPr>
          <a:lstStyle/>
          <a:p>
            <a:r>
              <a:rPr lang="fr-FR" sz="4000" dirty="0"/>
              <a:t>Différentes formes de conseil</a:t>
            </a:r>
          </a:p>
        </p:txBody>
      </p:sp>
      <p:sp>
        <p:nvSpPr>
          <p:cNvPr id="5" name="ZoneTexte 4"/>
          <p:cNvSpPr txBox="1"/>
          <p:nvPr/>
        </p:nvSpPr>
        <p:spPr>
          <a:xfrm>
            <a:off x="1403648" y="4149080"/>
            <a:ext cx="7536585" cy="2369880"/>
          </a:xfrm>
          <a:prstGeom prst="rect">
            <a:avLst/>
          </a:prstGeom>
          <a:noFill/>
        </p:spPr>
        <p:txBody>
          <a:bodyPr wrap="square" rtlCol="0">
            <a:spAutoFit/>
          </a:bodyPr>
          <a:lstStyle/>
          <a:p>
            <a:r>
              <a:rPr lang="fr-FR" b="1" i="1" dirty="0"/>
              <a:t>Point de vue des conseillers</a:t>
            </a:r>
          </a:p>
          <a:p>
            <a:pPr marL="285750" indent="-285750">
              <a:buFont typeface="Wingdings"/>
              <a:buChar char="à"/>
            </a:pPr>
            <a:r>
              <a:rPr lang="fr-FR" dirty="0">
                <a:sym typeface="Wingdings" panose="05000000000000000000" pitchFamily="2" charset="2"/>
              </a:rPr>
              <a:t>L</a:t>
            </a:r>
            <a:r>
              <a:rPr lang="fr-FR" dirty="0"/>
              <a:t>e conseil peut venir de la demande de l’agriculteur mais il y a aussi des tours de plaine réguliers de la part des conseillers.</a:t>
            </a:r>
          </a:p>
          <a:p>
            <a:endParaRPr lang="fr-FR" sz="1000" dirty="0"/>
          </a:p>
          <a:p>
            <a:r>
              <a:rPr lang="fr-FR" dirty="0">
                <a:sym typeface="Wingdings" panose="05000000000000000000" pitchFamily="2" charset="2"/>
              </a:rPr>
              <a:t> M</a:t>
            </a:r>
            <a:r>
              <a:rPr lang="fr-FR" dirty="0"/>
              <a:t>ail/téléphone/sms =&gt;  si </a:t>
            </a:r>
            <a:r>
              <a:rPr lang="fr-FR" b="1" dirty="0"/>
              <a:t>urgence ou question.</a:t>
            </a:r>
            <a:endParaRPr lang="fr-FR" b="1" i="1" dirty="0"/>
          </a:p>
          <a:p>
            <a:endParaRPr lang="fr-FR" sz="900" dirty="0"/>
          </a:p>
          <a:p>
            <a:r>
              <a:rPr lang="fr-FR" dirty="0">
                <a:sym typeface="Wingdings" panose="05000000000000000000" pitchFamily="2" charset="2"/>
              </a:rPr>
              <a:t> R</a:t>
            </a:r>
            <a:r>
              <a:rPr lang="fr-FR" dirty="0"/>
              <a:t>éunions et des rencontres sont organisées par les coopératives/négoces (parfois avec </a:t>
            </a:r>
            <a:r>
              <a:rPr lang="fr-FR" dirty="0" err="1"/>
              <a:t>Arvalis</a:t>
            </a:r>
            <a:r>
              <a:rPr lang="fr-FR" dirty="0"/>
              <a:t>), elles permettent de </a:t>
            </a:r>
            <a:r>
              <a:rPr lang="fr-FR" b="1" dirty="0"/>
              <a:t>réunir les agriculteurs </a:t>
            </a:r>
            <a:r>
              <a:rPr lang="fr-FR" dirty="0"/>
              <a:t>et de permettre </a:t>
            </a:r>
            <a:r>
              <a:rPr lang="fr-FR" b="1" dirty="0"/>
              <a:t>des discussions techniques</a:t>
            </a:r>
            <a:r>
              <a:rPr lang="fr-FR" dirty="0"/>
              <a:t>.</a:t>
            </a:r>
          </a:p>
        </p:txBody>
      </p:sp>
      <p:sp>
        <p:nvSpPr>
          <p:cNvPr id="3" name="ZoneTexte 2"/>
          <p:cNvSpPr txBox="1"/>
          <p:nvPr/>
        </p:nvSpPr>
        <p:spPr>
          <a:xfrm>
            <a:off x="1203344" y="1242882"/>
            <a:ext cx="2432453" cy="2585323"/>
          </a:xfrm>
          <a:prstGeom prst="rect">
            <a:avLst/>
          </a:prstGeom>
          <a:noFill/>
        </p:spPr>
        <p:txBody>
          <a:bodyPr wrap="square" rtlCol="0">
            <a:spAutoFit/>
          </a:bodyPr>
          <a:lstStyle/>
          <a:p>
            <a:r>
              <a:rPr lang="fr-FR" b="1" i="1" dirty="0"/>
              <a:t>Enquêtes auprès d’agriculteurs</a:t>
            </a:r>
          </a:p>
          <a:p>
            <a:r>
              <a:rPr lang="fr-FR" i="1" dirty="0">
                <a:sym typeface="Wingdings" panose="05000000000000000000" pitchFamily="2" charset="2"/>
              </a:rPr>
              <a:t>-</a:t>
            </a:r>
            <a:r>
              <a:rPr lang="fr-FR" dirty="0">
                <a:sym typeface="Wingdings" panose="05000000000000000000" pitchFamily="2" charset="2"/>
              </a:rPr>
              <a:t>Les visites sur le terrain </a:t>
            </a:r>
            <a:r>
              <a:rPr lang="fr-FR" dirty="0" smtClean="0">
                <a:sym typeface="Wingdings" panose="05000000000000000000" pitchFamily="2" charset="2"/>
              </a:rPr>
              <a:t>constituent </a:t>
            </a:r>
            <a:r>
              <a:rPr lang="fr-FR" dirty="0">
                <a:sym typeface="Wingdings" panose="05000000000000000000" pitchFamily="2" charset="2"/>
              </a:rPr>
              <a:t>la forme de conseil la plus fréquente</a:t>
            </a:r>
          </a:p>
          <a:p>
            <a:r>
              <a:rPr lang="fr-FR" dirty="0"/>
              <a:t>-Mais aussi : Mail/SMS/Appel/Email/Réunion</a:t>
            </a:r>
          </a:p>
        </p:txBody>
      </p:sp>
      <p:graphicFrame>
        <p:nvGraphicFramePr>
          <p:cNvPr id="6" name="Graphique 5"/>
          <p:cNvGraphicFramePr>
            <a:graphicFrameLocks/>
          </p:cNvGraphicFramePr>
          <p:nvPr>
            <p:extLst>
              <p:ext uri="{D42A27DB-BD31-4B8C-83A1-F6EECF244321}">
                <p14:modId xmlns:p14="http://schemas.microsoft.com/office/powerpoint/2010/main" val="260388483"/>
              </p:ext>
            </p:extLst>
          </p:nvPr>
        </p:nvGraphicFramePr>
        <p:xfrm>
          <a:off x="3482852" y="995121"/>
          <a:ext cx="5472608" cy="303123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F5AD09F1-7F1A-40E0-A08E-C80FD419D747}" type="slidenum">
              <a:rPr lang="fr-FR" smtClean="0"/>
              <a:t>60</a:t>
            </a:fld>
            <a:endParaRPr lang="fr-FR"/>
          </a:p>
        </p:txBody>
      </p:sp>
      <p:grpSp>
        <p:nvGrpSpPr>
          <p:cNvPr id="7" name="Groupe 6"/>
          <p:cNvGrpSpPr/>
          <p:nvPr/>
        </p:nvGrpSpPr>
        <p:grpSpPr>
          <a:xfrm>
            <a:off x="-36513" y="1365"/>
            <a:ext cx="1094544" cy="6868282"/>
            <a:chOff x="-36513" y="-984"/>
            <a:chExt cx="1094544" cy="6868282"/>
          </a:xfrm>
        </p:grpSpPr>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4" name="ZoneTexte 13"/>
          <p:cNvSpPr txBox="1"/>
          <p:nvPr/>
        </p:nvSpPr>
        <p:spPr>
          <a:xfrm>
            <a:off x="6300192" y="3918247"/>
            <a:ext cx="2757165" cy="461665"/>
          </a:xfrm>
          <a:prstGeom prst="rect">
            <a:avLst/>
          </a:prstGeom>
          <a:noFill/>
        </p:spPr>
        <p:txBody>
          <a:bodyPr wrap="none" rtlCol="0">
            <a:spAutoFit/>
          </a:bodyPr>
          <a:lstStyle/>
          <a:p>
            <a:r>
              <a:rPr lang="fr-FR" sz="1200" i="1" dirty="0"/>
              <a:t>Sources : données terrain et télé</a:t>
            </a:r>
            <a:r>
              <a:rPr lang="en-US" sz="1200" i="1" dirty="0" err="1"/>
              <a:t>phonique</a:t>
            </a:r>
            <a:endParaRPr lang="en-US" sz="1200" i="1" dirty="0"/>
          </a:p>
          <a:p>
            <a:endParaRPr lang="fr-FR" sz="1200" i="1" dirty="0"/>
          </a:p>
        </p:txBody>
      </p:sp>
      <p:sp>
        <p:nvSpPr>
          <p:cNvPr id="15"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09818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188640"/>
            <a:ext cx="7355160" cy="1143000"/>
          </a:xfrm>
        </p:spPr>
        <p:txBody>
          <a:bodyPr>
            <a:normAutofit fontScale="90000"/>
          </a:bodyPr>
          <a:lstStyle/>
          <a:p>
            <a:r>
              <a:rPr lang="fr-FR" dirty="0"/>
              <a:t>Un conseil pris en compte dans la majorité des cas</a:t>
            </a:r>
          </a:p>
        </p:txBody>
      </p:sp>
      <p:sp>
        <p:nvSpPr>
          <p:cNvPr id="3" name="Espace réservé du contenu 2"/>
          <p:cNvSpPr>
            <a:spLocks noGrp="1"/>
          </p:cNvSpPr>
          <p:nvPr>
            <p:ph idx="1"/>
          </p:nvPr>
        </p:nvSpPr>
        <p:spPr>
          <a:xfrm>
            <a:off x="1403648" y="4293096"/>
            <a:ext cx="7416824" cy="2448272"/>
          </a:xfrm>
        </p:spPr>
        <p:txBody>
          <a:bodyPr>
            <a:noAutofit/>
          </a:bodyPr>
          <a:lstStyle/>
          <a:p>
            <a:pPr marL="0" indent="0">
              <a:buNone/>
            </a:pPr>
            <a:r>
              <a:rPr lang="fr-FR" sz="1800" b="1" i="1" dirty="0"/>
              <a:t>Point de vue des conseillers</a:t>
            </a:r>
            <a:endParaRPr lang="fr-FR" sz="1800" dirty="0"/>
          </a:p>
          <a:p>
            <a:pPr>
              <a:buFont typeface="Wingdings"/>
              <a:buChar char="à"/>
            </a:pPr>
            <a:r>
              <a:rPr lang="fr-FR" sz="1800" dirty="0"/>
              <a:t>Grande diversité de prise en compte de leurs conseils. Selon la réceptivité de l’agriculteur, la fréquence du conseil est </a:t>
            </a:r>
            <a:r>
              <a:rPr lang="fr-FR" sz="1800" b="1" dirty="0" smtClean="0"/>
              <a:t>ajustée.</a:t>
            </a:r>
            <a:endParaRPr lang="fr-FR" sz="1800" b="1" dirty="0"/>
          </a:p>
          <a:p>
            <a:pPr marL="0" indent="0">
              <a:buNone/>
            </a:pPr>
            <a:r>
              <a:rPr lang="fr-FR" sz="1800" dirty="0">
                <a:sym typeface="Wingdings" panose="05000000000000000000" pitchFamily="2" charset="2"/>
              </a:rPr>
              <a:t> Mais </a:t>
            </a:r>
            <a:r>
              <a:rPr lang="fr-FR" sz="1800" dirty="0"/>
              <a:t>conscience que la « double casquette » (technique et commerciale) peut </a:t>
            </a:r>
            <a:r>
              <a:rPr lang="fr-FR" sz="1800" b="1" dirty="0"/>
              <a:t>gêner</a:t>
            </a:r>
            <a:r>
              <a:rPr lang="fr-FR" sz="1800" dirty="0"/>
              <a:t> à la prise en compte de leur conseil</a:t>
            </a:r>
          </a:p>
          <a:p>
            <a:pPr marL="400050" lvl="1" indent="0">
              <a:buNone/>
            </a:pPr>
            <a:r>
              <a:rPr lang="fr-FR" sz="1800" dirty="0">
                <a:sym typeface="Wingdings" panose="05000000000000000000" pitchFamily="2" charset="2"/>
              </a:rPr>
              <a:t> Plusieurs initiatives de conseil </a:t>
            </a:r>
            <a:r>
              <a:rPr lang="fr-FR" sz="1800" b="1" dirty="0">
                <a:sym typeface="Wingdings" panose="05000000000000000000" pitchFamily="2" charset="2"/>
              </a:rPr>
              <a:t>sans la « casquette commerciale »</a:t>
            </a:r>
            <a:r>
              <a:rPr lang="fr-FR" sz="1800" dirty="0">
                <a:sym typeface="Wingdings" panose="05000000000000000000" pitchFamily="2" charset="2"/>
              </a:rPr>
              <a:t> (notamment avec </a:t>
            </a:r>
            <a:r>
              <a:rPr lang="fr-FR" sz="1800" dirty="0" err="1">
                <a:sym typeface="Wingdings" panose="05000000000000000000" pitchFamily="2" charset="2"/>
              </a:rPr>
              <a:t>Arvalis</a:t>
            </a:r>
            <a:r>
              <a:rPr lang="fr-FR" sz="1800" dirty="0">
                <a:sym typeface="Wingdings" panose="05000000000000000000" pitchFamily="2" charset="2"/>
              </a:rPr>
              <a:t>)</a:t>
            </a:r>
            <a:endParaRPr lang="fr-FR" sz="1800" dirty="0"/>
          </a:p>
        </p:txBody>
      </p:sp>
      <p:graphicFrame>
        <p:nvGraphicFramePr>
          <p:cNvPr id="5" name="Graphique 4"/>
          <p:cNvGraphicFramePr>
            <a:graphicFrameLocks/>
          </p:cNvGraphicFramePr>
          <p:nvPr>
            <p:extLst>
              <p:ext uri="{D42A27DB-BD31-4B8C-83A1-F6EECF244321}">
                <p14:modId xmlns:p14="http://schemas.microsoft.com/office/powerpoint/2010/main" val="592190093"/>
              </p:ext>
            </p:extLst>
          </p:nvPr>
        </p:nvGraphicFramePr>
        <p:xfrm>
          <a:off x="2411760" y="1412776"/>
          <a:ext cx="5760640"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F5AD09F1-7F1A-40E0-A08E-C80FD419D747}" type="slidenum">
              <a:rPr lang="fr-FR" smtClean="0"/>
              <a:t>61</a:t>
            </a:fld>
            <a:endParaRPr lang="fr-FR"/>
          </a:p>
        </p:txBody>
      </p:sp>
      <p:grpSp>
        <p:nvGrpSpPr>
          <p:cNvPr id="7" name="Groupe 6"/>
          <p:cNvGrpSpPr/>
          <p:nvPr/>
        </p:nvGrpSpPr>
        <p:grpSpPr>
          <a:xfrm>
            <a:off x="-36513" y="1365"/>
            <a:ext cx="1094544" cy="6868282"/>
            <a:chOff x="-36513" y="-984"/>
            <a:chExt cx="1094544" cy="6868282"/>
          </a:xfrm>
        </p:grpSpPr>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4" name="ZoneTexte 13"/>
          <p:cNvSpPr txBox="1"/>
          <p:nvPr/>
        </p:nvSpPr>
        <p:spPr>
          <a:xfrm>
            <a:off x="6228184" y="4191808"/>
            <a:ext cx="2757165" cy="461665"/>
          </a:xfrm>
          <a:prstGeom prst="rect">
            <a:avLst/>
          </a:prstGeom>
          <a:noFill/>
        </p:spPr>
        <p:txBody>
          <a:bodyPr wrap="none" rtlCol="0">
            <a:spAutoFit/>
          </a:bodyPr>
          <a:lstStyle/>
          <a:p>
            <a:r>
              <a:rPr lang="fr-FR" sz="1200" i="1" dirty="0"/>
              <a:t>Sources : données terrain et télé</a:t>
            </a:r>
            <a:r>
              <a:rPr lang="en-US" sz="1200" i="1" dirty="0" err="1"/>
              <a:t>phonique</a:t>
            </a:r>
            <a:endParaRPr lang="en-US" sz="1200" i="1" dirty="0"/>
          </a:p>
          <a:p>
            <a:endParaRPr lang="fr-FR" sz="1200" i="1" dirty="0"/>
          </a:p>
        </p:txBody>
      </p:sp>
      <p:sp>
        <p:nvSpPr>
          <p:cNvPr id="15"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880121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0084" y="188640"/>
            <a:ext cx="7362206" cy="1143000"/>
          </a:xfrm>
        </p:spPr>
        <p:txBody>
          <a:bodyPr>
            <a:normAutofit fontScale="90000"/>
          </a:bodyPr>
          <a:lstStyle/>
          <a:p>
            <a:r>
              <a:rPr lang="fr-FR" dirty="0"/>
              <a:t>Un conseil étalé sur l’année avec certaines périodes critiques</a:t>
            </a:r>
          </a:p>
        </p:txBody>
      </p:sp>
      <p:graphicFrame>
        <p:nvGraphicFramePr>
          <p:cNvPr id="6" name="Graphique 5"/>
          <p:cNvGraphicFramePr>
            <a:graphicFrameLocks/>
          </p:cNvGraphicFramePr>
          <p:nvPr>
            <p:extLst>
              <p:ext uri="{D42A27DB-BD31-4B8C-83A1-F6EECF244321}">
                <p14:modId xmlns:p14="http://schemas.microsoft.com/office/powerpoint/2010/main" val="1572186774"/>
              </p:ext>
            </p:extLst>
          </p:nvPr>
        </p:nvGraphicFramePr>
        <p:xfrm>
          <a:off x="4499992" y="1268760"/>
          <a:ext cx="4477789"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2701086556"/>
              </p:ext>
            </p:extLst>
          </p:nvPr>
        </p:nvGraphicFramePr>
        <p:xfrm>
          <a:off x="1058031" y="1340493"/>
          <a:ext cx="4093156" cy="3533334"/>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1324594" y="4725144"/>
            <a:ext cx="7653187" cy="1754326"/>
          </a:xfrm>
          <a:prstGeom prst="rect">
            <a:avLst/>
          </a:prstGeom>
          <a:noFill/>
        </p:spPr>
        <p:txBody>
          <a:bodyPr wrap="square" rtlCol="0">
            <a:spAutoFit/>
          </a:bodyPr>
          <a:lstStyle/>
          <a:p>
            <a:pPr algn="just"/>
            <a:r>
              <a:rPr lang="fr-FR" b="1" i="1" dirty="0"/>
              <a:t>Point de vue des conseillers :</a:t>
            </a:r>
          </a:p>
          <a:p>
            <a:pPr algn="just"/>
            <a:r>
              <a:rPr lang="fr-FR" dirty="0">
                <a:sym typeface="Wingdings" panose="05000000000000000000" pitchFamily="2" charset="2"/>
              </a:rPr>
              <a:t> Conseil : de l’achat à la récolte</a:t>
            </a:r>
            <a:endParaRPr lang="fr-FR" b="1" dirty="0"/>
          </a:p>
          <a:p>
            <a:pPr algn="just"/>
            <a:r>
              <a:rPr lang="fr-FR" dirty="0">
                <a:sym typeface="Wingdings" panose="05000000000000000000" pitchFamily="2" charset="2"/>
              </a:rPr>
              <a:t></a:t>
            </a:r>
            <a:r>
              <a:rPr lang="fr-FR" dirty="0"/>
              <a:t>Les conseillers sont beaucoup sollicités pour le stade épi 1cm ou pour le 3</a:t>
            </a:r>
            <a:r>
              <a:rPr lang="fr-FR" baseline="30000" dirty="0"/>
              <a:t>ème</a:t>
            </a:r>
            <a:r>
              <a:rPr lang="fr-FR" dirty="0"/>
              <a:t> apport.</a:t>
            </a:r>
          </a:p>
          <a:p>
            <a:pPr algn="just"/>
            <a:r>
              <a:rPr lang="fr-FR" dirty="0">
                <a:sym typeface="Wingdings" panose="05000000000000000000" pitchFamily="2" charset="2"/>
              </a:rPr>
              <a:t></a:t>
            </a:r>
            <a:r>
              <a:rPr lang="fr-FR" dirty="0"/>
              <a:t>De plus, il y a des </a:t>
            </a:r>
            <a:r>
              <a:rPr lang="fr-FR" b="1" dirty="0"/>
              <a:t>réajustements en cours de campagne</a:t>
            </a:r>
            <a:r>
              <a:rPr lang="fr-FR" dirty="0"/>
              <a:t> (reliquats et OAD) mais aussi des </a:t>
            </a:r>
            <a:r>
              <a:rPr lang="fr-FR" b="1" dirty="0"/>
              <a:t>réajustements  réglementaires </a:t>
            </a:r>
            <a:r>
              <a:rPr lang="fr-FR" dirty="0"/>
              <a:t>(directive nitrate).</a:t>
            </a:r>
          </a:p>
        </p:txBody>
      </p:sp>
      <p:sp>
        <p:nvSpPr>
          <p:cNvPr id="4" name="Espace réservé du numéro de diapositive 3"/>
          <p:cNvSpPr>
            <a:spLocks noGrp="1"/>
          </p:cNvSpPr>
          <p:nvPr>
            <p:ph type="sldNum" sz="quarter" idx="12"/>
          </p:nvPr>
        </p:nvSpPr>
        <p:spPr/>
        <p:txBody>
          <a:bodyPr/>
          <a:lstStyle/>
          <a:p>
            <a:fld id="{F5AD09F1-7F1A-40E0-A08E-C80FD419D747}" type="slidenum">
              <a:rPr lang="fr-FR" smtClean="0"/>
              <a:t>62</a:t>
            </a:fld>
            <a:endParaRPr lang="fr-FR"/>
          </a:p>
        </p:txBody>
      </p:sp>
      <p:grpSp>
        <p:nvGrpSpPr>
          <p:cNvPr id="9" name="Groupe 8"/>
          <p:cNvGrpSpPr/>
          <p:nvPr/>
        </p:nvGrpSpPr>
        <p:grpSpPr>
          <a:xfrm>
            <a:off x="-36513" y="1365"/>
            <a:ext cx="1094544" cy="6868282"/>
            <a:chOff x="-36513" y="-984"/>
            <a:chExt cx="1094544" cy="6868282"/>
          </a:xfrm>
        </p:grpSpPr>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6">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9"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10">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6" name="ZoneTexte 15"/>
          <p:cNvSpPr txBox="1"/>
          <p:nvPr/>
        </p:nvSpPr>
        <p:spPr>
          <a:xfrm>
            <a:off x="6386193" y="4848290"/>
            <a:ext cx="2757165" cy="461665"/>
          </a:xfrm>
          <a:prstGeom prst="rect">
            <a:avLst/>
          </a:prstGeom>
          <a:noFill/>
        </p:spPr>
        <p:txBody>
          <a:bodyPr wrap="none" rtlCol="0">
            <a:spAutoFit/>
          </a:bodyPr>
          <a:lstStyle/>
          <a:p>
            <a:r>
              <a:rPr lang="fr-FR" sz="1200" i="1" dirty="0"/>
              <a:t>Sources : données terrain et télé</a:t>
            </a:r>
            <a:r>
              <a:rPr lang="en-US" sz="1200" i="1" dirty="0" err="1"/>
              <a:t>phonique</a:t>
            </a:r>
            <a:endParaRPr lang="en-US" sz="1200" i="1" dirty="0"/>
          </a:p>
          <a:p>
            <a:endParaRPr lang="fr-FR" sz="1200" i="1" dirty="0"/>
          </a:p>
        </p:txBody>
      </p:sp>
      <p:sp>
        <p:nvSpPr>
          <p:cNvPr id="1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916015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59632" y="2720063"/>
            <a:ext cx="7772400" cy="1500187"/>
          </a:xfrm>
        </p:spPr>
        <p:txBody>
          <a:bodyPr>
            <a:normAutofit/>
          </a:bodyPr>
          <a:lstStyle/>
          <a:p>
            <a:r>
              <a:rPr lang="fr-FR" sz="4400" dirty="0">
                <a:solidFill>
                  <a:schemeClr val="accent5">
                    <a:lumMod val="75000"/>
                  </a:schemeClr>
                </a:solidFill>
              </a:rPr>
              <a:t>II. Etat des lieux sur la place et l’utilisation des OAD</a:t>
            </a:r>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Espace réservé du numéro de diapositive 10"/>
          <p:cNvSpPr>
            <a:spLocks noGrp="1"/>
          </p:cNvSpPr>
          <p:nvPr>
            <p:ph type="sldNum" sz="quarter" idx="12"/>
          </p:nvPr>
        </p:nvSpPr>
        <p:spPr/>
        <p:txBody>
          <a:bodyPr/>
          <a:lstStyle/>
          <a:p>
            <a:fld id="{F5AD09F1-7F1A-40E0-A08E-C80FD419D747}" type="slidenum">
              <a:rPr lang="fr-FR" smtClean="0"/>
              <a:t>63</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301261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graphicFrame>
        <p:nvGraphicFramePr>
          <p:cNvPr id="11" name="Espace réservé du contenu 3"/>
          <p:cNvGraphicFramePr>
            <a:graphicFrameLocks/>
          </p:cNvGraphicFramePr>
          <p:nvPr>
            <p:extLst>
              <p:ext uri="{D42A27DB-BD31-4B8C-83A1-F6EECF244321}">
                <p14:modId xmlns:p14="http://schemas.microsoft.com/office/powerpoint/2010/main" val="92996153"/>
              </p:ext>
            </p:extLst>
          </p:nvPr>
        </p:nvGraphicFramePr>
        <p:xfrm>
          <a:off x="1098870" y="2079193"/>
          <a:ext cx="8045130" cy="4113603"/>
        </p:xfrm>
        <a:graphic>
          <a:graphicData uri="http://schemas.openxmlformats.org/drawingml/2006/table">
            <a:tbl>
              <a:tblPr firstRow="1" firstCol="1" bandRow="1">
                <a:tableStyleId>{5C22544A-7EE6-4342-B048-85BDC9FD1C3A}</a:tableStyleId>
              </a:tblPr>
              <a:tblGrid>
                <a:gridCol w="2681710">
                  <a:extLst>
                    <a:ext uri="{9D8B030D-6E8A-4147-A177-3AD203B41FA5}">
                      <a16:colId xmlns="" xmlns:a16="http://schemas.microsoft.com/office/drawing/2014/main" val="20000"/>
                    </a:ext>
                  </a:extLst>
                </a:gridCol>
                <a:gridCol w="2681710">
                  <a:extLst>
                    <a:ext uri="{9D8B030D-6E8A-4147-A177-3AD203B41FA5}">
                      <a16:colId xmlns="" xmlns:a16="http://schemas.microsoft.com/office/drawing/2014/main" val="20001"/>
                    </a:ext>
                  </a:extLst>
                </a:gridCol>
                <a:gridCol w="2681710">
                  <a:extLst>
                    <a:ext uri="{9D8B030D-6E8A-4147-A177-3AD203B41FA5}">
                      <a16:colId xmlns="" xmlns:a16="http://schemas.microsoft.com/office/drawing/2014/main" val="20002"/>
                    </a:ext>
                  </a:extLst>
                </a:gridCol>
              </a:tblGrid>
              <a:tr h="1371201">
                <a:tc>
                  <a:txBody>
                    <a:bodyPr/>
                    <a:lstStyle/>
                    <a:p>
                      <a:pPr algn="r"/>
                      <a:r>
                        <a:rPr lang="fr-FR" dirty="0"/>
                        <a:t>Préconisation</a:t>
                      </a:r>
                    </a:p>
                    <a:p>
                      <a:pPr algn="r"/>
                      <a:r>
                        <a:rPr lang="fr-FR" dirty="0"/>
                        <a:t>de</a:t>
                      </a:r>
                    </a:p>
                    <a:p>
                      <a:pPr algn="r"/>
                      <a:r>
                        <a:rPr lang="fr-FR" dirty="0"/>
                        <a:t>l’OAD</a:t>
                      </a:r>
                    </a:p>
                  </a:txBody>
                  <a:tcPr anchor="ctr"/>
                </a:tc>
                <a:tc>
                  <a:txBody>
                    <a:bodyPr/>
                    <a:lstStyle/>
                    <a:p>
                      <a:pPr algn="ctr"/>
                      <a:r>
                        <a:rPr lang="fr-FR" dirty="0"/>
                        <a:t>Apport</a:t>
                      </a:r>
                    </a:p>
                  </a:txBody>
                  <a:tcPr anchor="ctr"/>
                </a:tc>
                <a:tc>
                  <a:txBody>
                    <a:bodyPr/>
                    <a:lstStyle/>
                    <a:p>
                      <a:pPr algn="ctr"/>
                      <a:r>
                        <a:rPr lang="fr-FR" dirty="0"/>
                        <a:t>Pas d’apport</a:t>
                      </a:r>
                    </a:p>
                  </a:txBody>
                  <a:tcPr anchor="ctr"/>
                </a:tc>
                <a:extLst>
                  <a:ext uri="{0D108BD9-81ED-4DB2-BD59-A6C34878D82A}">
                    <a16:rowId xmlns="" xmlns:a16="http://schemas.microsoft.com/office/drawing/2014/main" val="10000"/>
                  </a:ext>
                </a:extLst>
              </a:tr>
              <a:tr h="1371201">
                <a:tc>
                  <a:txBody>
                    <a:bodyPr/>
                    <a:lstStyle/>
                    <a:p>
                      <a:pPr algn="ctr"/>
                      <a:r>
                        <a:rPr lang="fr-FR" dirty="0"/>
                        <a:t>Il faut apporter de l’azote</a:t>
                      </a:r>
                    </a:p>
                  </a:txBody>
                  <a:tcPr anchor="ctr"/>
                </a:tc>
                <a:tc>
                  <a:txBody>
                    <a:bodyPr/>
                    <a:lstStyle/>
                    <a:p>
                      <a:pPr algn="ctr"/>
                      <a:r>
                        <a:rPr lang="fr-FR" dirty="0"/>
                        <a:t>Gain</a:t>
                      </a:r>
                      <a:r>
                        <a:rPr lang="fr-FR" baseline="0" dirty="0"/>
                        <a:t> de rendement</a:t>
                      </a:r>
                    </a:p>
                  </a:txBody>
                  <a:tcPr anchor="ctr">
                    <a:solidFill>
                      <a:srgbClr val="92D050"/>
                    </a:solidFill>
                  </a:tcPr>
                </a:tc>
                <a:tc>
                  <a:txBody>
                    <a:bodyPr/>
                    <a:lstStyle/>
                    <a:p>
                      <a:pPr algn="ctr"/>
                      <a:r>
                        <a:rPr lang="fr-FR" dirty="0"/>
                        <a:t>Perte</a:t>
                      </a:r>
                      <a:r>
                        <a:rPr lang="fr-FR" baseline="0" dirty="0"/>
                        <a:t> de rendement</a:t>
                      </a:r>
                    </a:p>
                  </a:txBody>
                  <a:tcPr anchor="ctr">
                    <a:solidFill>
                      <a:schemeClr val="accent2"/>
                    </a:solidFill>
                  </a:tcPr>
                </a:tc>
                <a:extLst>
                  <a:ext uri="{0D108BD9-81ED-4DB2-BD59-A6C34878D82A}">
                    <a16:rowId xmlns="" xmlns:a16="http://schemas.microsoft.com/office/drawing/2014/main" val="10001"/>
                  </a:ext>
                </a:extLst>
              </a:tr>
              <a:tr h="1371201">
                <a:tc>
                  <a:txBody>
                    <a:bodyPr/>
                    <a:lstStyle/>
                    <a:p>
                      <a:pPr algn="ctr"/>
                      <a:r>
                        <a:rPr lang="fr-FR" dirty="0"/>
                        <a:t>Il</a:t>
                      </a:r>
                      <a:r>
                        <a:rPr lang="fr-FR" baseline="0" dirty="0"/>
                        <a:t> ne faut pas apporter de l’azote</a:t>
                      </a:r>
                      <a:endParaRPr lang="fr-FR" dirty="0"/>
                    </a:p>
                  </a:txBody>
                  <a:tcPr anchor="ctr"/>
                </a:tc>
                <a:tc>
                  <a:txBody>
                    <a:bodyPr/>
                    <a:lstStyle/>
                    <a:p>
                      <a:pPr algn="ctr"/>
                      <a:r>
                        <a:rPr lang="fr-FR" dirty="0"/>
                        <a:t>Surfertilisation</a:t>
                      </a:r>
                    </a:p>
                  </a:txBody>
                  <a:tcPr anchor="ctr">
                    <a:solidFill>
                      <a:schemeClr val="accent2"/>
                    </a:solidFill>
                  </a:tcPr>
                </a:tc>
                <a:tc>
                  <a:txBody>
                    <a:bodyPr/>
                    <a:lstStyle/>
                    <a:p>
                      <a:pPr algn="ctr"/>
                      <a:r>
                        <a:rPr lang="fr-FR" dirty="0"/>
                        <a:t>Economie</a:t>
                      </a:r>
                      <a:r>
                        <a:rPr lang="fr-FR" baseline="0" dirty="0"/>
                        <a:t> d’intrants</a:t>
                      </a:r>
                      <a:endParaRPr lang="fr-FR" dirty="0"/>
                    </a:p>
                  </a:txBody>
                  <a:tcPr anchor="ctr">
                    <a:solidFill>
                      <a:srgbClr val="92D050"/>
                    </a:solidFill>
                  </a:tcPr>
                </a:tc>
                <a:extLst>
                  <a:ext uri="{0D108BD9-81ED-4DB2-BD59-A6C34878D82A}">
                    <a16:rowId xmlns="" xmlns:a16="http://schemas.microsoft.com/office/drawing/2014/main" val="10002"/>
                  </a:ext>
                </a:extLst>
              </a:tr>
            </a:tbl>
          </a:graphicData>
        </a:graphic>
      </p:graphicFrame>
      <p:sp>
        <p:nvSpPr>
          <p:cNvPr id="2" name="Espace réservé du numéro de diapositive 1"/>
          <p:cNvSpPr>
            <a:spLocks noGrp="1"/>
          </p:cNvSpPr>
          <p:nvPr>
            <p:ph type="sldNum" sz="quarter" idx="12"/>
          </p:nvPr>
        </p:nvSpPr>
        <p:spPr/>
        <p:txBody>
          <a:bodyPr/>
          <a:lstStyle/>
          <a:p>
            <a:fld id="{F5AD09F1-7F1A-40E0-A08E-C80FD419D747}" type="slidenum">
              <a:rPr lang="fr-FR" smtClean="0"/>
              <a:t>64</a:t>
            </a:fld>
            <a:endParaRPr lang="fr-FR"/>
          </a:p>
        </p:txBody>
      </p:sp>
      <p:sp>
        <p:nvSpPr>
          <p:cNvPr id="3" name="ZoneTexte 2"/>
          <p:cNvSpPr txBox="1"/>
          <p:nvPr/>
        </p:nvSpPr>
        <p:spPr>
          <a:xfrm>
            <a:off x="1547664" y="1133771"/>
            <a:ext cx="7272808" cy="646331"/>
          </a:xfrm>
          <a:prstGeom prst="rect">
            <a:avLst/>
          </a:prstGeom>
          <a:noFill/>
        </p:spPr>
        <p:txBody>
          <a:bodyPr wrap="square" rtlCol="0">
            <a:spAutoFit/>
          </a:bodyPr>
          <a:lstStyle/>
          <a:p>
            <a:r>
              <a:rPr lang="fr-FR" dirty="0" smtClean="0">
                <a:sym typeface="Wingdings" panose="05000000000000000000" pitchFamily="2" charset="2"/>
              </a:rPr>
              <a:t> </a:t>
            </a:r>
            <a:r>
              <a:rPr lang="fr-FR" dirty="0" smtClean="0"/>
              <a:t>Outil </a:t>
            </a:r>
            <a:r>
              <a:rPr lang="fr-FR" dirty="0"/>
              <a:t>d’Aide à la Décision : association d’un indicateur (teneur en azote du blé) à une règle de décision (apport ou non d’azote).</a:t>
            </a:r>
          </a:p>
        </p:txBody>
      </p:sp>
      <p:sp>
        <p:nvSpPr>
          <p:cNvPr id="12" name="Titre 1"/>
          <p:cNvSpPr txBox="1">
            <a:spLocks/>
          </p:cNvSpPr>
          <p:nvPr/>
        </p:nvSpPr>
        <p:spPr>
          <a:xfrm>
            <a:off x="2843808" y="130619"/>
            <a:ext cx="4929716" cy="77810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a:t>Rappels sur les OAD</a:t>
            </a: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819870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5AD09F1-7F1A-40E0-A08E-C80FD419D747}" type="slidenum">
              <a:rPr lang="fr-FR" smtClean="0"/>
              <a:t>65</a:t>
            </a:fld>
            <a:endParaRPr lang="fr-FR"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Titre 1"/>
          <p:cNvSpPr txBox="1">
            <a:spLocks/>
          </p:cNvSpPr>
          <p:nvPr/>
        </p:nvSpPr>
        <p:spPr>
          <a:xfrm>
            <a:off x="2350797" y="224511"/>
            <a:ext cx="4929716" cy="8715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a:t>Les OAD existant</a:t>
            </a:r>
          </a:p>
        </p:txBody>
      </p:sp>
      <p:sp>
        <p:nvSpPr>
          <p:cNvPr id="18"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
        <p:nvSpPr>
          <p:cNvPr id="12" name="ZoneTexte 11"/>
          <p:cNvSpPr txBox="1"/>
          <p:nvPr/>
        </p:nvSpPr>
        <p:spPr>
          <a:xfrm>
            <a:off x="1205608" y="1187047"/>
            <a:ext cx="7481192" cy="5355312"/>
          </a:xfrm>
          <a:prstGeom prst="rect">
            <a:avLst/>
          </a:prstGeom>
          <a:noFill/>
        </p:spPr>
        <p:txBody>
          <a:bodyPr wrap="square" rtlCol="0">
            <a:spAutoFit/>
          </a:bodyPr>
          <a:lstStyle/>
          <a:p>
            <a:pPr algn="just"/>
            <a:r>
              <a:rPr lang="fr-FR" dirty="0"/>
              <a:t>Calcul de la dose prévisionnelle </a:t>
            </a:r>
            <a:r>
              <a:rPr lang="fr-FR" dirty="0" smtClean="0"/>
              <a:t>: </a:t>
            </a:r>
            <a:r>
              <a:rPr lang="fr-FR" dirty="0" err="1" smtClean="0"/>
              <a:t>MesParcelles</a:t>
            </a:r>
            <a:r>
              <a:rPr lang="fr-FR" dirty="0" smtClean="0"/>
              <a:t> (200-300€/an), </a:t>
            </a:r>
            <a:r>
              <a:rPr lang="fr-FR" dirty="0" err="1"/>
              <a:t>Geofolia</a:t>
            </a:r>
            <a:r>
              <a:rPr lang="fr-FR" dirty="0"/>
              <a:t>, </a:t>
            </a:r>
            <a:r>
              <a:rPr lang="fr-FR" dirty="0" smtClean="0"/>
              <a:t>		</a:t>
            </a:r>
            <a:r>
              <a:rPr lang="fr-FR" dirty="0"/>
              <a:t>	 </a:t>
            </a:r>
            <a:r>
              <a:rPr lang="fr-FR" dirty="0" smtClean="0"/>
              <a:t>               </a:t>
            </a:r>
            <a:r>
              <a:rPr lang="fr-FR" dirty="0" err="1" smtClean="0"/>
              <a:t>Ferti</a:t>
            </a:r>
            <a:r>
              <a:rPr lang="fr-FR" dirty="0" smtClean="0"/>
              <a:t>-express/</a:t>
            </a:r>
            <a:r>
              <a:rPr lang="fr-FR" dirty="0" err="1" smtClean="0"/>
              <a:t>Fertiweb</a:t>
            </a:r>
            <a:r>
              <a:rPr lang="fr-FR" dirty="0" smtClean="0"/>
              <a:t>, </a:t>
            </a:r>
            <a:r>
              <a:rPr lang="fr-FR" dirty="0" err="1" smtClean="0"/>
              <a:t>Nutriplan</a:t>
            </a:r>
            <a:r>
              <a:rPr lang="fr-FR" dirty="0"/>
              <a:t>, </a:t>
            </a:r>
            <a:r>
              <a:rPr lang="fr-FR" dirty="0" smtClean="0"/>
              <a:t>			                </a:t>
            </a:r>
            <a:r>
              <a:rPr lang="fr-FR" dirty="0" err="1" smtClean="0"/>
              <a:t>Azofert</a:t>
            </a:r>
            <a:r>
              <a:rPr lang="fr-FR" dirty="0" smtClean="0"/>
              <a:t>, </a:t>
            </a:r>
            <a:r>
              <a:rPr lang="fr-FR" dirty="0" err="1" smtClean="0"/>
              <a:t>Epicles</a:t>
            </a:r>
            <a:r>
              <a:rPr lang="fr-FR" dirty="0"/>
              <a:t>, </a:t>
            </a:r>
            <a:r>
              <a:rPr lang="fr-FR" dirty="0" err="1" smtClean="0"/>
              <a:t>Nitratest</a:t>
            </a:r>
            <a:endParaRPr lang="fr-FR" dirty="0" smtClean="0"/>
          </a:p>
          <a:p>
            <a:pPr algn="just"/>
            <a:endParaRPr lang="fr-FR" dirty="0"/>
          </a:p>
          <a:p>
            <a:pPr algn="just"/>
            <a:r>
              <a:rPr lang="fr-FR" dirty="0"/>
              <a:t>Date d’apport </a:t>
            </a:r>
            <a:r>
              <a:rPr lang="fr-FR" dirty="0" smtClean="0"/>
              <a:t>: </a:t>
            </a:r>
            <a:r>
              <a:rPr lang="fr-FR" dirty="0"/>
              <a:t>Bande double </a:t>
            </a:r>
            <a:r>
              <a:rPr lang="fr-FR" dirty="0" smtClean="0"/>
              <a:t>densité</a:t>
            </a:r>
          </a:p>
          <a:p>
            <a:pPr algn="just"/>
            <a:endParaRPr lang="fr-FR" dirty="0"/>
          </a:p>
          <a:p>
            <a:pPr algn="just"/>
            <a:r>
              <a:rPr lang="fr-FR" dirty="0" smtClean="0"/>
              <a:t>Date d’apport &amp; quantité à apporter : </a:t>
            </a:r>
            <a:r>
              <a:rPr lang="fr-FR" dirty="0" err="1" smtClean="0"/>
              <a:t>Jubil</a:t>
            </a:r>
            <a:r>
              <a:rPr lang="fr-FR" dirty="0" smtClean="0"/>
              <a:t> (500 à 800€ pour la </a:t>
            </a:r>
            <a:r>
              <a:rPr lang="fr-FR" dirty="0" err="1" smtClean="0"/>
              <a:t>malette</a:t>
            </a:r>
            <a:r>
              <a:rPr lang="fr-FR" dirty="0" smtClean="0"/>
              <a:t>), 				   </a:t>
            </a:r>
            <a:r>
              <a:rPr lang="fr-FR" dirty="0" err="1" smtClean="0"/>
              <a:t>Ramses</a:t>
            </a:r>
            <a:r>
              <a:rPr lang="fr-FR" dirty="0" smtClean="0"/>
              <a:t> (90€/parcelle/an), N tester 				   (1450€), </a:t>
            </a:r>
            <a:r>
              <a:rPr lang="fr-FR" dirty="0" smtClean="0"/>
              <a:t>NS </a:t>
            </a:r>
            <a:r>
              <a:rPr lang="fr-FR" dirty="0" err="1" smtClean="0"/>
              <a:t>Digites</a:t>
            </a:r>
            <a:r>
              <a:rPr lang="fr-FR" dirty="0" smtClean="0"/>
              <a:t>, GPN-Pilot 				   (</a:t>
            </a:r>
            <a:r>
              <a:rPr lang="fr-FR" dirty="0" smtClean="0"/>
              <a:t>3500€), </a:t>
            </a:r>
            <a:r>
              <a:rPr lang="fr-FR" dirty="0" smtClean="0"/>
              <a:t>N-</a:t>
            </a:r>
            <a:r>
              <a:rPr lang="fr-FR" dirty="0" err="1" smtClean="0"/>
              <a:t>Sensor</a:t>
            </a:r>
            <a:r>
              <a:rPr lang="fr-FR" dirty="0" smtClean="0"/>
              <a:t> </a:t>
            </a:r>
            <a:r>
              <a:rPr lang="fr-FR" dirty="0" smtClean="0"/>
              <a:t>(20 à 30 000€), </a:t>
            </a:r>
            <a:r>
              <a:rPr lang="fr-FR" dirty="0" smtClean="0"/>
              <a:t>				   </a:t>
            </a:r>
            <a:r>
              <a:rPr lang="fr-FR" dirty="0" err="1" smtClean="0"/>
              <a:t>Dualex</a:t>
            </a:r>
            <a:r>
              <a:rPr lang="fr-FR" dirty="0" smtClean="0"/>
              <a:t>, Multiplex</a:t>
            </a:r>
            <a:r>
              <a:rPr lang="fr-FR" dirty="0" smtClean="0"/>
              <a:t>, </a:t>
            </a:r>
            <a:r>
              <a:rPr lang="fr-FR" dirty="0" err="1" smtClean="0"/>
              <a:t>MiniVeg</a:t>
            </a:r>
            <a:r>
              <a:rPr lang="fr-FR" dirty="0" smtClean="0"/>
              <a:t> </a:t>
            </a:r>
            <a:r>
              <a:rPr lang="fr-FR" dirty="0"/>
              <a:t>(45 </a:t>
            </a:r>
            <a:r>
              <a:rPr lang="fr-FR" dirty="0" smtClean="0"/>
              <a:t>				   000</a:t>
            </a:r>
            <a:r>
              <a:rPr lang="fr-FR" dirty="0"/>
              <a:t>€),</a:t>
            </a:r>
            <a:r>
              <a:rPr lang="fr-FR" dirty="0" smtClean="0"/>
              <a:t> </a:t>
            </a:r>
            <a:r>
              <a:rPr lang="fr-FR" dirty="0" err="1" smtClean="0"/>
              <a:t>CropSpec</a:t>
            </a:r>
            <a:r>
              <a:rPr lang="fr-FR" dirty="0" smtClean="0"/>
              <a:t>, </a:t>
            </a:r>
            <a:r>
              <a:rPr lang="fr-FR" dirty="0" err="1" smtClean="0"/>
              <a:t>SATscan</a:t>
            </a:r>
            <a:r>
              <a:rPr lang="fr-FR" dirty="0" smtClean="0"/>
              <a:t>,</a:t>
            </a:r>
            <a:r>
              <a:rPr lang="fr-FR" dirty="0"/>
              <a:t> </a:t>
            </a:r>
            <a:r>
              <a:rPr lang="fr-FR" dirty="0" smtClean="0"/>
              <a:t>					   </a:t>
            </a:r>
            <a:r>
              <a:rPr lang="fr-FR" dirty="0" err="1" smtClean="0"/>
              <a:t>Greenseeker</a:t>
            </a:r>
            <a:r>
              <a:rPr lang="fr-FR" dirty="0"/>
              <a:t>, </a:t>
            </a:r>
            <a:r>
              <a:rPr lang="fr-FR" dirty="0" err="1"/>
              <a:t>CropSensor</a:t>
            </a:r>
            <a:r>
              <a:rPr lang="fr-FR" dirty="0" smtClean="0"/>
              <a:t>, </a:t>
            </a:r>
            <a:r>
              <a:rPr lang="fr-FR" dirty="0" err="1" smtClean="0"/>
              <a:t>Isaria</a:t>
            </a:r>
            <a:r>
              <a:rPr lang="fr-FR" dirty="0" smtClean="0"/>
              <a:t>, </a:t>
            </a:r>
            <a:r>
              <a:rPr lang="fr-FR" dirty="0" smtClean="0"/>
              <a:t>				   </a:t>
            </a:r>
            <a:r>
              <a:rPr lang="fr-FR" dirty="0" err="1" smtClean="0"/>
              <a:t>Airinov</a:t>
            </a:r>
            <a:r>
              <a:rPr lang="fr-FR" dirty="0" smtClean="0"/>
              <a:t>, </a:t>
            </a:r>
            <a:r>
              <a:rPr lang="fr-FR" dirty="0" err="1" smtClean="0"/>
              <a:t>Farmstar</a:t>
            </a:r>
            <a:r>
              <a:rPr lang="fr-FR" dirty="0" smtClean="0"/>
              <a:t> (10€/ha/an</a:t>
            </a:r>
            <a:r>
              <a:rPr lang="fr-FR" smtClean="0"/>
              <a:t>), 				   Parcelles </a:t>
            </a:r>
            <a:r>
              <a:rPr lang="fr-FR" dirty="0" smtClean="0"/>
              <a:t>Vision</a:t>
            </a:r>
            <a:endParaRPr lang="fr-FR" dirty="0"/>
          </a:p>
          <a:p>
            <a:pPr algn="just"/>
            <a:endParaRPr lang="fr-FR" dirty="0" smtClean="0"/>
          </a:p>
          <a:p>
            <a:pPr algn="just"/>
            <a:r>
              <a:rPr lang="fr-FR" dirty="0" smtClean="0"/>
              <a:t>Modulation </a:t>
            </a:r>
            <a:r>
              <a:rPr lang="fr-FR" dirty="0" err="1" smtClean="0"/>
              <a:t>intraparcellaire</a:t>
            </a:r>
            <a:r>
              <a:rPr lang="fr-FR" dirty="0" smtClean="0"/>
              <a:t> : </a:t>
            </a:r>
            <a:r>
              <a:rPr lang="fr-FR" dirty="0" err="1" smtClean="0"/>
              <a:t>Airinov</a:t>
            </a:r>
            <a:r>
              <a:rPr lang="fr-FR" dirty="0" smtClean="0"/>
              <a:t>, </a:t>
            </a:r>
            <a:r>
              <a:rPr lang="fr-FR" dirty="0" err="1" smtClean="0"/>
              <a:t>Farmstar</a:t>
            </a:r>
            <a:r>
              <a:rPr lang="fr-FR" dirty="0" smtClean="0"/>
              <a:t>, N-</a:t>
            </a:r>
            <a:r>
              <a:rPr lang="fr-FR" dirty="0" err="1" smtClean="0"/>
              <a:t>Sensor</a:t>
            </a:r>
            <a:r>
              <a:rPr lang="fr-FR" dirty="0" smtClean="0"/>
              <a:t>, </a:t>
            </a:r>
            <a:r>
              <a:rPr lang="fr-FR" dirty="0" err="1" smtClean="0"/>
              <a:t>CropMeter</a:t>
            </a:r>
            <a:r>
              <a:rPr lang="fr-FR" dirty="0" smtClean="0"/>
              <a:t>, </a:t>
            </a:r>
            <a:r>
              <a:rPr lang="fr-FR" dirty="0" err="1" smtClean="0"/>
              <a:t>MiniVeg</a:t>
            </a:r>
            <a:r>
              <a:rPr lang="fr-FR" dirty="0" smtClean="0"/>
              <a:t>, 			Multiplex,</a:t>
            </a:r>
            <a:r>
              <a:rPr lang="fr-FR" dirty="0"/>
              <a:t> </a:t>
            </a:r>
            <a:r>
              <a:rPr lang="fr-FR" dirty="0" err="1" smtClean="0"/>
              <a:t>CropSpec</a:t>
            </a:r>
            <a:r>
              <a:rPr lang="fr-FR" dirty="0" smtClean="0"/>
              <a:t>,</a:t>
            </a:r>
            <a:r>
              <a:rPr lang="fr-FR" dirty="0"/>
              <a:t> </a:t>
            </a:r>
            <a:r>
              <a:rPr lang="fr-FR" dirty="0" err="1" smtClean="0"/>
              <a:t>SATscan</a:t>
            </a:r>
            <a:r>
              <a:rPr lang="fr-FR" dirty="0" smtClean="0"/>
              <a:t>, </a:t>
            </a:r>
            <a:r>
              <a:rPr lang="fr-FR" dirty="0" err="1" smtClean="0"/>
              <a:t>Greenseeker</a:t>
            </a:r>
            <a:r>
              <a:rPr lang="fr-FR" dirty="0"/>
              <a:t>, </a:t>
            </a:r>
            <a:r>
              <a:rPr lang="fr-FR" dirty="0" smtClean="0"/>
              <a:t>			</a:t>
            </a:r>
            <a:r>
              <a:rPr lang="fr-FR" dirty="0" err="1" smtClean="0"/>
              <a:t>CropSensor</a:t>
            </a:r>
            <a:r>
              <a:rPr lang="fr-FR" dirty="0"/>
              <a:t>, </a:t>
            </a:r>
            <a:r>
              <a:rPr lang="fr-FR" dirty="0" err="1" smtClean="0"/>
              <a:t>Isaria</a:t>
            </a:r>
            <a:endParaRPr lang="fr-FR" dirty="0"/>
          </a:p>
        </p:txBody>
      </p:sp>
    </p:spTree>
    <p:extLst>
      <p:ext uri="{BB962C8B-B14F-4D97-AF65-F5344CB8AC3E}">
        <p14:creationId xmlns:p14="http://schemas.microsoft.com/office/powerpoint/2010/main" val="1031226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Titre 1"/>
          <p:cNvSpPr txBox="1">
            <a:spLocks/>
          </p:cNvSpPr>
          <p:nvPr/>
        </p:nvSpPr>
        <p:spPr>
          <a:xfrm>
            <a:off x="1097868" y="0"/>
            <a:ext cx="7956376" cy="14762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a:t>1</a:t>
            </a:r>
            <a:r>
              <a:rPr lang="fr-FR" sz="4000" baseline="30000" dirty="0"/>
              <a:t>er</a:t>
            </a:r>
            <a:r>
              <a:rPr lang="fr-FR" sz="4000" dirty="0"/>
              <a:t> constat : très peu d’utilisation d’OAD</a:t>
            </a:r>
          </a:p>
        </p:txBody>
      </p:sp>
      <p:sp>
        <p:nvSpPr>
          <p:cNvPr id="10" name="Espace réservé du contenu 2"/>
          <p:cNvSpPr txBox="1">
            <a:spLocks/>
          </p:cNvSpPr>
          <p:nvPr/>
        </p:nvSpPr>
        <p:spPr>
          <a:xfrm>
            <a:off x="1376945" y="5579098"/>
            <a:ext cx="7594439" cy="94624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000" dirty="0">
                <a:sym typeface="Wingdings"/>
              </a:rPr>
              <a:t></a:t>
            </a:r>
            <a:r>
              <a:rPr lang="fr-FR" sz="2000" b="1" dirty="0">
                <a:sym typeface="Wingdings"/>
              </a:rPr>
              <a:t> Les plus utilisés : bande double densité et Parcelle vision. Peut-être les plus faciles à mettre en place et à utiliser et les moins technologiques ?</a:t>
            </a:r>
            <a:endParaRPr lang="fr-FR" sz="2000" b="1" dirty="0"/>
          </a:p>
          <a:p>
            <a:endParaRPr lang="fr-FR" sz="2000" dirty="0"/>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66</a:t>
            </a:fld>
            <a:endParaRPr lang="fr-FR"/>
          </a:p>
        </p:txBody>
      </p:sp>
      <p:graphicFrame>
        <p:nvGraphicFramePr>
          <p:cNvPr id="12" name="Graphique 11"/>
          <p:cNvGraphicFramePr/>
          <p:nvPr>
            <p:extLst>
              <p:ext uri="{D42A27DB-BD31-4B8C-83A1-F6EECF244321}">
                <p14:modId xmlns:p14="http://schemas.microsoft.com/office/powerpoint/2010/main" val="2363666351"/>
              </p:ext>
            </p:extLst>
          </p:nvPr>
        </p:nvGraphicFramePr>
        <p:xfrm>
          <a:off x="1907704" y="1792018"/>
          <a:ext cx="6264696" cy="3845558"/>
        </p:xfrm>
        <a:graphic>
          <a:graphicData uri="http://schemas.openxmlformats.org/drawingml/2006/chart">
            <c:chart xmlns:c="http://schemas.openxmlformats.org/drawingml/2006/chart" xmlns:r="http://schemas.openxmlformats.org/officeDocument/2006/relationships" r:id="rId8"/>
          </a:graphicData>
        </a:graphic>
      </p:graphicFrame>
      <p:sp>
        <p:nvSpPr>
          <p:cNvPr id="13" name="Accolade ouvrante 12"/>
          <p:cNvSpPr/>
          <p:nvPr/>
        </p:nvSpPr>
        <p:spPr>
          <a:xfrm rot="5400000">
            <a:off x="6318271" y="1054112"/>
            <a:ext cx="323881" cy="2088231"/>
          </a:xfrm>
          <a:prstGeom prst="leftBrace">
            <a:avLst/>
          </a:prstGeom>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solidFill>
                <a:sysClr val="windowText" lastClr="000000"/>
              </a:solidFill>
            </a:endParaRPr>
          </a:p>
        </p:txBody>
      </p:sp>
      <p:sp>
        <p:nvSpPr>
          <p:cNvPr id="15" name="ZoneTexte 14"/>
          <p:cNvSpPr txBox="1"/>
          <p:nvPr/>
        </p:nvSpPr>
        <p:spPr>
          <a:xfrm>
            <a:off x="5256075" y="1412776"/>
            <a:ext cx="2484277" cy="443005"/>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600" dirty="0"/>
              <a:t>Utilisation indirecte par les agriculteurs (11)</a:t>
            </a:r>
          </a:p>
        </p:txBody>
      </p:sp>
      <p:sp>
        <p:nvSpPr>
          <p:cNvPr id="1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086311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graphicFrame>
        <p:nvGraphicFramePr>
          <p:cNvPr id="11" name="Espace réservé du contenu 10"/>
          <p:cNvGraphicFramePr>
            <a:graphicFrameLocks/>
          </p:cNvGraphicFramePr>
          <p:nvPr>
            <p:extLst>
              <p:ext uri="{D42A27DB-BD31-4B8C-83A1-F6EECF244321}">
                <p14:modId xmlns:p14="http://schemas.microsoft.com/office/powerpoint/2010/main" val="4145602770"/>
              </p:ext>
            </p:extLst>
          </p:nvPr>
        </p:nvGraphicFramePr>
        <p:xfrm>
          <a:off x="5100899" y="1070994"/>
          <a:ext cx="3664505" cy="38814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Espace réservé du contenu 11"/>
          <p:cNvGraphicFramePr>
            <a:graphicFrameLocks/>
          </p:cNvGraphicFramePr>
          <p:nvPr>
            <p:extLst>
              <p:ext uri="{D42A27DB-BD31-4B8C-83A1-F6EECF244321}">
                <p14:modId xmlns:p14="http://schemas.microsoft.com/office/powerpoint/2010/main" val="1897486163"/>
              </p:ext>
            </p:extLst>
          </p:nvPr>
        </p:nvGraphicFramePr>
        <p:xfrm>
          <a:off x="179513" y="1988841"/>
          <a:ext cx="4914056" cy="4550072"/>
        </p:xfrm>
        <a:graphic>
          <a:graphicData uri="http://schemas.openxmlformats.org/drawingml/2006/chart">
            <c:chart xmlns:c="http://schemas.openxmlformats.org/drawingml/2006/chart" xmlns:r="http://schemas.openxmlformats.org/officeDocument/2006/relationships" r:id="rId9"/>
          </a:graphicData>
        </a:graphic>
      </p:graphicFrame>
      <p:sp>
        <p:nvSpPr>
          <p:cNvPr id="13" name="ZoneTexte 12"/>
          <p:cNvSpPr txBox="1"/>
          <p:nvPr/>
        </p:nvSpPr>
        <p:spPr>
          <a:xfrm>
            <a:off x="5220072" y="4970187"/>
            <a:ext cx="3387686" cy="1323439"/>
          </a:xfrm>
          <a:prstGeom prst="rect">
            <a:avLst/>
          </a:prstGeom>
          <a:noFill/>
        </p:spPr>
        <p:txBody>
          <a:bodyPr wrap="square" rtlCol="0">
            <a:spAutoFit/>
          </a:bodyPr>
          <a:lstStyle/>
          <a:p>
            <a:pPr algn="ctr"/>
            <a:r>
              <a:rPr lang="fr-FR" sz="2000" dirty="0">
                <a:sym typeface="Wingdings" panose="05000000000000000000" pitchFamily="2" charset="2"/>
              </a:rPr>
              <a:t> </a:t>
            </a:r>
            <a:r>
              <a:rPr lang="fr-FR" sz="2000" b="1" dirty="0"/>
              <a:t>38 % des agriculteurs : pas de freins à l’utilisation d’OAD </a:t>
            </a:r>
            <a:r>
              <a:rPr lang="fr-FR" sz="2000" dirty="0"/>
              <a:t>(convaincus/satisfaits + pas de réponse)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67</a:t>
            </a:fld>
            <a:endParaRPr lang="fr-FR" dirty="0"/>
          </a:p>
        </p:txBody>
      </p:sp>
      <p:sp>
        <p:nvSpPr>
          <p:cNvPr id="3" name="ZoneTexte 2"/>
          <p:cNvSpPr txBox="1"/>
          <p:nvPr/>
        </p:nvSpPr>
        <p:spPr>
          <a:xfrm>
            <a:off x="1317973" y="11425"/>
            <a:ext cx="7506081" cy="1323439"/>
          </a:xfrm>
          <a:prstGeom prst="rect">
            <a:avLst/>
          </a:prstGeom>
          <a:noFill/>
        </p:spPr>
        <p:txBody>
          <a:bodyPr wrap="square" rtlCol="0">
            <a:spAutoFit/>
          </a:bodyPr>
          <a:lstStyle/>
          <a:p>
            <a:r>
              <a:rPr lang="fr-FR" sz="4000" dirty="0"/>
              <a:t>Pourquoi les agriculteurs n’utilisent pas les OAD ?</a:t>
            </a:r>
          </a:p>
        </p:txBody>
      </p:sp>
      <p:sp>
        <p:nvSpPr>
          <p:cNvPr id="14"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545399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Titre 1"/>
          <p:cNvSpPr txBox="1">
            <a:spLocks/>
          </p:cNvSpPr>
          <p:nvPr/>
        </p:nvSpPr>
        <p:spPr>
          <a:xfrm>
            <a:off x="1058031" y="102874"/>
            <a:ext cx="7279042" cy="79662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a:t>2</a:t>
            </a:r>
            <a:r>
              <a:rPr lang="fr-FR" sz="4000" baseline="30000" dirty="0"/>
              <a:t>ème</a:t>
            </a:r>
            <a:r>
              <a:rPr lang="fr-FR" sz="4000" dirty="0"/>
              <a:t> constat : une méconnaissance des OAD</a:t>
            </a:r>
          </a:p>
        </p:txBody>
      </p:sp>
      <p:sp>
        <p:nvSpPr>
          <p:cNvPr id="10" name="Espace réservé du contenu 2"/>
          <p:cNvSpPr txBox="1">
            <a:spLocks/>
          </p:cNvSpPr>
          <p:nvPr/>
        </p:nvSpPr>
        <p:spPr>
          <a:xfrm>
            <a:off x="1403648" y="2078500"/>
            <a:ext cx="7279042" cy="36547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7 OAD cités sur la vingtaine d’OAD disponibles</a:t>
            </a:r>
          </a:p>
          <a:p>
            <a:endParaRPr lang="fr-FR" sz="2000" dirty="0"/>
          </a:p>
          <a:p>
            <a:r>
              <a:rPr lang="fr-FR" sz="2000" dirty="0"/>
              <a:t>Plusieurs agriculteurs qui n’utilisent pas d’OAD car on ne </a:t>
            </a:r>
            <a:r>
              <a:rPr lang="fr-FR" sz="2000" dirty="0" smtClean="0"/>
              <a:t>leurs </a:t>
            </a:r>
            <a:r>
              <a:rPr lang="fr-FR" sz="2000" dirty="0"/>
              <a:t>avait jamais </a:t>
            </a:r>
            <a:r>
              <a:rPr lang="fr-FR" sz="2000" dirty="0" smtClean="0"/>
              <a:t>proposés</a:t>
            </a:r>
            <a:endParaRPr lang="fr-FR" sz="2000" dirty="0"/>
          </a:p>
          <a:p>
            <a:endParaRPr lang="fr-FR" sz="2000" dirty="0"/>
          </a:p>
          <a:p>
            <a:r>
              <a:rPr lang="fr-FR" sz="2000" dirty="0"/>
              <a:t>Manque d’informations et/ou de formations</a:t>
            </a:r>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68</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327877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Titre 1"/>
          <p:cNvSpPr txBox="1">
            <a:spLocks/>
          </p:cNvSpPr>
          <p:nvPr/>
        </p:nvSpPr>
        <p:spPr>
          <a:xfrm>
            <a:off x="1259632" y="116632"/>
            <a:ext cx="7711090" cy="1320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a:t>3</a:t>
            </a:r>
            <a:r>
              <a:rPr lang="fr-FR" sz="4000" baseline="30000" dirty="0"/>
              <a:t>ème</a:t>
            </a:r>
            <a:r>
              <a:rPr lang="fr-FR" sz="4000" dirty="0"/>
              <a:t> constat : Un coût des OAD considéré comme trop élevé</a:t>
            </a:r>
          </a:p>
        </p:txBody>
      </p:sp>
      <p:sp>
        <p:nvSpPr>
          <p:cNvPr id="10" name="Espace réservé du contenu 2"/>
          <p:cNvSpPr txBox="1">
            <a:spLocks/>
          </p:cNvSpPr>
          <p:nvPr/>
        </p:nvSpPr>
        <p:spPr>
          <a:xfrm>
            <a:off x="1425288" y="2060848"/>
            <a:ext cx="7711090" cy="38807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OAD perçus comme peu rentables et risqués : le gain de rendement/qualité ou l’économie d’intrants ne permettent pas de couvrir le montant investi dans l’OAD </a:t>
            </a:r>
          </a:p>
          <a:p>
            <a:endParaRPr lang="fr-FR" sz="2000" dirty="0"/>
          </a:p>
          <a:p>
            <a:r>
              <a:rPr lang="fr-FR" sz="2000" dirty="0"/>
              <a:t>La taille de la sole blé dur pas assez importante pour supporter le surcoût de l’OAD (marge blé dur faible)</a:t>
            </a:r>
          </a:p>
          <a:p>
            <a:endParaRPr lang="fr-FR" sz="2000" dirty="0"/>
          </a:p>
          <a:p>
            <a:pPr marL="0" indent="0">
              <a:buNone/>
            </a:pPr>
            <a:r>
              <a:rPr lang="fr-FR" sz="2000" dirty="0">
                <a:sym typeface="Wingdings"/>
              </a:rPr>
              <a:t> Le blé dur n’est pas la principale culture de rente pour les exploitations enquêtées ce qui expliquerait cette réponse par les agriculteurs.</a:t>
            </a:r>
            <a:endParaRPr lang="fr-FR" sz="2000" dirty="0"/>
          </a:p>
          <a:p>
            <a:endParaRPr lang="fr-FR" sz="2000" dirty="0"/>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69</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427486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47664" y="1247338"/>
            <a:ext cx="7283152" cy="4992392"/>
          </a:xfrm>
        </p:spPr>
        <p:txBody>
          <a:bodyPr/>
          <a:lstStyle/>
          <a:p>
            <a:r>
              <a:rPr lang="fr-FR" dirty="0">
                <a:solidFill>
                  <a:schemeClr val="accent5">
                    <a:lumMod val="75000"/>
                  </a:schemeClr>
                </a:solidFill>
              </a:rPr>
              <a:t>1</a:t>
            </a:r>
            <a:r>
              <a:rPr lang="fr-FR" baseline="30000" dirty="0">
                <a:solidFill>
                  <a:schemeClr val="accent5">
                    <a:lumMod val="75000"/>
                  </a:schemeClr>
                </a:solidFill>
              </a:rPr>
              <a:t>ère</a:t>
            </a:r>
            <a:r>
              <a:rPr lang="fr-FR" dirty="0">
                <a:solidFill>
                  <a:schemeClr val="accent5">
                    <a:lumMod val="75000"/>
                  </a:schemeClr>
                </a:solidFill>
              </a:rPr>
              <a:t> étape : choisir les agriculteurs</a:t>
            </a:r>
          </a:p>
          <a:p>
            <a:r>
              <a:rPr lang="fr-FR" dirty="0">
                <a:solidFill>
                  <a:schemeClr val="accent5">
                    <a:lumMod val="75000"/>
                  </a:schemeClr>
                </a:solidFill>
              </a:rPr>
              <a:t>2</a:t>
            </a:r>
            <a:r>
              <a:rPr lang="fr-FR" baseline="30000" dirty="0">
                <a:solidFill>
                  <a:schemeClr val="accent5">
                    <a:lumMod val="75000"/>
                  </a:schemeClr>
                </a:solidFill>
              </a:rPr>
              <a:t>ème</a:t>
            </a:r>
            <a:r>
              <a:rPr lang="fr-FR" dirty="0">
                <a:solidFill>
                  <a:schemeClr val="accent5">
                    <a:lumMod val="75000"/>
                  </a:schemeClr>
                </a:solidFill>
              </a:rPr>
              <a:t> étape : formaliser un cadre de réflexion et identifier les hypothèses à tester</a:t>
            </a:r>
          </a:p>
          <a:p>
            <a:r>
              <a:rPr lang="fr-FR" dirty="0">
                <a:solidFill>
                  <a:schemeClr val="accent5">
                    <a:lumMod val="75000"/>
                  </a:schemeClr>
                </a:solidFill>
              </a:rPr>
              <a:t>3</a:t>
            </a:r>
            <a:r>
              <a:rPr lang="fr-FR" baseline="30000" dirty="0">
                <a:solidFill>
                  <a:schemeClr val="accent5">
                    <a:lumMod val="75000"/>
                  </a:schemeClr>
                </a:solidFill>
              </a:rPr>
              <a:t>ème</a:t>
            </a:r>
            <a:r>
              <a:rPr lang="fr-FR" dirty="0">
                <a:solidFill>
                  <a:schemeClr val="accent5">
                    <a:lumMod val="75000"/>
                  </a:schemeClr>
                </a:solidFill>
              </a:rPr>
              <a:t> étape : enquêter les agriculteurs</a:t>
            </a:r>
          </a:p>
          <a:p>
            <a:r>
              <a:rPr lang="fr-FR" dirty="0">
                <a:solidFill>
                  <a:schemeClr val="accent5">
                    <a:lumMod val="75000"/>
                  </a:schemeClr>
                </a:solidFill>
              </a:rPr>
              <a:t>4</a:t>
            </a:r>
            <a:r>
              <a:rPr lang="fr-FR" baseline="30000" dirty="0">
                <a:solidFill>
                  <a:schemeClr val="accent5">
                    <a:lumMod val="75000"/>
                  </a:schemeClr>
                </a:solidFill>
              </a:rPr>
              <a:t>ème</a:t>
            </a:r>
            <a:r>
              <a:rPr lang="fr-FR" dirty="0">
                <a:solidFill>
                  <a:schemeClr val="accent5">
                    <a:lumMod val="75000"/>
                  </a:schemeClr>
                </a:solidFill>
              </a:rPr>
              <a:t> étape : traiter les résultats</a:t>
            </a:r>
          </a:p>
          <a:p>
            <a:pPr marL="0" indent="0">
              <a:buNone/>
            </a:pPr>
            <a:endParaRPr lang="fr-FR" sz="20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1" name="Titre 8"/>
          <p:cNvSpPr>
            <a:spLocks noGrp="1"/>
          </p:cNvSpPr>
          <p:nvPr>
            <p:ph type="title"/>
          </p:nvPr>
        </p:nvSpPr>
        <p:spPr>
          <a:xfrm>
            <a:off x="1331640" y="116632"/>
            <a:ext cx="7628769" cy="1143000"/>
          </a:xfrm>
        </p:spPr>
        <p:txBody>
          <a:bodyPr>
            <a:normAutofit/>
          </a:bodyPr>
          <a:lstStyle/>
          <a:p>
            <a:r>
              <a:rPr lang="fr-FR" sz="4000" dirty="0">
                <a:solidFill>
                  <a:schemeClr val="accent2"/>
                </a:solidFill>
              </a:rPr>
              <a:t>III. Démarche de l’étude</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7</a:t>
            </a:fld>
            <a:endParaRPr lang="fr-F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151227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Titre 1"/>
          <p:cNvSpPr txBox="1">
            <a:spLocks/>
          </p:cNvSpPr>
          <p:nvPr/>
        </p:nvSpPr>
        <p:spPr>
          <a:xfrm>
            <a:off x="1187624" y="8336"/>
            <a:ext cx="8092612" cy="17583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a:t>4</a:t>
            </a:r>
            <a:r>
              <a:rPr lang="fr-FR" sz="4000" baseline="30000" dirty="0"/>
              <a:t>ème</a:t>
            </a:r>
            <a:r>
              <a:rPr lang="fr-FR" sz="4000" dirty="0"/>
              <a:t> constat : Les OAD existants ne sont pas adaptés aux attentes des agriculteurs</a:t>
            </a:r>
          </a:p>
        </p:txBody>
      </p:sp>
      <p:sp>
        <p:nvSpPr>
          <p:cNvPr id="10" name="Espace réservé du contenu 2"/>
          <p:cNvSpPr txBox="1">
            <a:spLocks/>
          </p:cNvSpPr>
          <p:nvPr/>
        </p:nvSpPr>
        <p:spPr>
          <a:xfrm>
            <a:off x="1359103" y="2230164"/>
            <a:ext cx="7355160" cy="388077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a:t>OAD demandent trop temps (coïncidence avec les pics de travail) </a:t>
            </a:r>
          </a:p>
          <a:p>
            <a:endParaRPr lang="fr-FR" sz="2000" dirty="0"/>
          </a:p>
          <a:p>
            <a:r>
              <a:rPr lang="fr-FR" sz="2000" dirty="0"/>
              <a:t>OAD ne prennent pas assez en compte le </a:t>
            </a:r>
            <a:r>
              <a:rPr lang="fr-FR" sz="2000" dirty="0" smtClean="0"/>
              <a:t>climat et </a:t>
            </a:r>
            <a:r>
              <a:rPr lang="fr-FR" sz="2000" dirty="0"/>
              <a:t>plus particulièrement la </a:t>
            </a:r>
            <a:r>
              <a:rPr lang="fr-FR" sz="2000" dirty="0" smtClean="0"/>
              <a:t>pluviosité</a:t>
            </a:r>
            <a:r>
              <a:rPr lang="fr-FR" sz="2000" dirty="0"/>
              <a:t> </a:t>
            </a:r>
            <a:r>
              <a:rPr lang="fr-FR" sz="2000" dirty="0" smtClean="0"/>
              <a:t>(majoritairement </a:t>
            </a:r>
            <a:r>
              <a:rPr lang="fr-FR" sz="2000" dirty="0"/>
              <a:t>énoncée par les agriculteurs du plateau de Valensole)</a:t>
            </a:r>
          </a:p>
          <a:p>
            <a:pPr marL="0" indent="0">
              <a:buNone/>
            </a:pPr>
            <a:r>
              <a:rPr lang="fr-FR" sz="2000" dirty="0"/>
              <a:t>	</a:t>
            </a:r>
          </a:p>
          <a:p>
            <a:r>
              <a:rPr lang="fr-FR" sz="2000" dirty="0"/>
              <a:t>OAD pas adaptés aux petites exploitations et aux petites parcelles. </a:t>
            </a:r>
          </a:p>
          <a:p>
            <a:endParaRPr lang="fr-FR" sz="2000" dirty="0"/>
          </a:p>
          <a:p>
            <a:r>
              <a:rPr lang="fr-FR" sz="2000" dirty="0"/>
              <a:t>Résultats des OAD perçus comme non fiables : pas de confiance dans les préconisations. </a:t>
            </a:r>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70</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149194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Titre 1"/>
          <p:cNvSpPr txBox="1">
            <a:spLocks/>
          </p:cNvSpPr>
          <p:nvPr/>
        </p:nvSpPr>
        <p:spPr>
          <a:xfrm>
            <a:off x="971199" y="76243"/>
            <a:ext cx="8596668" cy="1320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a:t>Quelles sont vos attentes vis-à-vis des OAD ?</a:t>
            </a:r>
            <a:br>
              <a:rPr lang="fr-FR" sz="4000" dirty="0"/>
            </a:br>
            <a:endParaRPr lang="fr-FR" sz="4000" dirty="0"/>
          </a:p>
        </p:txBody>
      </p:sp>
      <p:graphicFrame>
        <p:nvGraphicFramePr>
          <p:cNvPr id="10" name="Espace réservé du contenu 3"/>
          <p:cNvGraphicFramePr>
            <a:graphicFrameLocks/>
          </p:cNvGraphicFramePr>
          <p:nvPr>
            <p:extLst>
              <p:ext uri="{D42A27DB-BD31-4B8C-83A1-F6EECF244321}">
                <p14:modId xmlns:p14="http://schemas.microsoft.com/office/powerpoint/2010/main" val="4041407142"/>
              </p:ext>
            </p:extLst>
          </p:nvPr>
        </p:nvGraphicFramePr>
        <p:xfrm>
          <a:off x="1106463" y="1397043"/>
          <a:ext cx="7930033" cy="5146014"/>
        </p:xfrm>
        <a:graphic>
          <a:graphicData uri="http://schemas.openxmlformats.org/drawingml/2006/chart">
            <c:chart xmlns:c="http://schemas.openxmlformats.org/drawingml/2006/chart" xmlns:r="http://schemas.openxmlformats.org/officeDocument/2006/relationships" r:id="rId8"/>
          </a:graphicData>
        </a:graphic>
      </p:graphicFrame>
      <p:sp>
        <p:nvSpPr>
          <p:cNvPr id="11" name="Espace réservé du numéro de diapositive 10"/>
          <p:cNvSpPr>
            <a:spLocks noGrp="1"/>
          </p:cNvSpPr>
          <p:nvPr>
            <p:ph type="sldNum" sz="quarter" idx="12"/>
          </p:nvPr>
        </p:nvSpPr>
        <p:spPr/>
        <p:txBody>
          <a:bodyPr/>
          <a:lstStyle/>
          <a:p>
            <a:fld id="{F5AD09F1-7F1A-40E0-A08E-C80FD419D747}" type="slidenum">
              <a:rPr lang="fr-FR" smtClean="0"/>
              <a:t>71</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976827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3648" y="1059017"/>
            <a:ext cx="7437512" cy="1661046"/>
          </a:xfrm>
        </p:spPr>
        <p:txBody>
          <a:bodyPr>
            <a:noAutofit/>
          </a:bodyPr>
          <a:lstStyle/>
          <a:p>
            <a:pPr algn="l"/>
            <a:r>
              <a:rPr lang="fr-FR" sz="2000" b="1" dirty="0">
                <a:sym typeface="Wingdings" panose="05000000000000000000" pitchFamily="2" charset="2"/>
              </a:rPr>
              <a:t> </a:t>
            </a:r>
            <a:r>
              <a:rPr lang="fr-FR" sz="2000" b="1" dirty="0"/>
              <a:t>Les agriculteurs âgés entre 40 et 55 ans les agriculteurs ayant entre 17 et 35 ans d’expérience en blé dur sont ceux qui ont le plus recours aux OAD.</a:t>
            </a:r>
            <a:br>
              <a:rPr lang="fr-FR" sz="2000" b="1" dirty="0"/>
            </a:br>
            <a:r>
              <a:rPr lang="fr-FR" sz="2000" dirty="0"/>
              <a:t>Les agriculteurs les plus expérimentés (plus de 36 ans d’expérience en blé dur) sont ceux qui utilisent le moins les OAD.</a:t>
            </a:r>
            <a:br>
              <a:rPr lang="fr-FR" sz="2000" dirty="0"/>
            </a:br>
            <a:endParaRPr lang="fr-FR" sz="2000" dirty="0"/>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72</a:t>
            </a:fld>
            <a:endParaRPr lang="fr-FR"/>
          </a:p>
        </p:txBody>
      </p:sp>
      <p:graphicFrame>
        <p:nvGraphicFramePr>
          <p:cNvPr id="7" name="Graphique 6"/>
          <p:cNvGraphicFramePr>
            <a:graphicFrameLocks/>
          </p:cNvGraphicFramePr>
          <p:nvPr>
            <p:extLst>
              <p:ext uri="{D42A27DB-BD31-4B8C-83A1-F6EECF244321}">
                <p14:modId xmlns:p14="http://schemas.microsoft.com/office/powerpoint/2010/main" val="2299795927"/>
              </p:ext>
            </p:extLst>
          </p:nvPr>
        </p:nvGraphicFramePr>
        <p:xfrm>
          <a:off x="1547664" y="2700757"/>
          <a:ext cx="3456384" cy="3538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920880376"/>
              </p:ext>
            </p:extLst>
          </p:nvPr>
        </p:nvGraphicFramePr>
        <p:xfrm>
          <a:off x="4962519" y="2636913"/>
          <a:ext cx="3929961" cy="3602817"/>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1259632" y="6414320"/>
            <a:ext cx="2952328" cy="276999"/>
          </a:xfrm>
          <a:prstGeom prst="rect">
            <a:avLst/>
          </a:prstGeom>
          <a:noFill/>
        </p:spPr>
        <p:txBody>
          <a:bodyPr wrap="square" rtlCol="0">
            <a:spAutoFit/>
          </a:bodyPr>
          <a:lstStyle/>
          <a:p>
            <a:r>
              <a:rPr lang="fr-FR" sz="1200" i="1" dirty="0"/>
              <a:t>Source : données issues des enquêtes terrain</a:t>
            </a:r>
          </a:p>
        </p:txBody>
      </p:sp>
      <p:grpSp>
        <p:nvGrpSpPr>
          <p:cNvPr id="8" name="Groupe 7"/>
          <p:cNvGrpSpPr/>
          <p:nvPr/>
        </p:nvGrpSpPr>
        <p:grpSpPr>
          <a:xfrm>
            <a:off x="-36513" y="-984"/>
            <a:ext cx="1094544" cy="6868282"/>
            <a:chOff x="-36513" y="-984"/>
            <a:chExt cx="1094544" cy="6868282"/>
          </a:xfrm>
        </p:grpSpPr>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7" name="ZoneTexte 16"/>
          <p:cNvSpPr txBox="1"/>
          <p:nvPr/>
        </p:nvSpPr>
        <p:spPr>
          <a:xfrm>
            <a:off x="2460927" y="116632"/>
            <a:ext cx="4931863" cy="707886"/>
          </a:xfrm>
          <a:prstGeom prst="rect">
            <a:avLst/>
          </a:prstGeom>
          <a:noFill/>
        </p:spPr>
        <p:txBody>
          <a:bodyPr wrap="none" rtlCol="0">
            <a:spAutoFit/>
          </a:bodyPr>
          <a:lstStyle/>
          <a:p>
            <a:r>
              <a:rPr lang="fr-FR" sz="4000" dirty="0"/>
              <a:t>Qui utilisent les OAD ? </a:t>
            </a:r>
          </a:p>
        </p:txBody>
      </p:sp>
      <p:sp>
        <p:nvSpPr>
          <p:cNvPr id="18"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386985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203345" y="1052736"/>
            <a:ext cx="7776864" cy="497302"/>
          </a:xfrm>
        </p:spPr>
        <p:txBody>
          <a:bodyPr>
            <a:noAutofit/>
          </a:bodyPr>
          <a:lstStyle/>
          <a:p>
            <a:pPr algn="l" eaLnBrk="1" hangingPunct="1"/>
            <a:r>
              <a:rPr lang="fr-FR" altLang="fr-FR" sz="2000" b="1" dirty="0">
                <a:sym typeface="Wingdings" panose="05000000000000000000" pitchFamily="2" charset="2"/>
              </a:rPr>
              <a:t> </a:t>
            </a:r>
            <a:r>
              <a:rPr lang="fr-FR" altLang="fr-FR" sz="2000" b="1" dirty="0"/>
              <a:t>Plus l’agriculteur est impliqué dans la filière blé dur, plus il aura tendance à utiliser un OAD</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29314609"/>
              </p:ext>
            </p:extLst>
          </p:nvPr>
        </p:nvGraphicFramePr>
        <p:xfrm>
          <a:off x="1097656" y="1735934"/>
          <a:ext cx="3600400" cy="3025785"/>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12"/>
          </p:nvPr>
        </p:nvSpPr>
        <p:spPr/>
        <p:txBody>
          <a:bodyPr/>
          <a:lstStyle/>
          <a:p>
            <a:fld id="{F5AD09F1-7F1A-40E0-A08E-C80FD419D747}" type="slidenum">
              <a:rPr lang="fr-FR" smtClean="0"/>
              <a:t>73</a:t>
            </a:fld>
            <a:endParaRPr lang="fr-FR"/>
          </a:p>
        </p:txBody>
      </p:sp>
      <p:graphicFrame>
        <p:nvGraphicFramePr>
          <p:cNvPr id="5" name="Espace réservé du contenu 8"/>
          <p:cNvGraphicFramePr>
            <a:graphicFrameLocks/>
          </p:cNvGraphicFramePr>
          <p:nvPr>
            <p:extLst>
              <p:ext uri="{D42A27DB-BD31-4B8C-83A1-F6EECF244321}">
                <p14:modId xmlns:p14="http://schemas.microsoft.com/office/powerpoint/2010/main" val="3164298030"/>
              </p:ext>
            </p:extLst>
          </p:nvPr>
        </p:nvGraphicFramePr>
        <p:xfrm>
          <a:off x="4838113" y="1662535"/>
          <a:ext cx="4037630" cy="2946667"/>
        </p:xfrm>
        <a:graphic>
          <a:graphicData uri="http://schemas.openxmlformats.org/drawingml/2006/chart">
            <c:chart xmlns:c="http://schemas.openxmlformats.org/drawingml/2006/chart" xmlns:r="http://schemas.openxmlformats.org/officeDocument/2006/relationships" r:id="rId4"/>
          </a:graphicData>
        </a:graphic>
      </p:graphicFrame>
      <p:sp>
        <p:nvSpPr>
          <p:cNvPr id="6" name="Titre 1"/>
          <p:cNvSpPr txBox="1">
            <a:spLocks/>
          </p:cNvSpPr>
          <p:nvPr/>
        </p:nvSpPr>
        <p:spPr>
          <a:xfrm>
            <a:off x="1203345" y="4859288"/>
            <a:ext cx="7653536" cy="1522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fr-FR" altLang="fr-FR" sz="2000" dirty="0"/>
              <a:t>Le degré d’implication de l’agriculteur dans la filière blé dur semble influer sur la forme d’utilisation d’OAD.</a:t>
            </a:r>
          </a:p>
          <a:p>
            <a:pPr marL="342900" indent="-342900" algn="l">
              <a:buFont typeface="Arial" panose="020B0604020202020204" pitchFamily="34" charset="0"/>
              <a:buChar char="•"/>
            </a:pPr>
            <a:r>
              <a:rPr lang="fr-FR" altLang="fr-FR" sz="2000" dirty="0"/>
              <a:t>Parmi les agriculteurs se servant d’OAD, ceux impliqués dans la filière blé dur le font majoritairement par l’intermédiaire d’un conseiller.</a:t>
            </a:r>
          </a:p>
        </p:txBody>
      </p:sp>
      <p:sp>
        <p:nvSpPr>
          <p:cNvPr id="7" name="ZoneTexte 6"/>
          <p:cNvSpPr txBox="1"/>
          <p:nvPr/>
        </p:nvSpPr>
        <p:spPr>
          <a:xfrm>
            <a:off x="6146817" y="4448145"/>
            <a:ext cx="2997183" cy="276999"/>
          </a:xfrm>
          <a:prstGeom prst="rect">
            <a:avLst/>
          </a:prstGeom>
          <a:noFill/>
        </p:spPr>
        <p:txBody>
          <a:bodyPr wrap="square" rtlCol="0">
            <a:spAutoFit/>
          </a:bodyPr>
          <a:lstStyle/>
          <a:p>
            <a:r>
              <a:rPr lang="fr-FR" sz="1200" i="1" dirty="0"/>
              <a:t>Source : données issues des enquêtes terrain</a:t>
            </a:r>
          </a:p>
        </p:txBody>
      </p:sp>
      <p:grpSp>
        <p:nvGrpSpPr>
          <p:cNvPr id="9" name="Groupe 8"/>
          <p:cNvGrpSpPr/>
          <p:nvPr/>
        </p:nvGrpSpPr>
        <p:grpSpPr>
          <a:xfrm>
            <a:off x="-36513" y="-984"/>
            <a:ext cx="1094544" cy="6868282"/>
            <a:chOff x="-36513" y="-984"/>
            <a:chExt cx="1094544" cy="6868282"/>
          </a:xfrm>
        </p:grpSpPr>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6">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9"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10">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6" name="ZoneTexte 15"/>
          <p:cNvSpPr txBox="1"/>
          <p:nvPr/>
        </p:nvSpPr>
        <p:spPr>
          <a:xfrm>
            <a:off x="2460927" y="116632"/>
            <a:ext cx="4931863" cy="707886"/>
          </a:xfrm>
          <a:prstGeom prst="rect">
            <a:avLst/>
          </a:prstGeom>
          <a:noFill/>
        </p:spPr>
        <p:txBody>
          <a:bodyPr wrap="none" rtlCol="0">
            <a:spAutoFit/>
          </a:bodyPr>
          <a:lstStyle/>
          <a:p>
            <a:r>
              <a:rPr lang="fr-FR" sz="4000" dirty="0"/>
              <a:t>Qui utilisent les OAD ? </a:t>
            </a:r>
          </a:p>
        </p:txBody>
      </p:sp>
      <p:sp>
        <p:nvSpPr>
          <p:cNvPr id="1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816158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331640" y="1052736"/>
            <a:ext cx="7560840" cy="1035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ym typeface="Wingdings" panose="05000000000000000000" pitchFamily="2" charset="2"/>
              </a:rPr>
              <a:t> </a:t>
            </a:r>
            <a:r>
              <a:rPr lang="fr-FR" sz="2000" b="1" dirty="0"/>
              <a:t>Les groupes structurels pour lesquels un OAD est utilisé sont majoritairement ceux </a:t>
            </a:r>
            <a:r>
              <a:rPr lang="fr-FR" sz="2000" b="1" dirty="0" smtClean="0"/>
              <a:t>ayant un plus haut </a:t>
            </a:r>
            <a:r>
              <a:rPr lang="fr-FR" sz="2000" b="1" dirty="0"/>
              <a:t>rendement (entre 70 et 90q/ha) et ceux </a:t>
            </a:r>
            <a:r>
              <a:rPr lang="fr-FR" sz="2000" b="1" dirty="0" smtClean="0"/>
              <a:t>ayant un </a:t>
            </a:r>
            <a:r>
              <a:rPr lang="fr-FR" sz="2000" b="1" dirty="0"/>
              <a:t>plus bas rendement (entre 20 et 39q/ha).</a:t>
            </a:r>
          </a:p>
        </p:txBody>
      </p:sp>
      <p:sp>
        <p:nvSpPr>
          <p:cNvPr id="2" name="Espace réservé du numéro de diapositive 1"/>
          <p:cNvSpPr>
            <a:spLocks noGrp="1"/>
          </p:cNvSpPr>
          <p:nvPr>
            <p:ph type="sldNum" sz="quarter" idx="12"/>
          </p:nvPr>
        </p:nvSpPr>
        <p:spPr/>
        <p:txBody>
          <a:bodyPr/>
          <a:lstStyle/>
          <a:p>
            <a:fld id="{F5AD09F1-7F1A-40E0-A08E-C80FD419D747}" type="slidenum">
              <a:rPr lang="fr-FR" smtClean="0"/>
              <a:t>74</a:t>
            </a:fld>
            <a:endParaRPr lang="fr-FR"/>
          </a:p>
        </p:txBody>
      </p:sp>
      <p:sp>
        <p:nvSpPr>
          <p:cNvPr id="6" name="ZoneTexte 5"/>
          <p:cNvSpPr txBox="1"/>
          <p:nvPr/>
        </p:nvSpPr>
        <p:spPr>
          <a:xfrm>
            <a:off x="5544616" y="4938274"/>
            <a:ext cx="3347864" cy="276999"/>
          </a:xfrm>
          <a:prstGeom prst="rect">
            <a:avLst/>
          </a:prstGeom>
          <a:noFill/>
        </p:spPr>
        <p:txBody>
          <a:bodyPr wrap="square" rtlCol="0">
            <a:spAutoFit/>
          </a:bodyPr>
          <a:lstStyle/>
          <a:p>
            <a:r>
              <a:rPr lang="fr-FR" sz="1200" i="1" dirty="0"/>
              <a:t>Source : données issues des enquêtes </a:t>
            </a:r>
            <a:r>
              <a:rPr lang="fr-FR" sz="1200" i="1" dirty="0" smtClean="0"/>
              <a:t>terrain</a:t>
            </a:r>
            <a:endParaRPr lang="fr-FR" sz="1200" i="1" dirty="0"/>
          </a:p>
        </p:txBody>
      </p:sp>
      <p:graphicFrame>
        <p:nvGraphicFramePr>
          <p:cNvPr id="9" name="Graphique 8"/>
          <p:cNvGraphicFramePr>
            <a:graphicFrameLocks/>
          </p:cNvGraphicFramePr>
          <p:nvPr>
            <p:extLst>
              <p:ext uri="{D42A27DB-BD31-4B8C-83A1-F6EECF244321}">
                <p14:modId xmlns:p14="http://schemas.microsoft.com/office/powerpoint/2010/main" val="3242268325"/>
              </p:ext>
            </p:extLst>
          </p:nvPr>
        </p:nvGraphicFramePr>
        <p:xfrm>
          <a:off x="2566145" y="2191299"/>
          <a:ext cx="4913634" cy="3105786"/>
        </p:xfrm>
        <a:graphic>
          <a:graphicData uri="http://schemas.openxmlformats.org/drawingml/2006/chart">
            <c:chart xmlns:c="http://schemas.openxmlformats.org/drawingml/2006/chart" xmlns:r="http://schemas.openxmlformats.org/officeDocument/2006/relationships" r:id="rId3"/>
          </a:graphicData>
        </a:graphic>
      </p:graphicFrame>
      <p:sp>
        <p:nvSpPr>
          <p:cNvPr id="10" name="Espace réservé du contenu 2"/>
          <p:cNvSpPr txBox="1">
            <a:spLocks/>
          </p:cNvSpPr>
          <p:nvPr/>
        </p:nvSpPr>
        <p:spPr>
          <a:xfrm>
            <a:off x="1547664" y="5519650"/>
            <a:ext cx="7056784" cy="720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Par ailleurs, l’utilisation ou non d’OAD n’influence pas significativement la dose d’azote apportée par quintal de blé dur produit.</a:t>
            </a:r>
          </a:p>
        </p:txBody>
      </p:sp>
      <p:grpSp>
        <p:nvGrpSpPr>
          <p:cNvPr id="7" name="Groupe 6"/>
          <p:cNvGrpSpPr/>
          <p:nvPr/>
        </p:nvGrpSpPr>
        <p:grpSpPr>
          <a:xfrm>
            <a:off x="-36513" y="-984"/>
            <a:ext cx="1094544" cy="6868282"/>
            <a:chOff x="-36513" y="-984"/>
            <a:chExt cx="1094544" cy="6868282"/>
          </a:xfrm>
        </p:grpSpPr>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6" name="ZoneTexte 15"/>
          <p:cNvSpPr txBox="1"/>
          <p:nvPr/>
        </p:nvSpPr>
        <p:spPr>
          <a:xfrm>
            <a:off x="1761613" y="212450"/>
            <a:ext cx="6842835" cy="707886"/>
          </a:xfrm>
          <a:prstGeom prst="rect">
            <a:avLst/>
          </a:prstGeom>
          <a:noFill/>
        </p:spPr>
        <p:txBody>
          <a:bodyPr wrap="none" rtlCol="0">
            <a:spAutoFit/>
          </a:bodyPr>
          <a:lstStyle/>
          <a:p>
            <a:r>
              <a:rPr lang="fr-FR" sz="4000" dirty="0" err="1"/>
              <a:t>Utilisati</a:t>
            </a:r>
            <a:r>
              <a:rPr lang="en-US" sz="4000" dirty="0"/>
              <a:t>on d’</a:t>
            </a:r>
            <a:r>
              <a:rPr lang="fr-FR" sz="4000" dirty="0"/>
              <a:t>OAD et rendement </a:t>
            </a:r>
          </a:p>
        </p:txBody>
      </p:sp>
      <p:sp>
        <p:nvSpPr>
          <p:cNvPr id="1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579303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886162272"/>
              </p:ext>
            </p:extLst>
          </p:nvPr>
        </p:nvGraphicFramePr>
        <p:xfrm>
          <a:off x="1835696" y="2492896"/>
          <a:ext cx="6861448" cy="3877891"/>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12"/>
          </p:nvPr>
        </p:nvSpPr>
        <p:spPr/>
        <p:txBody>
          <a:bodyPr/>
          <a:lstStyle/>
          <a:p>
            <a:fld id="{F5AD09F1-7F1A-40E0-A08E-C80FD419D747}" type="slidenum">
              <a:rPr lang="fr-FR" smtClean="0"/>
              <a:t>75</a:t>
            </a:fld>
            <a:endParaRPr lang="fr-FR"/>
          </a:p>
        </p:txBody>
      </p:sp>
      <p:sp>
        <p:nvSpPr>
          <p:cNvPr id="5" name="ZoneTexte 4"/>
          <p:cNvSpPr txBox="1"/>
          <p:nvPr/>
        </p:nvSpPr>
        <p:spPr>
          <a:xfrm>
            <a:off x="5088419" y="6226762"/>
            <a:ext cx="4033215" cy="276999"/>
          </a:xfrm>
          <a:prstGeom prst="rect">
            <a:avLst/>
          </a:prstGeom>
          <a:noFill/>
        </p:spPr>
        <p:txBody>
          <a:bodyPr wrap="square" rtlCol="0">
            <a:spAutoFit/>
          </a:bodyPr>
          <a:lstStyle/>
          <a:p>
            <a:r>
              <a:rPr lang="fr-FR" sz="1200" i="1" dirty="0"/>
              <a:t>Source : données issues des enquêtes téléphoniques et terrain</a:t>
            </a:r>
          </a:p>
        </p:txBody>
      </p:sp>
      <p:sp>
        <p:nvSpPr>
          <p:cNvPr id="7" name="ZoneTexte 6"/>
          <p:cNvSpPr txBox="1"/>
          <p:nvPr/>
        </p:nvSpPr>
        <p:spPr>
          <a:xfrm>
            <a:off x="4913784" y="4869160"/>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t>50%</a:t>
            </a:r>
          </a:p>
        </p:txBody>
      </p:sp>
      <p:grpSp>
        <p:nvGrpSpPr>
          <p:cNvPr id="8" name="Groupe 7"/>
          <p:cNvGrpSpPr/>
          <p:nvPr/>
        </p:nvGrpSpPr>
        <p:grpSpPr>
          <a:xfrm>
            <a:off x="-36513" y="-984"/>
            <a:ext cx="1094544" cy="6868282"/>
            <a:chOff x="-36513" y="-984"/>
            <a:chExt cx="1094544" cy="6868282"/>
          </a:xfrm>
        </p:grpSpPr>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5" name="ZoneTexte 14"/>
          <p:cNvSpPr txBox="1"/>
          <p:nvPr/>
        </p:nvSpPr>
        <p:spPr>
          <a:xfrm>
            <a:off x="1331640" y="212450"/>
            <a:ext cx="7812360" cy="707886"/>
          </a:xfrm>
          <a:prstGeom prst="rect">
            <a:avLst/>
          </a:prstGeom>
          <a:noFill/>
        </p:spPr>
        <p:txBody>
          <a:bodyPr wrap="square" rtlCol="0">
            <a:spAutoFit/>
          </a:bodyPr>
          <a:lstStyle/>
          <a:p>
            <a:pPr algn="ctr"/>
            <a:r>
              <a:rPr lang="fr-FR" sz="4000" dirty="0" err="1"/>
              <a:t>Utilisati</a:t>
            </a:r>
            <a:r>
              <a:rPr lang="en-US" sz="4000" dirty="0"/>
              <a:t>on d’</a:t>
            </a:r>
            <a:r>
              <a:rPr lang="fr-FR" sz="4000" dirty="0"/>
              <a:t>OAD et taux </a:t>
            </a:r>
            <a:r>
              <a:rPr lang="en-US" sz="4000" dirty="0" err="1"/>
              <a:t>protéique</a:t>
            </a:r>
            <a:endParaRPr lang="en-US" sz="4000" dirty="0"/>
          </a:p>
        </p:txBody>
      </p:sp>
      <p:sp>
        <p:nvSpPr>
          <p:cNvPr id="3" name="ZoneTexte 2"/>
          <p:cNvSpPr txBox="1"/>
          <p:nvPr/>
        </p:nvSpPr>
        <p:spPr>
          <a:xfrm>
            <a:off x="1331640" y="1133771"/>
            <a:ext cx="7704856" cy="1323439"/>
          </a:xfrm>
          <a:prstGeom prst="rect">
            <a:avLst/>
          </a:prstGeom>
          <a:noFill/>
        </p:spPr>
        <p:txBody>
          <a:bodyPr wrap="square" rtlCol="0">
            <a:spAutoFit/>
          </a:bodyPr>
          <a:lstStyle/>
          <a:p>
            <a:pPr marL="285750" indent="-285750">
              <a:buFont typeface="Wingdings"/>
              <a:buChar char="à"/>
            </a:pPr>
            <a:r>
              <a:rPr lang="fr-FR" altLang="fr-FR" sz="2000" b="1" dirty="0"/>
              <a:t>Les agriculteurs qui utilisent un OAD atteignent toujours ou souvent le taux protéique requis par leur organisme collecteur. </a:t>
            </a:r>
          </a:p>
          <a:p>
            <a:pPr marL="285750" indent="-285750">
              <a:buFont typeface="Wingdings"/>
              <a:buChar char="à"/>
            </a:pPr>
            <a:r>
              <a:rPr lang="fr-FR" altLang="fr-FR" sz="2000" b="1" dirty="0"/>
              <a:t>Parmi les agriculteurs qui n’utilisent pas d’OAD, 50% l’atteignent toujours ou souvent.</a:t>
            </a:r>
            <a:endParaRPr lang="fr-FR" sz="2000" b="1" dirty="0"/>
          </a:p>
        </p:txBody>
      </p:sp>
      <p:sp>
        <p:nvSpPr>
          <p:cNvPr id="1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17244115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260648"/>
            <a:ext cx="7886700" cy="1325563"/>
          </a:xfrm>
        </p:spPr>
        <p:txBody>
          <a:bodyPr>
            <a:noAutofit/>
          </a:bodyPr>
          <a:lstStyle/>
          <a:p>
            <a:r>
              <a:rPr lang="fr-FR" sz="4000" dirty="0"/>
              <a:t>Utilisation d’OAD et prise en compte de l’hétérogénéité des parcelles dans les groupes de gestion</a:t>
            </a:r>
          </a:p>
        </p:txBody>
      </p:sp>
      <p:sp>
        <p:nvSpPr>
          <p:cNvPr id="5" name="ZoneTexte 4"/>
          <p:cNvSpPr txBox="1"/>
          <p:nvPr/>
        </p:nvSpPr>
        <p:spPr>
          <a:xfrm>
            <a:off x="5088486" y="4250891"/>
            <a:ext cx="3969634" cy="461665"/>
          </a:xfrm>
          <a:prstGeom prst="rect">
            <a:avLst/>
          </a:prstGeom>
          <a:noFill/>
        </p:spPr>
        <p:txBody>
          <a:bodyPr wrap="square" rtlCol="0">
            <a:spAutoFit/>
          </a:bodyPr>
          <a:lstStyle/>
          <a:p>
            <a:r>
              <a:rPr lang="fr-FR" sz="1200" i="1" dirty="0"/>
              <a:t>Sources : données récoltées sur le </a:t>
            </a:r>
            <a:r>
              <a:rPr lang="fr-FR" sz="1200" i="1" dirty="0" smtClean="0"/>
              <a:t>terrain, </a:t>
            </a:r>
            <a:r>
              <a:rPr lang="fr-FR" sz="1200" dirty="0"/>
              <a:t>N=28 exploitations</a:t>
            </a:r>
          </a:p>
          <a:p>
            <a:endParaRPr lang="fr-FR" sz="1200" i="1" dirty="0"/>
          </a:p>
        </p:txBody>
      </p:sp>
      <p:graphicFrame>
        <p:nvGraphicFramePr>
          <p:cNvPr id="4" name="Tableau 3"/>
          <p:cNvGraphicFramePr>
            <a:graphicFrameLocks noGrp="1"/>
          </p:cNvGraphicFramePr>
          <p:nvPr>
            <p:extLst>
              <p:ext uri="{D42A27DB-BD31-4B8C-83A1-F6EECF244321}">
                <p14:modId xmlns:p14="http://schemas.microsoft.com/office/powerpoint/2010/main" val="1204852957"/>
              </p:ext>
            </p:extLst>
          </p:nvPr>
        </p:nvGraphicFramePr>
        <p:xfrm>
          <a:off x="2031787" y="3136025"/>
          <a:ext cx="6096000" cy="109728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236830440"/>
                    </a:ext>
                  </a:extLst>
                </a:gridCol>
                <a:gridCol w="3048000">
                  <a:extLst>
                    <a:ext uri="{9D8B030D-6E8A-4147-A177-3AD203B41FA5}">
                      <a16:colId xmlns="" xmlns:a16="http://schemas.microsoft.com/office/drawing/2014/main" val="995933007"/>
                    </a:ext>
                  </a:extLst>
                </a:gridCol>
              </a:tblGrid>
              <a:tr h="370840">
                <a:tc>
                  <a:txBody>
                    <a:bodyPr/>
                    <a:lstStyle/>
                    <a:p>
                      <a:pPr algn="ctr"/>
                      <a:r>
                        <a:rPr lang="fr-FR" sz="2000" dirty="0"/>
                        <a:t>Part des agriculteurs qui</a:t>
                      </a:r>
                      <a:r>
                        <a:rPr lang="fr-FR" sz="2000" baseline="0" dirty="0"/>
                        <a:t> utilisent un OAD</a:t>
                      </a:r>
                      <a:endParaRPr lang="fr-FR" sz="2000" dirty="0"/>
                    </a:p>
                  </a:txBody>
                  <a:tcPr/>
                </a:tc>
                <a:tc>
                  <a:txBody>
                    <a:bodyPr/>
                    <a:lstStyle/>
                    <a:p>
                      <a:pPr algn="ctr"/>
                      <a:r>
                        <a:rPr lang="fr-FR" sz="2000" dirty="0"/>
                        <a:t>Part des agriculteurs qui n’utilisent pas d’OAD</a:t>
                      </a:r>
                    </a:p>
                  </a:txBody>
                  <a:tcPr/>
                </a:tc>
                <a:extLst>
                  <a:ext uri="{0D108BD9-81ED-4DB2-BD59-A6C34878D82A}">
                    <a16:rowId xmlns="" xmlns:a16="http://schemas.microsoft.com/office/drawing/2014/main" val="2733260467"/>
                  </a:ext>
                </a:extLst>
              </a:tr>
              <a:tr h="370840">
                <a:tc>
                  <a:txBody>
                    <a:bodyPr/>
                    <a:lstStyle/>
                    <a:p>
                      <a:pPr algn="ctr"/>
                      <a:r>
                        <a:rPr lang="fr-FR" sz="2000" dirty="0"/>
                        <a:t>40 %</a:t>
                      </a:r>
                    </a:p>
                  </a:txBody>
                  <a:tcPr/>
                </a:tc>
                <a:tc>
                  <a:txBody>
                    <a:bodyPr/>
                    <a:lstStyle/>
                    <a:p>
                      <a:pPr algn="ctr"/>
                      <a:r>
                        <a:rPr lang="fr-FR" sz="2000" dirty="0"/>
                        <a:t>60 %</a:t>
                      </a:r>
                    </a:p>
                  </a:txBody>
                  <a:tcPr/>
                </a:tc>
                <a:extLst>
                  <a:ext uri="{0D108BD9-81ED-4DB2-BD59-A6C34878D82A}">
                    <a16:rowId xmlns="" xmlns:a16="http://schemas.microsoft.com/office/drawing/2014/main" val="4005228067"/>
                  </a:ext>
                </a:extLst>
              </a:tr>
            </a:tbl>
          </a:graphicData>
        </a:graphic>
      </p:graphicFrame>
      <p:sp>
        <p:nvSpPr>
          <p:cNvPr id="7" name="ZoneTexte 6"/>
          <p:cNvSpPr txBox="1"/>
          <p:nvPr/>
        </p:nvSpPr>
        <p:spPr>
          <a:xfrm>
            <a:off x="1674104" y="2083560"/>
            <a:ext cx="6811366" cy="646331"/>
          </a:xfrm>
          <a:prstGeom prst="rect">
            <a:avLst/>
          </a:prstGeom>
          <a:noFill/>
        </p:spPr>
        <p:txBody>
          <a:bodyPr wrap="square" rtlCol="0">
            <a:spAutoFit/>
          </a:bodyPr>
          <a:lstStyle/>
          <a:p>
            <a:pPr algn="ctr"/>
            <a:r>
              <a:rPr lang="fr-FR" dirty="0"/>
              <a:t>Parmi les agriculteurs qui prennent en compte l’hétérogénéité de leurs parcelles dans leurs groupes de gestion :</a:t>
            </a:r>
          </a:p>
        </p:txBody>
      </p:sp>
      <p:sp>
        <p:nvSpPr>
          <p:cNvPr id="10" name="ZoneTexte 9"/>
          <p:cNvSpPr txBox="1"/>
          <p:nvPr/>
        </p:nvSpPr>
        <p:spPr>
          <a:xfrm>
            <a:off x="1475069" y="5056148"/>
            <a:ext cx="7209435" cy="677108"/>
          </a:xfrm>
          <a:prstGeom prst="rect">
            <a:avLst/>
          </a:prstGeom>
          <a:noFill/>
        </p:spPr>
        <p:txBody>
          <a:bodyPr wrap="square" rtlCol="0">
            <a:spAutoFit/>
          </a:bodyPr>
          <a:lstStyle/>
          <a:p>
            <a:r>
              <a:rPr lang="fr-FR" sz="2000" b="1" dirty="0">
                <a:sym typeface="Wingdings" panose="05000000000000000000" pitchFamily="2" charset="2"/>
              </a:rPr>
              <a:t> </a:t>
            </a:r>
            <a:r>
              <a:rPr lang="fr-FR" sz="2000" b="1" dirty="0"/>
              <a:t>L’utilisation</a:t>
            </a:r>
            <a:r>
              <a:rPr lang="fr-FR" b="1" dirty="0"/>
              <a:t> d’OAD n’est a priori pas liée à une meilleure prise en compte de l’hétérogénéité de la parcelle dans la stratégie de fertilisation</a:t>
            </a:r>
          </a:p>
        </p:txBody>
      </p:sp>
      <p:sp>
        <p:nvSpPr>
          <p:cNvPr id="6" name="Espace réservé du numéro de diapositive 5"/>
          <p:cNvSpPr>
            <a:spLocks noGrp="1"/>
          </p:cNvSpPr>
          <p:nvPr>
            <p:ph type="sldNum" sz="quarter" idx="12"/>
          </p:nvPr>
        </p:nvSpPr>
        <p:spPr/>
        <p:txBody>
          <a:bodyPr/>
          <a:lstStyle/>
          <a:p>
            <a:fld id="{F5AD09F1-7F1A-40E0-A08E-C80FD419D747}" type="slidenum">
              <a:rPr lang="fr-FR" smtClean="0"/>
              <a:t>76</a:t>
            </a:fld>
            <a:endParaRPr lang="fr-FR"/>
          </a:p>
        </p:txBody>
      </p:sp>
      <p:grpSp>
        <p:nvGrpSpPr>
          <p:cNvPr id="9" name="Groupe 8"/>
          <p:cNvGrpSpPr/>
          <p:nvPr/>
        </p:nvGrpSpPr>
        <p:grpSpPr>
          <a:xfrm>
            <a:off x="-36513" y="-984"/>
            <a:ext cx="1094544" cy="6868282"/>
            <a:chOff x="-36513" y="-984"/>
            <a:chExt cx="1094544" cy="6868282"/>
          </a:xfrm>
        </p:grpSpPr>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2107584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88640"/>
            <a:ext cx="7404518" cy="1143000"/>
          </a:xfrm>
        </p:spPr>
        <p:txBody>
          <a:bodyPr>
            <a:normAutofit fontScale="90000"/>
          </a:bodyPr>
          <a:lstStyle/>
          <a:p>
            <a:r>
              <a:rPr lang="fr-FR" dirty="0"/>
              <a:t>Le conseil peut être appuyé</a:t>
            </a:r>
            <a:br>
              <a:rPr lang="fr-FR" dirty="0"/>
            </a:br>
            <a:r>
              <a:rPr lang="fr-FR" dirty="0"/>
              <a:t>par un OAD</a:t>
            </a:r>
          </a:p>
        </p:txBody>
      </p:sp>
      <p:graphicFrame>
        <p:nvGraphicFramePr>
          <p:cNvPr id="5" name="Graphique 4"/>
          <p:cNvGraphicFramePr>
            <a:graphicFrameLocks/>
          </p:cNvGraphicFramePr>
          <p:nvPr>
            <p:extLst>
              <p:ext uri="{D42A27DB-BD31-4B8C-83A1-F6EECF244321}">
                <p14:modId xmlns:p14="http://schemas.microsoft.com/office/powerpoint/2010/main" val="3855011819"/>
              </p:ext>
            </p:extLst>
          </p:nvPr>
        </p:nvGraphicFramePr>
        <p:xfrm>
          <a:off x="1195017" y="1435123"/>
          <a:ext cx="5242161" cy="3101225"/>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1365438" y="4674848"/>
            <a:ext cx="7599050" cy="1938992"/>
          </a:xfrm>
          <a:prstGeom prst="rect">
            <a:avLst/>
          </a:prstGeom>
          <a:noFill/>
        </p:spPr>
        <p:txBody>
          <a:bodyPr wrap="square" rtlCol="0">
            <a:spAutoFit/>
          </a:bodyPr>
          <a:lstStyle/>
          <a:p>
            <a:r>
              <a:rPr lang="fr-FR" sz="2000" b="1" i="1" dirty="0"/>
              <a:t>Point de vue des conseillers :</a:t>
            </a:r>
            <a:endParaRPr lang="fr-FR" sz="2000" dirty="0"/>
          </a:p>
          <a:p>
            <a:pPr marL="285750" indent="-285750">
              <a:buFont typeface="Wingdings"/>
              <a:buChar char="à"/>
            </a:pPr>
            <a:r>
              <a:rPr lang="fr-FR" sz="2000" b="1" dirty="0"/>
              <a:t>L’OAD est utilisé pour la majorité des agriculteurs</a:t>
            </a:r>
            <a:endParaRPr lang="fr-FR" sz="2000" dirty="0"/>
          </a:p>
          <a:p>
            <a:pPr marL="285750" indent="-285750">
              <a:buFont typeface="Wingdings"/>
              <a:buChar char="à"/>
            </a:pPr>
            <a:r>
              <a:rPr lang="fr-FR" sz="2000" dirty="0"/>
              <a:t>Peu d’OAD (0 ou 1 par conseiller)</a:t>
            </a:r>
          </a:p>
          <a:p>
            <a:pPr marL="285750" indent="-285750">
              <a:buFont typeface="Wingdings"/>
              <a:buChar char="à"/>
            </a:pPr>
            <a:r>
              <a:rPr lang="fr-FR" sz="2000" dirty="0">
                <a:sym typeface="Wingdings" panose="05000000000000000000" pitchFamily="2" charset="2"/>
              </a:rPr>
              <a:t>Utilisé pour </a:t>
            </a:r>
            <a:r>
              <a:rPr lang="fr-FR" sz="2000" b="1" dirty="0">
                <a:sym typeface="Wingdings" panose="05000000000000000000" pitchFamily="2" charset="2"/>
              </a:rPr>
              <a:t>confirmer</a:t>
            </a:r>
            <a:r>
              <a:rPr lang="fr-FR" sz="2000" dirty="0">
                <a:sym typeface="Wingdings" panose="05000000000000000000" pitchFamily="2" charset="2"/>
              </a:rPr>
              <a:t> l’expertise du conseiller</a:t>
            </a:r>
            <a:endParaRPr lang="fr-FR" sz="2000" b="1" dirty="0"/>
          </a:p>
          <a:p>
            <a:pPr marL="285750" indent="-285750">
              <a:buFont typeface="Wingdings"/>
              <a:buChar char="à"/>
            </a:pPr>
            <a:r>
              <a:rPr lang="fr-FR" sz="2000" b="1" dirty="0"/>
              <a:t>Mais difficiles à rentabiliser </a:t>
            </a:r>
            <a:r>
              <a:rPr lang="fr-FR" sz="2000" dirty="0"/>
              <a:t>(pour les agriculteurs ou pour les négoces et coopératives), ce qui explique un nombre limité d’OAD</a:t>
            </a:r>
          </a:p>
        </p:txBody>
      </p:sp>
      <p:sp>
        <p:nvSpPr>
          <p:cNvPr id="7" name="ZoneTexte 6"/>
          <p:cNvSpPr txBox="1"/>
          <p:nvPr/>
        </p:nvSpPr>
        <p:spPr>
          <a:xfrm>
            <a:off x="6110536" y="2119898"/>
            <a:ext cx="2827817" cy="1200329"/>
          </a:xfrm>
          <a:prstGeom prst="rect">
            <a:avLst/>
          </a:prstGeom>
          <a:noFill/>
        </p:spPr>
        <p:txBody>
          <a:bodyPr wrap="square" rtlCol="0">
            <a:spAutoFit/>
          </a:bodyPr>
          <a:lstStyle/>
          <a:p>
            <a:pPr marL="285750" indent="-285750">
              <a:buFont typeface="Wingdings"/>
              <a:buChar char="à"/>
            </a:pPr>
            <a:r>
              <a:rPr lang="fr-FR" dirty="0">
                <a:sym typeface="Wingdings" panose="05000000000000000000" pitchFamily="2" charset="2"/>
              </a:rPr>
              <a:t>8 agriculteurs sur 30 reçoivent un conseil avec OAD et ils en sont </a:t>
            </a:r>
            <a:r>
              <a:rPr lang="fr-FR" b="1" dirty="0">
                <a:sym typeface="Wingdings" panose="05000000000000000000" pitchFamily="2" charset="2"/>
              </a:rPr>
              <a:t>globalement satisfaits.</a:t>
            </a:r>
          </a:p>
        </p:txBody>
      </p:sp>
      <p:sp>
        <p:nvSpPr>
          <p:cNvPr id="3" name="Espace réservé du numéro de diapositive 2"/>
          <p:cNvSpPr>
            <a:spLocks noGrp="1"/>
          </p:cNvSpPr>
          <p:nvPr>
            <p:ph type="sldNum" sz="quarter" idx="12"/>
          </p:nvPr>
        </p:nvSpPr>
        <p:spPr/>
        <p:txBody>
          <a:bodyPr/>
          <a:lstStyle/>
          <a:p>
            <a:fld id="{F5AD09F1-7F1A-40E0-A08E-C80FD419D747}" type="slidenum">
              <a:rPr lang="fr-FR" smtClean="0"/>
              <a:t>77</a:t>
            </a:fld>
            <a:endParaRPr lang="fr-FR"/>
          </a:p>
        </p:txBody>
      </p:sp>
      <p:grpSp>
        <p:nvGrpSpPr>
          <p:cNvPr id="9" name="Groupe 8"/>
          <p:cNvGrpSpPr/>
          <p:nvPr/>
        </p:nvGrpSpPr>
        <p:grpSpPr>
          <a:xfrm>
            <a:off x="-36513" y="-984"/>
            <a:ext cx="1094544" cy="6868282"/>
            <a:chOff x="-36513" y="-984"/>
            <a:chExt cx="1094544" cy="6868282"/>
          </a:xfrm>
        </p:grpSpPr>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8"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9">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6"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
        <p:nvSpPr>
          <p:cNvPr id="17" name="ZoneTexte 16"/>
          <p:cNvSpPr txBox="1"/>
          <p:nvPr/>
        </p:nvSpPr>
        <p:spPr>
          <a:xfrm>
            <a:off x="1218543" y="4397849"/>
            <a:ext cx="2723874" cy="276999"/>
          </a:xfrm>
          <a:prstGeom prst="rect">
            <a:avLst/>
          </a:prstGeom>
          <a:noFill/>
        </p:spPr>
        <p:txBody>
          <a:bodyPr wrap="square" rtlCol="0">
            <a:spAutoFit/>
          </a:bodyPr>
          <a:lstStyle/>
          <a:p>
            <a:r>
              <a:rPr lang="fr-FR" sz="1200" i="1" dirty="0"/>
              <a:t>Sources : données récoltées sur le </a:t>
            </a:r>
            <a:r>
              <a:rPr lang="fr-FR" sz="1200" i="1" dirty="0" smtClean="0"/>
              <a:t>terrain</a:t>
            </a:r>
            <a:endParaRPr lang="fr-FR" sz="1200" i="1" dirty="0"/>
          </a:p>
        </p:txBody>
      </p:sp>
    </p:spTree>
    <p:extLst>
      <p:ext uri="{BB962C8B-B14F-4D97-AF65-F5344CB8AC3E}">
        <p14:creationId xmlns:p14="http://schemas.microsoft.com/office/powerpoint/2010/main" val="1160159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5AD09F1-7F1A-40E0-A08E-C80FD419D747}" type="slidenum">
              <a:rPr lang="fr-FR" smtClean="0"/>
              <a:t>78</a:t>
            </a:fld>
            <a:endParaRPr lang="fr-FR"/>
          </a:p>
        </p:txBody>
      </p:sp>
      <p:sp>
        <p:nvSpPr>
          <p:cNvPr id="6" name="ZoneTexte 5"/>
          <p:cNvSpPr txBox="1"/>
          <p:nvPr/>
        </p:nvSpPr>
        <p:spPr>
          <a:xfrm>
            <a:off x="8171141" y="-984"/>
            <a:ext cx="979755" cy="400110"/>
          </a:xfrm>
          <a:prstGeom prst="rect">
            <a:avLst/>
          </a:prstGeom>
          <a:noFill/>
        </p:spPr>
        <p:txBody>
          <a:bodyPr wrap="none" rtlCol="0">
            <a:spAutoFit/>
          </a:bodyPr>
          <a:lstStyle/>
          <a:p>
            <a:r>
              <a:rPr lang="fr-FR" sz="2000" b="1" dirty="0"/>
              <a:t>15 min.</a:t>
            </a:r>
          </a:p>
        </p:txBody>
      </p:sp>
      <p:sp>
        <p:nvSpPr>
          <p:cNvPr id="7" name="ZoneTexte 6"/>
          <p:cNvSpPr txBox="1"/>
          <p:nvPr/>
        </p:nvSpPr>
        <p:spPr>
          <a:xfrm>
            <a:off x="1403648" y="1417638"/>
            <a:ext cx="7416824" cy="4524315"/>
          </a:xfrm>
          <a:prstGeom prst="rect">
            <a:avLst/>
          </a:prstGeom>
          <a:noFill/>
        </p:spPr>
        <p:txBody>
          <a:bodyPr wrap="square" rtlCol="0">
            <a:spAutoFit/>
          </a:bodyPr>
          <a:lstStyle/>
          <a:p>
            <a:pPr marL="342900" indent="-342900">
              <a:buFont typeface="Arial" panose="020B0604020202020204" pitchFamily="34" charset="0"/>
              <a:buChar char="•"/>
            </a:pPr>
            <a:r>
              <a:rPr lang="fr-FR" sz="2400" dirty="0"/>
              <a:t>Un conseil très présent et porté par les négoces et coopératives</a:t>
            </a:r>
          </a:p>
          <a:p>
            <a:pPr marL="342900" indent="-342900">
              <a:buFont typeface="Arial" panose="020B0604020202020204" pitchFamily="34" charset="0"/>
              <a:buChar char="•"/>
            </a:pPr>
            <a:r>
              <a:rPr lang="fr-FR" sz="2400" dirty="0"/>
              <a:t>Un conseil pris en compte dans la majorité des cas</a:t>
            </a:r>
          </a:p>
          <a:p>
            <a:pPr marL="342900" indent="-342900">
              <a:buFont typeface="Arial" panose="020B0604020202020204" pitchFamily="34" charset="0"/>
              <a:buChar char="•"/>
            </a:pPr>
            <a:r>
              <a:rPr lang="fr-FR" sz="2400" dirty="0"/>
              <a:t>Un conseil étalé sur l’année avec certaines périodes critiques</a:t>
            </a:r>
          </a:p>
          <a:p>
            <a:pPr marL="342900" indent="-342900">
              <a:buFont typeface="Arial" panose="020B0604020202020204" pitchFamily="34" charset="0"/>
              <a:buChar char="•"/>
            </a:pPr>
            <a:r>
              <a:rPr lang="fr-FR" sz="2400" dirty="0"/>
              <a:t>Le conseil peut être appuyé par un OAD</a:t>
            </a:r>
          </a:p>
          <a:p>
            <a:pPr marL="342900" indent="-342900">
              <a:buFont typeface="Arial" panose="020B0604020202020204" pitchFamily="34" charset="0"/>
              <a:buChar char="•"/>
            </a:pPr>
            <a:r>
              <a:rPr lang="fr-FR" sz="2400" dirty="0"/>
              <a:t>Très peu d’utilisation d’OAD : 19% des agriculteurs utilisent des OAD</a:t>
            </a:r>
          </a:p>
          <a:p>
            <a:pPr marL="342900" indent="-342900">
              <a:buFont typeface="Arial" panose="020B0604020202020204" pitchFamily="34" charset="0"/>
              <a:buChar char="•"/>
            </a:pPr>
            <a:r>
              <a:rPr lang="fr-FR" sz="2400" dirty="0"/>
              <a:t>Une méconnaissance des OAD</a:t>
            </a:r>
          </a:p>
          <a:p>
            <a:pPr marL="342900" indent="-342900">
              <a:buFont typeface="Arial" panose="020B0604020202020204" pitchFamily="34" charset="0"/>
              <a:buChar char="•"/>
            </a:pPr>
            <a:r>
              <a:rPr lang="fr-FR" sz="2400" dirty="0"/>
              <a:t>Un coût des OAD considéré comme trop élevé</a:t>
            </a:r>
          </a:p>
          <a:p>
            <a:pPr marL="342900" indent="-342900">
              <a:buFont typeface="Arial" panose="020B0604020202020204" pitchFamily="34" charset="0"/>
              <a:buChar char="•"/>
            </a:pPr>
            <a:r>
              <a:rPr lang="fr-FR" sz="2400" dirty="0"/>
              <a:t>Les OAD existants ne sont pas adaptés aux attentes des agriculteurs</a:t>
            </a:r>
          </a:p>
        </p:txBody>
      </p:sp>
      <p:sp>
        <p:nvSpPr>
          <p:cNvPr id="9" name="Titre 1"/>
          <p:cNvSpPr txBox="1">
            <a:spLocks/>
          </p:cNvSpPr>
          <p:nvPr/>
        </p:nvSpPr>
        <p:spPr>
          <a:xfrm>
            <a:off x="1403648" y="274638"/>
            <a:ext cx="72831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Bilan </a:t>
            </a:r>
            <a:r>
              <a:rPr lang="en-US" dirty="0" err="1"/>
              <a:t>partie</a:t>
            </a:r>
            <a:r>
              <a:rPr lang="en-US" dirty="0"/>
              <a:t> 5 et discussion </a:t>
            </a:r>
            <a:endParaRPr lang="fr-FR" dirty="0"/>
          </a:p>
        </p:txBody>
      </p:sp>
      <p:grpSp>
        <p:nvGrpSpPr>
          <p:cNvPr id="10" name="Groupe 9"/>
          <p:cNvGrpSpPr/>
          <p:nvPr/>
        </p:nvGrpSpPr>
        <p:grpSpPr>
          <a:xfrm>
            <a:off x="-36513" y="-984"/>
            <a:ext cx="1094544" cy="6868282"/>
            <a:chOff x="-36513" y="-984"/>
            <a:chExt cx="1094544" cy="6868282"/>
          </a:xfrm>
        </p:grpSpPr>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5"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7">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7"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6189500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6513" y="-984"/>
            <a:ext cx="1094544" cy="6868282"/>
            <a:chOff x="-36513" y="-984"/>
            <a:chExt cx="1094544" cy="6868282"/>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Titre 1"/>
          <p:cNvSpPr>
            <a:spLocks noGrp="1"/>
          </p:cNvSpPr>
          <p:nvPr>
            <p:ph type="title"/>
          </p:nvPr>
        </p:nvSpPr>
        <p:spPr>
          <a:xfrm>
            <a:off x="1403648" y="3284984"/>
            <a:ext cx="7772400" cy="1362075"/>
          </a:xfrm>
        </p:spPr>
        <p:txBody>
          <a:bodyPr>
            <a:noAutofit/>
          </a:bodyPr>
          <a:lstStyle/>
          <a:p>
            <a:pPr lvl="1" algn="l" rtl="0">
              <a:spcBef>
                <a:spcPct val="0"/>
              </a:spcBef>
            </a:pPr>
            <a:r>
              <a:rPr lang="fr-FR" sz="2400" dirty="0"/>
              <a:t/>
            </a:r>
            <a:br>
              <a:rPr lang="fr-FR" sz="2400" dirty="0"/>
            </a:br>
            <a:endParaRPr lang="fr-FR" sz="2400" dirty="0"/>
          </a:p>
        </p:txBody>
      </p:sp>
      <p:sp>
        <p:nvSpPr>
          <p:cNvPr id="3" name="Espace réservé du texte 2"/>
          <p:cNvSpPr>
            <a:spLocks noGrp="1"/>
          </p:cNvSpPr>
          <p:nvPr>
            <p:ph type="body" idx="1"/>
          </p:nvPr>
        </p:nvSpPr>
        <p:spPr>
          <a:xfrm>
            <a:off x="1109870" y="1575693"/>
            <a:ext cx="7772400" cy="1500187"/>
          </a:xfrm>
        </p:spPr>
        <p:txBody>
          <a:bodyPr>
            <a:normAutofit fontScale="92500" lnSpcReduction="20000"/>
          </a:bodyPr>
          <a:lstStyle/>
          <a:p>
            <a:pPr algn="ctr"/>
            <a:r>
              <a:rPr lang="fr-FR" sz="6000" b="1" dirty="0">
                <a:solidFill>
                  <a:schemeClr val="accent2"/>
                </a:solidFill>
              </a:rPr>
              <a:t>Conclusions et Perspectives</a:t>
            </a:r>
            <a:endParaRPr lang="fr-FR" sz="6000" dirty="0">
              <a:solidFill>
                <a:schemeClr val="accent2"/>
              </a:solidFill>
            </a:endParaRPr>
          </a:p>
        </p:txBody>
      </p:sp>
      <p:sp>
        <p:nvSpPr>
          <p:cNvPr id="15" name="Espace réservé du numéro de diapositive 14"/>
          <p:cNvSpPr>
            <a:spLocks noGrp="1"/>
          </p:cNvSpPr>
          <p:nvPr>
            <p:ph type="sldNum" sz="quarter" idx="12"/>
          </p:nvPr>
        </p:nvSpPr>
        <p:spPr/>
        <p:txBody>
          <a:bodyPr/>
          <a:lstStyle/>
          <a:p>
            <a:fld id="{F5AD09F1-7F1A-40E0-A08E-C80FD419D747}" type="slidenum">
              <a:rPr lang="fr-FR" smtClean="0"/>
              <a:t>79</a:t>
            </a:fld>
            <a:endParaRPr lang="fr-FR" dirty="0"/>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71396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47664" y="1247338"/>
            <a:ext cx="7283152" cy="4992392"/>
          </a:xfrm>
        </p:spPr>
        <p:txBody>
          <a:bodyPr>
            <a:normAutofit/>
          </a:bodyPr>
          <a:lstStyle/>
          <a:p>
            <a:pPr marL="0" indent="0">
              <a:buNone/>
            </a:pPr>
            <a:r>
              <a:rPr lang="fr-FR" sz="2000" dirty="0" smtClean="0"/>
              <a:t>-    Réception </a:t>
            </a:r>
            <a:r>
              <a:rPr lang="fr-FR" sz="2000" dirty="0"/>
              <a:t>des bases de données :</a:t>
            </a:r>
          </a:p>
          <a:p>
            <a:pPr lvl="1">
              <a:buFont typeface="Arial" panose="020B0604020202020204" pitchFamily="34" charset="0"/>
              <a:buChar char="•"/>
            </a:pPr>
            <a:r>
              <a:rPr lang="fr-FR" sz="2000" dirty="0"/>
              <a:t>GPS : 97 agriculteurs</a:t>
            </a:r>
          </a:p>
          <a:p>
            <a:pPr lvl="1">
              <a:buFont typeface="Arial" panose="020B0604020202020204" pitchFamily="34" charset="0"/>
              <a:buChar char="•"/>
            </a:pPr>
            <a:r>
              <a:rPr lang="fr-FR" sz="2000" dirty="0"/>
              <a:t>Garcin : 27 agriculteurs</a:t>
            </a:r>
          </a:p>
          <a:p>
            <a:pPr lvl="1">
              <a:buFont typeface="Arial" panose="020B0604020202020204" pitchFamily="34" charset="0"/>
              <a:buChar char="•"/>
            </a:pPr>
            <a:r>
              <a:rPr lang="fr-FR" sz="2000" dirty="0"/>
              <a:t>Perret : 42 agriculteurs</a:t>
            </a:r>
          </a:p>
          <a:p>
            <a:pPr marL="457200" lvl="1" indent="0">
              <a:buNone/>
            </a:pPr>
            <a:r>
              <a:rPr lang="fr-FR" sz="2000" dirty="0" smtClean="0">
                <a:sym typeface="Wingdings" panose="05000000000000000000" pitchFamily="2" charset="2"/>
              </a:rPr>
              <a:t> </a:t>
            </a:r>
            <a:r>
              <a:rPr lang="fr-FR" sz="2000" dirty="0" smtClean="0"/>
              <a:t>166 </a:t>
            </a:r>
            <a:r>
              <a:rPr lang="fr-FR" sz="2000" dirty="0"/>
              <a:t>agriculteurs</a:t>
            </a:r>
          </a:p>
          <a:p>
            <a:pPr marL="0" indent="0">
              <a:buNone/>
            </a:pPr>
            <a:endParaRPr lang="fr-FR" sz="2000" dirty="0"/>
          </a:p>
          <a:p>
            <a:pPr>
              <a:buFontTx/>
              <a:buChar char="-"/>
            </a:pPr>
            <a:r>
              <a:rPr lang="fr-FR" sz="2000" dirty="0"/>
              <a:t>Échantillonnage pour réaliser les enquêtes téléphoniques </a:t>
            </a:r>
            <a:r>
              <a:rPr lang="fr-FR" sz="2000" dirty="0" smtClean="0"/>
              <a:t>:</a:t>
            </a:r>
          </a:p>
          <a:p>
            <a:pPr lvl="1">
              <a:buFont typeface="Arial" panose="020B0604020202020204" pitchFamily="34" charset="0"/>
              <a:buChar char="•"/>
            </a:pPr>
            <a:r>
              <a:rPr lang="fr-FR" sz="2000" dirty="0" smtClean="0"/>
              <a:t>aléatoire</a:t>
            </a:r>
            <a:endParaRPr lang="fr-FR" sz="2000" dirty="0"/>
          </a:p>
          <a:p>
            <a:endParaRPr lang="fr-FR" sz="2000" dirty="0"/>
          </a:p>
          <a:p>
            <a:pPr>
              <a:buFontTx/>
              <a:buChar char="-"/>
            </a:pPr>
            <a:r>
              <a:rPr lang="fr-FR" sz="2000" dirty="0"/>
              <a:t>Échantillonnage  pour réaliser les enquêtes sur le terrain :</a:t>
            </a:r>
          </a:p>
          <a:p>
            <a:pPr lvl="1">
              <a:buFont typeface="Arial" panose="020B0604020202020204" pitchFamily="34" charset="0"/>
              <a:buChar char="•"/>
            </a:pPr>
            <a:r>
              <a:rPr lang="fr-FR" sz="2000" dirty="0"/>
              <a:t>sélection d’agriculteurs par GPS et Garcin</a:t>
            </a:r>
          </a:p>
          <a:p>
            <a:pPr lvl="1">
              <a:buFont typeface="Arial" panose="020B0604020202020204" pitchFamily="34" charset="0"/>
              <a:buChar char="•"/>
            </a:pPr>
            <a:r>
              <a:rPr lang="fr-FR" sz="2000" dirty="0"/>
              <a:t>sélection en fonction des zones géographiques</a:t>
            </a:r>
          </a:p>
          <a:p>
            <a:pPr lvl="1">
              <a:buFont typeface="Arial" panose="020B0604020202020204" pitchFamily="34" charset="0"/>
              <a:buChar char="•"/>
            </a:pPr>
            <a:r>
              <a:rPr lang="fr-FR" sz="2000" dirty="0"/>
              <a:t>sélection suite aux questionnaires téléphoniques</a:t>
            </a:r>
          </a:p>
          <a:p>
            <a:pPr marL="0" indent="0">
              <a:buNone/>
            </a:pPr>
            <a:endParaRPr lang="fr-FR" sz="2000" dirty="0"/>
          </a:p>
        </p:txBody>
      </p:sp>
      <p:grpSp>
        <p:nvGrpSpPr>
          <p:cNvPr id="4" name="Groupe 3"/>
          <p:cNvGrpSpPr/>
          <p:nvPr/>
        </p:nvGrpSpPr>
        <p:grpSpPr>
          <a:xfrm>
            <a:off x="-36513" y="-984"/>
            <a:ext cx="1094544" cy="6868282"/>
            <a:chOff x="-36513" y="-984"/>
            <a:chExt cx="1094544" cy="68682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2" name="Espace réservé du numéro de diapositive 1"/>
          <p:cNvSpPr>
            <a:spLocks noGrp="1"/>
          </p:cNvSpPr>
          <p:nvPr>
            <p:ph type="sldNum" sz="quarter" idx="12"/>
          </p:nvPr>
        </p:nvSpPr>
        <p:spPr/>
        <p:txBody>
          <a:bodyPr/>
          <a:lstStyle/>
          <a:p>
            <a:fld id="{F5AD09F1-7F1A-40E0-A08E-C80FD419D747}" type="slidenum">
              <a:rPr lang="fr-FR" smtClean="0"/>
              <a:t>8</a:t>
            </a:fld>
            <a:endParaRPr lang="fr-FR"/>
          </a:p>
        </p:txBody>
      </p:sp>
      <p:sp>
        <p:nvSpPr>
          <p:cNvPr id="11" name="Titre 1"/>
          <p:cNvSpPr>
            <a:spLocks noGrp="1"/>
          </p:cNvSpPr>
          <p:nvPr>
            <p:ph type="title"/>
          </p:nvPr>
        </p:nvSpPr>
        <p:spPr>
          <a:xfrm>
            <a:off x="1020199" y="116632"/>
            <a:ext cx="8263830" cy="1129765"/>
          </a:xfrm>
        </p:spPr>
        <p:txBody>
          <a:bodyPr>
            <a:noAutofit/>
          </a:bodyPr>
          <a:lstStyle/>
          <a:p>
            <a:r>
              <a:rPr lang="fr-FR" sz="4000" dirty="0">
                <a:solidFill>
                  <a:schemeClr val="accent5">
                    <a:lumMod val="75000"/>
                  </a:schemeClr>
                </a:solidFill>
              </a:rPr>
              <a:t>1</a:t>
            </a:r>
            <a:r>
              <a:rPr lang="fr-FR" sz="4000" baseline="30000" dirty="0">
                <a:solidFill>
                  <a:schemeClr val="accent5">
                    <a:lumMod val="75000"/>
                  </a:schemeClr>
                </a:solidFill>
              </a:rPr>
              <a:t>ère</a:t>
            </a:r>
            <a:r>
              <a:rPr lang="fr-FR" sz="4000" dirty="0">
                <a:solidFill>
                  <a:schemeClr val="accent5">
                    <a:lumMod val="75000"/>
                  </a:schemeClr>
                </a:solidFill>
              </a:rPr>
              <a:t> étape : choisir les agriculteurs</a:t>
            </a:r>
            <a:endParaRPr lang="fr-FR" sz="4000" dirty="0"/>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2168684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9" name="Titre 1"/>
          <p:cNvSpPr txBox="1">
            <a:spLocks/>
          </p:cNvSpPr>
          <p:nvPr/>
        </p:nvSpPr>
        <p:spPr>
          <a:xfrm>
            <a:off x="1129630" y="116632"/>
            <a:ext cx="8014370" cy="5241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Conclusions et perspectives</a:t>
            </a:r>
          </a:p>
        </p:txBody>
      </p:sp>
      <p:sp>
        <p:nvSpPr>
          <p:cNvPr id="10" name="Espace réservé du contenu 4"/>
          <p:cNvSpPr txBox="1">
            <a:spLocks/>
          </p:cNvSpPr>
          <p:nvPr/>
        </p:nvSpPr>
        <p:spPr>
          <a:xfrm>
            <a:off x="1259632" y="980728"/>
            <a:ext cx="7884368" cy="56486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
            <a:r>
              <a:rPr lang="fr-FR" sz="2400" dirty="0">
                <a:solidFill>
                  <a:srgbClr val="000000"/>
                </a:solidFill>
                <a:latin typeface="Calibri" charset="0"/>
              </a:rPr>
              <a:t>Peu d’agriculteurs utilisent un OAD eux-mêmes. </a:t>
            </a:r>
            <a:r>
              <a:rPr lang="fr-FR" sz="2400" dirty="0">
                <a:solidFill>
                  <a:srgbClr val="000000"/>
                </a:solidFill>
                <a:latin typeface="Calibri" charset="0"/>
                <a:sym typeface="Wingdings"/>
              </a:rPr>
              <a:t></a:t>
            </a:r>
            <a:r>
              <a:rPr lang="fr-FR" sz="2400" dirty="0">
                <a:solidFill>
                  <a:srgbClr val="000000"/>
                </a:solidFill>
                <a:latin typeface="Calibri" charset="0"/>
              </a:rPr>
              <a:t>Développer les OAD mais pour qui ?</a:t>
            </a:r>
          </a:p>
          <a:p>
            <a:pPr marL="0" indent="0" fontAlgn="b">
              <a:buNone/>
            </a:pPr>
            <a:endParaRPr lang="fr-FR" sz="2400" dirty="0">
              <a:solidFill>
                <a:srgbClr val="000000"/>
              </a:solidFill>
              <a:latin typeface="Calibri" charset="0"/>
            </a:endParaRPr>
          </a:p>
          <a:p>
            <a:pPr fontAlgn="b"/>
            <a:r>
              <a:rPr lang="fr-FR" sz="2400" dirty="0">
                <a:solidFill>
                  <a:srgbClr val="000000"/>
                </a:solidFill>
                <a:latin typeface="Calibri" charset="0"/>
              </a:rPr>
              <a:t>Le blé dur : pas la priorité des agriculteurs (surfaces, prix) Investir du temps et/ou de l’argent dans des OAD ?</a:t>
            </a:r>
          </a:p>
          <a:p>
            <a:pPr marL="400050" lvl="1" indent="0" fontAlgn="b">
              <a:buNone/>
            </a:pPr>
            <a:r>
              <a:rPr lang="fr-FR" sz="2400" dirty="0">
                <a:solidFill>
                  <a:srgbClr val="000000"/>
                </a:solidFill>
                <a:latin typeface="Calibri" charset="0"/>
                <a:sym typeface="Wingdings"/>
              </a:rPr>
              <a:t> </a:t>
            </a:r>
            <a:r>
              <a:rPr lang="fr-FR" sz="2400" dirty="0">
                <a:solidFill>
                  <a:srgbClr val="000000"/>
                </a:solidFill>
                <a:latin typeface="Calibri" charset="0"/>
              </a:rPr>
              <a:t>Faire des OAD spécifiques au blé dur ou plus polyvalents ?</a:t>
            </a:r>
          </a:p>
          <a:p>
            <a:pPr fontAlgn="b">
              <a:buFont typeface="Wingdings" charset="2"/>
              <a:buChar char="à"/>
            </a:pPr>
            <a:endParaRPr lang="fr-FR" sz="2400" dirty="0">
              <a:solidFill>
                <a:srgbClr val="000000"/>
              </a:solidFill>
              <a:latin typeface="Calibri" charset="0"/>
              <a:sym typeface="Wingdings"/>
            </a:endParaRPr>
          </a:p>
          <a:p>
            <a:pPr fontAlgn="b">
              <a:buFont typeface="Arial" charset="0"/>
              <a:buChar char="•"/>
            </a:pPr>
            <a:r>
              <a:rPr lang="fr-FR" sz="2400" dirty="0">
                <a:solidFill>
                  <a:srgbClr val="000000"/>
                </a:solidFill>
                <a:latin typeface="Calibri" charset="0"/>
              </a:rPr>
              <a:t>La 1</a:t>
            </a:r>
            <a:r>
              <a:rPr lang="fr-FR" sz="2400" baseline="30000" dirty="0">
                <a:solidFill>
                  <a:srgbClr val="000000"/>
                </a:solidFill>
                <a:latin typeface="Calibri" charset="0"/>
              </a:rPr>
              <a:t>ère</a:t>
            </a:r>
            <a:r>
              <a:rPr lang="fr-FR" sz="2400" dirty="0">
                <a:solidFill>
                  <a:srgbClr val="000000"/>
                </a:solidFill>
                <a:latin typeface="Calibri" charset="0"/>
              </a:rPr>
              <a:t> contrainte reste l’absence de pluie pendant la période des apports.</a:t>
            </a:r>
          </a:p>
          <a:p>
            <a:pPr marL="400050" lvl="1" indent="0" fontAlgn="b">
              <a:buNone/>
            </a:pPr>
            <a:r>
              <a:rPr lang="fr-FR" sz="2400" dirty="0">
                <a:solidFill>
                  <a:srgbClr val="000000"/>
                </a:solidFill>
                <a:latin typeface="Calibri" charset="0"/>
                <a:sym typeface="Wingdings"/>
              </a:rPr>
              <a:t> Construire des OAD prenant mieux en compte l’état hydrique ?</a:t>
            </a:r>
            <a:endParaRPr lang="fr-FR" sz="2400" dirty="0"/>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80</a:t>
            </a:fld>
            <a:endParaRPr lang="fr-FR"/>
          </a:p>
        </p:txBody>
      </p:sp>
      <p:sp>
        <p:nvSpPr>
          <p:cNvPr id="1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022904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6513" y="-984"/>
            <a:ext cx="1094544" cy="6868282"/>
            <a:chOff x="-36513" y="-984"/>
            <a:chExt cx="1094544" cy="6868282"/>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0" y="-984"/>
              <a:ext cx="1058030" cy="113475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sp>
        <p:nvSpPr>
          <p:cNvPr id="10" name="Espace réservé du contenu 2"/>
          <p:cNvSpPr txBox="1">
            <a:spLocks/>
          </p:cNvSpPr>
          <p:nvPr/>
        </p:nvSpPr>
        <p:spPr>
          <a:xfrm>
            <a:off x="1187624" y="980728"/>
            <a:ext cx="7956376" cy="554707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
            <a:endParaRPr lang="fr-FR" sz="2400" dirty="0">
              <a:solidFill>
                <a:srgbClr val="000000"/>
              </a:solidFill>
              <a:latin typeface="Calibri" charset="0"/>
            </a:endParaRPr>
          </a:p>
          <a:p>
            <a:pPr fontAlgn="b"/>
            <a:r>
              <a:rPr lang="fr-FR" sz="2400" dirty="0">
                <a:solidFill>
                  <a:srgbClr val="000000"/>
                </a:solidFill>
                <a:latin typeface="Calibri" charset="0"/>
              </a:rPr>
              <a:t>Les agriculteurs accordent plus de poids aux conseils lorsqu’ils sont dissociés de l’acte de vente. </a:t>
            </a:r>
          </a:p>
          <a:p>
            <a:pPr marL="685800" lvl="1" fontAlgn="b">
              <a:buFont typeface="Wingdings" charset="2"/>
              <a:buChar char="à"/>
            </a:pPr>
            <a:r>
              <a:rPr lang="fr-FR" sz="2400" dirty="0">
                <a:solidFill>
                  <a:srgbClr val="000000"/>
                </a:solidFill>
                <a:latin typeface="Calibri" charset="0"/>
              </a:rPr>
              <a:t>Mais quel est le prix réel du conseil agricole ? Comment devrait-il être rémunéré ?</a:t>
            </a:r>
          </a:p>
          <a:p>
            <a:pPr lvl="1" indent="-342900" fontAlgn="b">
              <a:buFont typeface="Wingdings" charset="2"/>
              <a:buChar char="à"/>
            </a:pPr>
            <a:r>
              <a:rPr lang="fr-FR" sz="2400" dirty="0">
                <a:solidFill>
                  <a:srgbClr val="000000"/>
                </a:solidFill>
                <a:latin typeface="Calibri" charset="0"/>
              </a:rPr>
              <a:t>Quel est le coût d’utilisation des OAD ? Comment devrait-il être rémunéré ?</a:t>
            </a:r>
          </a:p>
          <a:p>
            <a:pPr fontAlgn="b">
              <a:buFont typeface="Wingdings" charset="2"/>
              <a:buChar char="à"/>
            </a:pPr>
            <a:endParaRPr lang="fr-FR" sz="2400" dirty="0">
              <a:solidFill>
                <a:srgbClr val="000000"/>
              </a:solidFill>
              <a:latin typeface="Calibri" charset="0"/>
            </a:endParaRPr>
          </a:p>
          <a:p>
            <a:pPr fontAlgn="b"/>
            <a:r>
              <a:rPr lang="fr-FR" sz="2400" dirty="0">
                <a:solidFill>
                  <a:srgbClr val="000000"/>
                </a:solidFill>
                <a:latin typeface="Calibri" charset="0"/>
              </a:rPr>
              <a:t>Zone vulnérable nitrate  : détournement des OAD du pilotage de la fertilisation azotée vers la justification réglementaire</a:t>
            </a:r>
          </a:p>
          <a:p>
            <a:pPr marL="0" indent="0" fontAlgn="b">
              <a:buNone/>
            </a:pPr>
            <a:endParaRPr lang="fr-FR" sz="2400" dirty="0">
              <a:solidFill>
                <a:srgbClr val="000000"/>
              </a:solidFill>
              <a:latin typeface="Calibri" charset="0"/>
            </a:endParaRPr>
          </a:p>
        </p:txBody>
      </p:sp>
      <p:sp>
        <p:nvSpPr>
          <p:cNvPr id="11" name="Espace réservé du numéro de diapositive 10"/>
          <p:cNvSpPr>
            <a:spLocks noGrp="1"/>
          </p:cNvSpPr>
          <p:nvPr>
            <p:ph type="sldNum" sz="quarter" idx="12"/>
          </p:nvPr>
        </p:nvSpPr>
        <p:spPr/>
        <p:txBody>
          <a:bodyPr/>
          <a:lstStyle/>
          <a:p>
            <a:fld id="{F5AD09F1-7F1A-40E0-A08E-C80FD419D747}" type="slidenum">
              <a:rPr lang="fr-FR" smtClean="0"/>
              <a:t>81</a:t>
            </a:fld>
            <a:endParaRPr lang="fr-FR"/>
          </a:p>
        </p:txBody>
      </p:sp>
      <p:sp>
        <p:nvSpPr>
          <p:cNvPr id="12" name="Titre 1"/>
          <p:cNvSpPr txBox="1">
            <a:spLocks/>
          </p:cNvSpPr>
          <p:nvPr/>
        </p:nvSpPr>
        <p:spPr>
          <a:xfrm>
            <a:off x="1129630" y="116632"/>
            <a:ext cx="8014370" cy="5241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Conclusions et perspectives</a:t>
            </a:r>
          </a:p>
        </p:txBody>
      </p:sp>
      <p:sp>
        <p:nvSpPr>
          <p:cNvPr id="13"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331795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80170" y="136858"/>
            <a:ext cx="8263830" cy="1325563"/>
          </a:xfrm>
        </p:spPr>
        <p:txBody>
          <a:bodyPr>
            <a:noAutofit/>
          </a:bodyPr>
          <a:lstStyle/>
          <a:p>
            <a:r>
              <a:rPr lang="fr-FR" sz="4000" dirty="0">
                <a:solidFill>
                  <a:schemeClr val="accent5">
                    <a:lumMod val="75000"/>
                  </a:schemeClr>
                </a:solidFill>
              </a:rPr>
              <a:t>1</a:t>
            </a:r>
            <a:r>
              <a:rPr lang="fr-FR" sz="4000" baseline="30000" dirty="0">
                <a:solidFill>
                  <a:schemeClr val="accent5">
                    <a:lumMod val="75000"/>
                  </a:schemeClr>
                </a:solidFill>
              </a:rPr>
              <a:t>ère</a:t>
            </a:r>
            <a:r>
              <a:rPr lang="fr-FR" sz="4000" dirty="0">
                <a:solidFill>
                  <a:schemeClr val="accent5">
                    <a:lumMod val="75000"/>
                  </a:schemeClr>
                </a:solidFill>
              </a:rPr>
              <a:t> étape : choisir les agriculteurs</a:t>
            </a:r>
            <a:r>
              <a:rPr lang="fr-FR" sz="4000" dirty="0"/>
              <a:t/>
            </a:r>
            <a:br>
              <a:rPr lang="fr-FR" sz="4000" dirty="0"/>
            </a:br>
            <a:endParaRPr lang="fr-FR" sz="4000" dirty="0"/>
          </a:p>
        </p:txBody>
      </p:sp>
      <p:sp>
        <p:nvSpPr>
          <p:cNvPr id="11" name="ZoneTexte 10"/>
          <p:cNvSpPr txBox="1"/>
          <p:nvPr/>
        </p:nvSpPr>
        <p:spPr>
          <a:xfrm>
            <a:off x="1187624" y="4708936"/>
            <a:ext cx="3669586" cy="400110"/>
          </a:xfrm>
          <a:prstGeom prst="rect">
            <a:avLst/>
          </a:prstGeom>
          <a:noFill/>
        </p:spPr>
        <p:txBody>
          <a:bodyPr wrap="square" rtlCol="0">
            <a:spAutoFit/>
          </a:bodyPr>
          <a:lstStyle/>
          <a:p>
            <a:r>
              <a:rPr lang="fr-FR" sz="2000" dirty="0" smtClean="0">
                <a:sym typeface="Wingdings" panose="05000000000000000000" pitchFamily="2" charset="2"/>
              </a:rPr>
              <a:t> </a:t>
            </a:r>
            <a:r>
              <a:rPr lang="fr-FR" sz="2000" dirty="0" smtClean="0"/>
              <a:t>Enquête </a:t>
            </a:r>
            <a:r>
              <a:rPr lang="fr-FR" sz="2000" dirty="0"/>
              <a:t>sur 5 départements</a:t>
            </a:r>
          </a:p>
        </p:txBody>
      </p:sp>
      <p:grpSp>
        <p:nvGrpSpPr>
          <p:cNvPr id="2" name="Groupe 1"/>
          <p:cNvGrpSpPr/>
          <p:nvPr/>
        </p:nvGrpSpPr>
        <p:grpSpPr>
          <a:xfrm>
            <a:off x="1320018" y="1662195"/>
            <a:ext cx="3179974" cy="2558894"/>
            <a:chOff x="2692052" y="2109788"/>
            <a:chExt cx="3648026" cy="3171825"/>
          </a:xfrm>
        </p:grpSpPr>
        <p:pic>
          <p:nvPicPr>
            <p:cNvPr id="12" name="Image 11"/>
            <p:cNvPicPr>
              <a:picLocks noChangeAspect="1"/>
            </p:cNvPicPr>
            <p:nvPr/>
          </p:nvPicPr>
          <p:blipFill rotWithShape="1">
            <a:blip r:embed="rId2">
              <a:extLst>
                <a:ext uri="{28A0092B-C50C-407E-A947-70E740481C1C}">
                  <a14:useLocalDpi xmlns:a14="http://schemas.microsoft.com/office/drawing/2010/main" val="0"/>
                </a:ext>
              </a:extLst>
            </a:blip>
            <a:srcRect l="23440"/>
            <a:stretch/>
          </p:blipFill>
          <p:spPr>
            <a:xfrm>
              <a:off x="2692052" y="2109788"/>
              <a:ext cx="3648026" cy="3171825"/>
            </a:xfrm>
            <a:prstGeom prst="rect">
              <a:avLst/>
            </a:prstGeom>
          </p:spPr>
        </p:pic>
        <p:sp>
          <p:nvSpPr>
            <p:cNvPr id="6" name="Ellipse 5"/>
            <p:cNvSpPr/>
            <p:nvPr/>
          </p:nvSpPr>
          <p:spPr>
            <a:xfrm>
              <a:off x="5004196" y="3327142"/>
              <a:ext cx="789385" cy="575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168503" y="3796591"/>
              <a:ext cx="653653" cy="795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650580" y="3775883"/>
              <a:ext cx="721520" cy="703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168503" y="2749808"/>
              <a:ext cx="789385" cy="634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179092" y="3342217"/>
              <a:ext cx="721520" cy="703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p:cNvGrpSpPr/>
          <p:nvPr/>
        </p:nvGrpSpPr>
        <p:grpSpPr>
          <a:xfrm>
            <a:off x="-36513" y="-984"/>
            <a:ext cx="1094544" cy="6868282"/>
            <a:chOff x="-36513" y="-984"/>
            <a:chExt cx="1094544" cy="6868282"/>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14659" r="25639"/>
            <a:stretch/>
          </p:blipFill>
          <p:spPr>
            <a:xfrm>
              <a:off x="-36513" y="1133771"/>
              <a:ext cx="1080121" cy="1057528"/>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4">
              <a:extLst>
                <a:ext uri="{28A0092B-C50C-407E-A947-70E740481C1C}">
                  <a14:useLocalDpi xmlns:a14="http://schemas.microsoft.com/office/drawing/2010/main" val="0"/>
                </a:ext>
              </a:extLst>
            </a:blip>
            <a:srcRect l="23485" r="21242"/>
            <a:stretch/>
          </p:blipFill>
          <p:spPr>
            <a:xfrm>
              <a:off x="-36513" y="4420292"/>
              <a:ext cx="1094544" cy="1312964"/>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5" cstate="print">
              <a:extLst>
                <a:ext uri="{28A0092B-C50C-407E-A947-70E740481C1C}">
                  <a14:useLocalDpi xmlns:a14="http://schemas.microsoft.com/office/drawing/2010/main" val="0"/>
                </a:ext>
              </a:extLst>
            </a:blip>
            <a:srcRect l="10313" r="32962"/>
            <a:stretch/>
          </p:blipFill>
          <p:spPr>
            <a:xfrm>
              <a:off x="-8770" y="2191299"/>
              <a:ext cx="1066800" cy="1057528"/>
            </a:xfrm>
            <a:prstGeom prst="rect">
              <a:avLst/>
            </a:prstGeom>
            <a:ln>
              <a:noFill/>
            </a:ln>
            <a:effectLst>
              <a:outerShdw blurRad="292100" dist="139700" dir="2700000" algn="tl" rotWithShape="0">
                <a:srgbClr val="333333">
                  <a:alpha val="65000"/>
                </a:srgbClr>
              </a:outerShdw>
            </a:effectLst>
          </p:spPr>
        </p:pic>
        <p:pic>
          <p:nvPicPr>
            <p:cNvPr id="17" name="Image 16"/>
            <p:cNvPicPr>
              <a:picLocks noChangeAspect="1"/>
            </p:cNvPicPr>
            <p:nvPr/>
          </p:nvPicPr>
          <p:blipFill rotWithShape="1">
            <a:blip r:embed="rId6" cstate="print">
              <a:extLst>
                <a:ext uri="{28A0092B-C50C-407E-A947-70E740481C1C}">
                  <a14:useLocalDpi xmlns:a14="http://schemas.microsoft.com/office/drawing/2010/main" val="0"/>
                </a:ext>
              </a:extLst>
            </a:blip>
            <a:srcRect r="30033"/>
            <a:stretch/>
          </p:blipFill>
          <p:spPr>
            <a:xfrm>
              <a:off x="-14422" y="-984"/>
              <a:ext cx="1058030" cy="1134755"/>
            </a:xfrm>
            <a:prstGeom prst="rect">
              <a:avLst/>
            </a:prstGeom>
            <a:ln>
              <a:noFill/>
            </a:ln>
            <a:effectLst>
              <a:outerShdw blurRad="292100" dist="139700" dir="2700000" algn="tl" rotWithShape="0">
                <a:srgbClr val="333333">
                  <a:alpha val="65000"/>
                </a:srgbClr>
              </a:outerShdw>
            </a:effectLst>
          </p:spPr>
        </p:pic>
        <p:pic>
          <p:nvPicPr>
            <p:cNvPr id="18" name="Image 17"/>
            <p:cNvPicPr>
              <a:picLocks noChangeAspect="1"/>
            </p:cNvPicPr>
            <p:nvPr/>
          </p:nvPicPr>
          <p:blipFill rotWithShape="1">
            <a:blip r:embed="rId7" cstate="print">
              <a:extLst>
                <a:ext uri="{28A0092B-C50C-407E-A947-70E740481C1C}">
                  <a14:useLocalDpi xmlns:a14="http://schemas.microsoft.com/office/drawing/2010/main" val="0"/>
                </a:ext>
              </a:extLst>
            </a:blip>
            <a:srcRect l="13053" r="34902"/>
            <a:stretch/>
          </p:blipFill>
          <p:spPr>
            <a:xfrm>
              <a:off x="-36511" y="3248827"/>
              <a:ext cx="1094542" cy="1182624"/>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l="9344" r="25861"/>
            <a:stretch/>
          </p:blipFill>
          <p:spPr>
            <a:xfrm>
              <a:off x="-36513" y="5612162"/>
              <a:ext cx="1091241" cy="1255136"/>
            </a:xfrm>
            <a:prstGeom prst="rect">
              <a:avLst/>
            </a:prstGeom>
            <a:ln>
              <a:noFill/>
            </a:ln>
            <a:effectLst>
              <a:outerShdw blurRad="292100" dist="139700" dir="2700000" algn="tl" rotWithShape="0">
                <a:srgbClr val="333333">
                  <a:alpha val="65000"/>
                </a:srgbClr>
              </a:outerShdw>
            </a:effectLst>
          </p:spPr>
        </p:pic>
      </p:grpSp>
      <p:pic>
        <p:nvPicPr>
          <p:cNvPr id="20" name="Image 19"/>
          <p:cNvPicPr>
            <a:picLocks noChangeAspect="1"/>
          </p:cNvPicPr>
          <p:nvPr/>
        </p:nvPicPr>
        <p:blipFill rotWithShape="1">
          <a:blip r:embed="rId9"/>
          <a:srcRect l="37408" t="30990" r="35066" b="20833"/>
          <a:stretch/>
        </p:blipFill>
        <p:spPr>
          <a:xfrm>
            <a:off x="4616752" y="1003356"/>
            <a:ext cx="4392488" cy="5763190"/>
          </a:xfrm>
          <a:prstGeom prst="rect">
            <a:avLst/>
          </a:prstGeom>
        </p:spPr>
      </p:pic>
      <p:sp>
        <p:nvSpPr>
          <p:cNvPr id="3" name="Espace réservé du numéro de diapositive 2"/>
          <p:cNvSpPr>
            <a:spLocks noGrp="1"/>
          </p:cNvSpPr>
          <p:nvPr>
            <p:ph type="sldNum" sz="quarter" idx="12"/>
          </p:nvPr>
        </p:nvSpPr>
        <p:spPr/>
        <p:txBody>
          <a:bodyPr/>
          <a:lstStyle/>
          <a:p>
            <a:fld id="{F5AD09F1-7F1A-40E0-A08E-C80FD419D747}" type="slidenum">
              <a:rPr lang="fr-FR" smtClean="0"/>
              <a:t>9</a:t>
            </a:fld>
            <a:endParaRPr lang="fr-FR"/>
          </a:p>
        </p:txBody>
      </p:sp>
      <p:sp>
        <p:nvSpPr>
          <p:cNvPr id="21" name="ZoneTexte 20"/>
          <p:cNvSpPr txBox="1"/>
          <p:nvPr/>
        </p:nvSpPr>
        <p:spPr>
          <a:xfrm>
            <a:off x="1628213" y="1014003"/>
            <a:ext cx="6832219" cy="461665"/>
          </a:xfrm>
          <a:prstGeom prst="rect">
            <a:avLst/>
          </a:prstGeom>
          <a:noFill/>
        </p:spPr>
        <p:txBody>
          <a:bodyPr wrap="square" rtlCol="0">
            <a:spAutoFit/>
          </a:bodyPr>
          <a:lstStyle/>
          <a:p>
            <a:r>
              <a:rPr lang="fr-FR" sz="2400" dirty="0">
                <a:solidFill>
                  <a:schemeClr val="accent2"/>
                </a:solidFill>
              </a:rPr>
              <a:t>Localisation de l’étude</a:t>
            </a:r>
            <a:endParaRPr lang="fr-FR" sz="2400" dirty="0"/>
          </a:p>
        </p:txBody>
      </p:sp>
      <p:sp>
        <p:nvSpPr>
          <p:cNvPr id="22" name="Espace réservé du pied de page 8"/>
          <p:cNvSpPr>
            <a:spLocks noGrp="1"/>
          </p:cNvSpPr>
          <p:nvPr>
            <p:ph type="ftr" sz="quarter" idx="11"/>
          </p:nvPr>
        </p:nvSpPr>
        <p:spPr>
          <a:xfrm>
            <a:off x="3203848" y="6669360"/>
            <a:ext cx="2895600" cy="189661"/>
          </a:xfrm>
        </p:spPr>
        <p:txBody>
          <a:bodyPr/>
          <a:lstStyle/>
          <a:p>
            <a:r>
              <a:rPr lang="fr-FR" b="1" dirty="0" smtClean="0">
                <a:solidFill>
                  <a:schemeClr val="tx1"/>
                </a:solidFill>
              </a:rPr>
              <a:t>Montpellier </a:t>
            </a:r>
            <a:r>
              <a:rPr lang="fr-FR" b="1" dirty="0" err="1" smtClean="0">
                <a:solidFill>
                  <a:schemeClr val="tx1"/>
                </a:solidFill>
              </a:rPr>
              <a:t>Supagro</a:t>
            </a:r>
            <a:r>
              <a:rPr lang="fr-FR" b="1" dirty="0" smtClean="0">
                <a:solidFill>
                  <a:schemeClr val="tx1"/>
                </a:solidFill>
              </a:rPr>
              <a:t>-PVD 2016</a:t>
            </a:r>
            <a:endParaRPr lang="fr-FR" b="1" dirty="0">
              <a:solidFill>
                <a:schemeClr val="tx1"/>
              </a:solidFill>
            </a:endParaRPr>
          </a:p>
        </p:txBody>
      </p:sp>
    </p:spTree>
    <p:extLst>
      <p:ext uri="{BB962C8B-B14F-4D97-AF65-F5344CB8AC3E}">
        <p14:creationId xmlns:p14="http://schemas.microsoft.com/office/powerpoint/2010/main" val="959309493"/>
      </p:ext>
    </p:extLst>
  </p:cSld>
  <p:clrMapOvr>
    <a:masterClrMapping/>
  </p:clrMapOvr>
</p:sld>
</file>

<file path=ppt/theme/theme1.xml><?xml version="1.0" encoding="utf-8"?>
<a:theme xmlns:a="http://schemas.openxmlformats.org/drawingml/2006/main" name="Thème Offic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1863</TotalTime>
  <Words>5744</Words>
  <Application>Microsoft Macintosh PowerPoint</Application>
  <PresentationFormat>Présentation à l'écran (4:3)</PresentationFormat>
  <Paragraphs>1044</Paragraphs>
  <Slides>81</Slides>
  <Notes>49</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81</vt:i4>
      </vt:variant>
    </vt:vector>
  </HeadingPairs>
  <TitlesOfParts>
    <vt:vector size="87" baseType="lpstr">
      <vt:lpstr>Calibri</vt:lpstr>
      <vt:lpstr>MS PGothic</vt:lpstr>
      <vt:lpstr>Times New Roman</vt:lpstr>
      <vt:lpstr>Wingdings</vt:lpstr>
      <vt:lpstr>Arial</vt:lpstr>
      <vt:lpstr>Thème Office</vt:lpstr>
      <vt:lpstr>Etat des lieux des pratiques de fertilisation azotée du blé dur en zone méditerranéenne ?  Quelles sont les pistes d’amélioration envisageables concernant la prise de décision et le conseil ?</vt:lpstr>
      <vt:lpstr>Sommaire</vt:lpstr>
      <vt:lpstr>Présentation PowerPoint</vt:lpstr>
      <vt:lpstr>I. Présentation de l’étude</vt:lpstr>
      <vt:lpstr>II. Contexte de l’étude</vt:lpstr>
      <vt:lpstr>II. Contexte de l’étude</vt:lpstr>
      <vt:lpstr>III. Démarche de l’étude</vt:lpstr>
      <vt:lpstr>1ère étape : choisir les agriculteurs</vt:lpstr>
      <vt:lpstr>1ère étape : choisir les agriculteurs </vt:lpstr>
      <vt:lpstr>1ère étape : choisir les agriculteurs</vt:lpstr>
      <vt:lpstr>III. Démarche de l’étude</vt:lpstr>
      <vt:lpstr>Présentation PowerPoint</vt:lpstr>
      <vt:lpstr>Présentation PowerPoint</vt:lpstr>
      <vt:lpstr>III. Démarche de l’étude</vt:lpstr>
      <vt:lpstr>III. Démarche de l’étude</vt:lpstr>
      <vt:lpstr>III. Démarche de l’étude</vt:lpstr>
      <vt:lpstr>État des lieux des exploitations enquêtées et de leurs pratiques de fertilisation azotée</vt:lpstr>
      <vt:lpstr>Présentation PowerPoint</vt:lpstr>
      <vt:lpstr>Place du blé dur dans l’exploitation</vt:lpstr>
      <vt:lpstr>Répartition des rendements</vt:lpstr>
      <vt:lpstr>Deux points essentiels de l’hétérogénéité</vt:lpstr>
      <vt:lpstr>Typologie des exploitations agricoles</vt:lpstr>
      <vt:lpstr>Typologie des pratiques</vt:lpstr>
      <vt:lpstr>Bilan partiel des caractéristiques des exploitations</vt:lpstr>
      <vt:lpstr>Présentation PowerPoint</vt:lpstr>
      <vt:lpstr>Diversité des pratiques de fractionnement d’azote</vt:lpstr>
      <vt:lpstr>Diversité des pratiques de fractionnement d’azote</vt:lpstr>
      <vt:lpstr>Type de pratiques</vt:lpstr>
      <vt:lpstr>Efficience d’utilisation de l’azote </vt:lpstr>
      <vt:lpstr>La règle des 3,5 UN par Qxt produit souvent respectée</vt:lpstr>
      <vt:lpstr>Diversité des pratiques de fractionnement d’azote</vt:lpstr>
      <vt:lpstr>Effet de l’irrigation: effectif des groupes de gestion par typologie</vt:lpstr>
      <vt:lpstr>Répartition des types ITK sur l’azote  par types d’exploitation</vt:lpstr>
      <vt:lpstr>Bilan partie 2 et discussion</vt:lpstr>
      <vt:lpstr>Comment les agriculteurs ajustent-ils leur fertilisation sur blé dur ? </vt:lpstr>
      <vt:lpstr>Présentation PowerPoint</vt:lpstr>
      <vt:lpstr>Présentation PowerPoint</vt:lpstr>
      <vt:lpstr>La dose d’azote apportée peut différer selon les zones pédoclimatiques</vt:lpstr>
      <vt:lpstr>Présentation PowerPoint</vt:lpstr>
      <vt:lpstr>Présentation PowerPoint</vt:lpstr>
      <vt:lpstr>Présentation PowerPoint</vt:lpstr>
      <vt:lpstr>Présentation PowerPoint</vt:lpstr>
      <vt:lpstr>Présentation PowerPoint</vt:lpstr>
      <vt:lpstr>Présentation PowerPoint</vt:lpstr>
      <vt:lpstr>La directive nitrate</vt:lpstr>
      <vt:lpstr>Peu d’effets observés sur la stratégie de fertilisation</vt:lpstr>
      <vt:lpstr>La date du 1er apport d’azote est influencée par la directive</vt:lpstr>
      <vt:lpstr>La prise en compte des reliquats est faible mais plus importante en ZVN</vt:lpstr>
      <vt:lpstr>Bilan partie 3 et discussion</vt:lpstr>
      <vt:lpstr>Présentation PowerPoint</vt:lpstr>
      <vt:lpstr>Différence groupe structurel et groupe de gestion</vt:lpstr>
      <vt:lpstr>Différentes stratégies de fertilisation</vt:lpstr>
      <vt:lpstr>Est-ce que l’hétérogénéité des parcelles est prise en compte pour raisonner la stratégie de fertilisation ? </vt:lpstr>
      <vt:lpstr>Pourquoi le parcellaire est-il hétérogène ?</vt:lpstr>
      <vt:lpstr>Est-ce que ces critères sont pris en compte pour caractériser les groupes de gestion ?</vt:lpstr>
      <vt:lpstr>Bilan partie 4 et discussion </vt:lpstr>
      <vt:lpstr>Présentation PowerPoint</vt:lpstr>
      <vt:lpstr>Présentation PowerPoint</vt:lpstr>
      <vt:lpstr>Un conseil très présent et porté par les négoces et coopératives</vt:lpstr>
      <vt:lpstr>Différentes formes de conseil</vt:lpstr>
      <vt:lpstr>Un conseil pris en compte dans la majorité des cas</vt:lpstr>
      <vt:lpstr>Un conseil étalé sur l’année avec certaines périodes critiques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Les agriculteurs âgés entre 40 et 55 ans les agriculteurs ayant entre 17 et 35 ans d’expérience en blé dur sont ceux qui ont le plus recours aux OAD. Les agriculteurs les plus expérimentés (plus de 36 ans d’expérience en blé dur) sont ceux qui utilisent le moins les OAD. </vt:lpstr>
      <vt:lpstr> Plus l’agriculteur est impliqué dans la filière blé dur, plus il aura tendance à utiliser un OAD</vt:lpstr>
      <vt:lpstr>Présentation PowerPoint</vt:lpstr>
      <vt:lpstr>Présentation PowerPoint</vt:lpstr>
      <vt:lpstr>Utilisation d’OAD et prise en compte de l’hétérogénéité des parcelles dans les groupes de gestion</vt:lpstr>
      <vt:lpstr>Le conseil peut être appuyé par un OAD</vt:lpstr>
      <vt:lpstr>Présentation PowerPoint</vt:lpstr>
      <vt:lpstr>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les agriculteurs conduisent-ils la fertilisation azotée de leur blé dur en zone méditerranéenne ?  De quels OAD ont-ils besoin ?</dc:title>
  <dc:creator>Elodie</dc:creator>
  <cp:lastModifiedBy>Pierre Hamot</cp:lastModifiedBy>
  <cp:revision>159</cp:revision>
  <dcterms:created xsi:type="dcterms:W3CDTF">2016-03-07T09:17:36Z</dcterms:created>
  <dcterms:modified xsi:type="dcterms:W3CDTF">2016-03-11T07:17:53Z</dcterms:modified>
</cp:coreProperties>
</file>